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75" r:id="rId5"/>
    <p:sldId id="413" r:id="rId6"/>
    <p:sldId id="2145706975" r:id="rId7"/>
    <p:sldId id="2145706964" r:id="rId8"/>
    <p:sldId id="2145706977" r:id="rId9"/>
    <p:sldId id="2145706955" r:id="rId10"/>
    <p:sldId id="748" r:id="rId11"/>
    <p:sldId id="2145706983" r:id="rId12"/>
    <p:sldId id="2145706986" r:id="rId13"/>
    <p:sldId id="2145707000" r:id="rId14"/>
    <p:sldId id="2145706981" r:id="rId15"/>
    <p:sldId id="1747256935" r:id="rId16"/>
    <p:sldId id="780" r:id="rId17"/>
    <p:sldId id="760" r:id="rId18"/>
    <p:sldId id="1747256936" r:id="rId19"/>
    <p:sldId id="393" r:id="rId20"/>
    <p:sldId id="2145706996" r:id="rId21"/>
    <p:sldId id="2145706965" r:id="rId22"/>
    <p:sldId id="364" r:id="rId23"/>
    <p:sldId id="390" r:id="rId24"/>
    <p:sldId id="382" r:id="rId25"/>
    <p:sldId id="2145706969" r:id="rId26"/>
    <p:sldId id="2145706970" r:id="rId27"/>
    <p:sldId id="2145706974" r:id="rId28"/>
    <p:sldId id="384" r:id="rId29"/>
    <p:sldId id="2145706997" r:id="rId30"/>
    <p:sldId id="2145706998" r:id="rId31"/>
    <p:sldId id="317" r:id="rId32"/>
    <p:sldId id="2145706954" r:id="rId33"/>
    <p:sldId id="2145706971" r:id="rId34"/>
    <p:sldId id="2145706978" r:id="rId35"/>
    <p:sldId id="21457070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guide id="3" pos="715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F5615D-1843-CB4B-CF39-6352601A24BC}" name="MAFRICI Monique AUSTRALIA" initials="MMA" userId="S::monique.mafrici@servier.com::b5ba10a7-5b88-4276-874c-5b9ad16a2a74" providerId="AD"/>
  <p188:author id="{F6F406F3-05DA-63CC-79B6-5FC122040BC5}" name="TANCOCK Guy AUSTRALIA" initials="TA" userId="S::guy.tancock@servier.com::aaa928d7-506e-479d-b63e-229cad616efe" providerId="AD"/>
  <p188:author id="{7447D8F4-EAF3-D99C-35B2-A01CAC92A5BB}" name="ZHANG Yoz AUSTRALIA" initials="ZA" userId="S::yoz.zhang@servier.com::1a90e24a-6f91-402a-bb8d-508db55cb0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obert Gardner" initials="RG" lastIdx="31" clrIdx="6">
    <p:extLst>
      <p:ext uri="{19B8F6BF-5375-455C-9EA6-DF929625EA0E}">
        <p15:presenceInfo xmlns:p15="http://schemas.microsoft.com/office/powerpoint/2012/main" userId="S::Robert.Gardner@bioscriptgroup.com::9e1a0739-beb4-488c-86db-d190d2390cde" providerId="AD"/>
      </p:ext>
    </p:extLst>
  </p:cmAuthor>
  <p:cmAuthor id="1" name="Hayley Owen" initials="HO" lastIdx="175" clrIdx="0">
    <p:extLst>
      <p:ext uri="{19B8F6BF-5375-455C-9EA6-DF929625EA0E}">
        <p15:presenceInfo xmlns:p15="http://schemas.microsoft.com/office/powerpoint/2012/main" userId="Hayley Owen" providerId="None"/>
      </p:ext>
    </p:extLst>
  </p:cmAuthor>
  <p:cmAuthor id="8" name="Anna Koundouris" initials="AK" lastIdx="2" clrIdx="7">
    <p:extLst>
      <p:ext uri="{19B8F6BF-5375-455C-9EA6-DF929625EA0E}">
        <p15:presenceInfo xmlns:p15="http://schemas.microsoft.com/office/powerpoint/2012/main" userId="S::Anna.Koundouris@bioscriptgroup.com::75a479cd-6216-4bf5-844f-8f27efb84529" providerId="AD"/>
      </p:ext>
    </p:extLst>
  </p:cmAuthor>
  <p:cmAuthor id="2" name="Liz Beatty" initials="LB" lastIdx="34" clrIdx="1">
    <p:extLst>
      <p:ext uri="{19B8F6BF-5375-455C-9EA6-DF929625EA0E}">
        <p15:presenceInfo xmlns:p15="http://schemas.microsoft.com/office/powerpoint/2012/main" userId="S::Liz.Beatty@bioscriptgroup.com::e970112a-4111-44d4-b7ad-60a48a66c084" providerId="AD"/>
      </p:ext>
    </p:extLst>
  </p:cmAuthor>
  <p:cmAuthor id="3" name="Karl Baumforth" initials="KB" lastIdx="4" clrIdx="2">
    <p:extLst>
      <p:ext uri="{19B8F6BF-5375-455C-9EA6-DF929625EA0E}">
        <p15:presenceInfo xmlns:p15="http://schemas.microsoft.com/office/powerpoint/2012/main" userId="S::Karl.Baumforth@bioscriptgroup.com::20e0d10c-94b8-4284-9ed8-e7b5c479f35f" providerId="AD"/>
      </p:ext>
    </p:extLst>
  </p:cmAuthor>
  <p:cmAuthor id="4" name="MARQUES André SI" initials="MAS" lastIdx="10" clrIdx="3">
    <p:extLst>
      <p:ext uri="{19B8F6BF-5375-455C-9EA6-DF929625EA0E}">
        <p15:presenceInfo xmlns:p15="http://schemas.microsoft.com/office/powerpoint/2012/main" userId="S-1-5-21-1343024091-1326574676-682003330-300668" providerId="AD"/>
      </p:ext>
    </p:extLst>
  </p:cmAuthor>
  <p:cmAuthor id="5" name="ZAGANELLI Davide SI" initials="ZDS" lastIdx="7" clrIdx="4">
    <p:extLst>
      <p:ext uri="{19B8F6BF-5375-455C-9EA6-DF929625EA0E}">
        <p15:presenceInfo xmlns:p15="http://schemas.microsoft.com/office/powerpoint/2012/main" userId="S::davide.zaganelli@servier.com::7c76a410-8950-4bee-b897-d0c6dc7883b7" providerId="AD"/>
      </p:ext>
    </p:extLst>
  </p:cmAuthor>
  <p:cmAuthor id="6" name="AZCUE Pablo SERVIER AM" initials="APSA" lastIdx="35" clrIdx="5">
    <p:extLst>
      <p:ext uri="{19B8F6BF-5375-455C-9EA6-DF929625EA0E}">
        <p15:presenceInfo xmlns:p15="http://schemas.microsoft.com/office/powerpoint/2012/main" userId="S::pablo.azcue@servier.com::b1058f34-595d-43e3-b757-1e85480b81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878"/>
    <a:srgbClr val="D57C94"/>
    <a:srgbClr val="A4D3EC"/>
    <a:srgbClr val="E6E6E6"/>
    <a:srgbClr val="033778"/>
    <a:srgbClr val="D5A5B6"/>
    <a:srgbClr val="0075BE"/>
    <a:srgbClr val="7FBA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E9698-DBF7-EB8C-A139-762467E16CB6}" v="3" dt="2023-07-25T03:04:56.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99"/>
        <p:guide pos="3840"/>
        <p:guide pos="7151"/>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COCK Guy AUSTRALIA" userId="S::guy.tancock@servier.com::aaa928d7-506e-479d-b63e-229cad616efe" providerId="AD" clId="Web-{461E9698-DBF7-EB8C-A139-762467E16CB6}"/>
    <pc:docChg chg="modSld">
      <pc:chgData name="TANCOCK Guy AUSTRALIA" userId="S::guy.tancock@servier.com::aaa928d7-506e-479d-b63e-229cad616efe" providerId="AD" clId="Web-{461E9698-DBF7-EB8C-A139-762467E16CB6}" dt="2023-07-25T03:04:56.285" v="2" actId="20577"/>
      <pc:docMkLst>
        <pc:docMk/>
      </pc:docMkLst>
      <pc:sldChg chg="modSp">
        <pc:chgData name="TANCOCK Guy AUSTRALIA" userId="S::guy.tancock@servier.com::aaa928d7-506e-479d-b63e-229cad616efe" providerId="AD" clId="Web-{461E9698-DBF7-EB8C-A139-762467E16CB6}" dt="2023-07-25T03:04:56.285" v="2" actId="20577"/>
        <pc:sldMkLst>
          <pc:docMk/>
          <pc:sldMk cId="3052327614" sldId="2145707001"/>
        </pc:sldMkLst>
        <pc:spChg chg="mod">
          <ac:chgData name="TANCOCK Guy AUSTRALIA" userId="S::guy.tancock@servier.com::aaa928d7-506e-479d-b63e-229cad616efe" providerId="AD" clId="Web-{461E9698-DBF7-EB8C-A139-762467E16CB6}" dt="2023-07-25T03:04:56.285" v="2" actId="20577"/>
          <ac:spMkLst>
            <pc:docMk/>
            <pc:sldMk cId="3052327614" sldId="2145707001"/>
            <ac:spMk id="8" creationId="{80D403D1-6E38-B285-D2B4-52CA994054C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E4E3E1_E08C7F15.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_7FE4E3DA_94AE0C9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_7FE4E3DA_94AE0C961.xlsx"/></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2EC_7DCF1118.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E4E3D5_976970DE.xlsx"/><Relationship Id="rId2" Type="http://schemas.openxmlformats.org/officeDocument/2006/relationships/image" Target="../media/image17.png"/><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ucasv\Documents\Tasks\2020\November\201130\ASCO-GI21\F14_2_1d_SW_TRT_30Nov2020.xls" TargetMode="External"/><Relationship Id="rId2" Type="http://schemas.openxmlformats.org/officeDocument/2006/relationships/image" Target="../media/image17.png"/><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_16C_35F47A34.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ducasv\Documents\Tasks\2020\November\201118\ASCO-GI21\F14-2-10-1-KM-OS-RPSFT-ITT_vd%2018Nov2020.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ducasv\Documents\Tasks\2020\November\201118\ASCO-GI21\F14-2-10-1-KM-OS-RPSFT-ITT_vd%2018Nov2020.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ducasv\Documents\Tasks\2020\November\201118\ASCO-GI21\F14-2-10-1-KM-OS-RPSFT-ITT_vd%2018Nov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sz="1600" b="1">
                <a:solidFill>
                  <a:srgbClr val="033778"/>
                </a:solidFill>
              </a:rPr>
              <a:t>Age-Standardised Mortality</a:t>
            </a:r>
            <a:r>
              <a:rPr lang="en-AU" sz="1600" b="1" baseline="0">
                <a:solidFill>
                  <a:srgbClr val="033778"/>
                </a:solidFill>
              </a:rPr>
              <a:t> Rates </a:t>
            </a:r>
            <a:r>
              <a:rPr lang="en-AU" sz="1600" b="1">
                <a:solidFill>
                  <a:srgbClr val="033778"/>
                </a:solidFill>
              </a:rPr>
              <a:t>per 100,000 Person-Years in Australia</a:t>
            </a:r>
            <a:r>
              <a:rPr lang="en-AU" sz="1600" b="1" baseline="30000">
                <a:solidFill>
                  <a:srgbClr val="033778"/>
                </a:solidFill>
              </a:rPr>
              <a:t>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iCCA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2008</c:v>
                </c:pt>
                <c:pt idx="1">
                  <c:v>2010</c:v>
                </c:pt>
                <c:pt idx="2">
                  <c:v>2012</c:v>
                </c:pt>
                <c:pt idx="3">
                  <c:v>2014</c:v>
                </c:pt>
                <c:pt idx="4">
                  <c:v>2016</c:v>
                </c:pt>
                <c:pt idx="5">
                  <c:v>2018</c:v>
                </c:pt>
              </c:numCache>
            </c:numRef>
          </c:cat>
          <c:val>
            <c:numRef>
              <c:f>Sheet1!$B$2:$B$7</c:f>
              <c:numCache>
                <c:formatCode>0.00</c:formatCode>
                <c:ptCount val="6"/>
                <c:pt idx="0">
                  <c:v>1.39</c:v>
                </c:pt>
                <c:pt idx="1">
                  <c:v>1.5049999999999999</c:v>
                </c:pt>
                <c:pt idx="2">
                  <c:v>1.6049999999999998</c:v>
                </c:pt>
                <c:pt idx="3">
                  <c:v>1.82</c:v>
                </c:pt>
                <c:pt idx="4">
                  <c:v>1.8500000000000003</c:v>
                </c:pt>
                <c:pt idx="5">
                  <c:v>1.9799999999999998</c:v>
                </c:pt>
              </c:numCache>
            </c:numRef>
          </c:val>
          <c:smooth val="0"/>
          <c:extLst>
            <c:ext xmlns:c16="http://schemas.microsoft.com/office/drawing/2014/chart" uri="{C3380CC4-5D6E-409C-BE32-E72D297353CC}">
              <c16:uniqueId val="{00000000-B3E4-419B-BBBD-5CD1D6F0C560}"/>
            </c:ext>
          </c:extLst>
        </c:ser>
        <c:ser>
          <c:idx val="1"/>
          <c:order val="1"/>
          <c:tx>
            <c:strRef>
              <c:f>Sheet1!$C$1</c:f>
              <c:strCache>
                <c:ptCount val="1"/>
                <c:pt idx="0">
                  <c:v>eCCA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2008</c:v>
                </c:pt>
                <c:pt idx="1">
                  <c:v>2010</c:v>
                </c:pt>
                <c:pt idx="2">
                  <c:v>2012</c:v>
                </c:pt>
                <c:pt idx="3">
                  <c:v>2014</c:v>
                </c:pt>
                <c:pt idx="4">
                  <c:v>2016</c:v>
                </c:pt>
                <c:pt idx="5">
                  <c:v>2018</c:v>
                </c:pt>
              </c:numCache>
            </c:numRef>
          </c:cat>
          <c:val>
            <c:numRef>
              <c:f>Sheet1!$C$2:$C$7</c:f>
              <c:numCache>
                <c:formatCode>General</c:formatCode>
                <c:ptCount val="6"/>
                <c:pt idx="0">
                  <c:v>0.105</c:v>
                </c:pt>
                <c:pt idx="1">
                  <c:v>0.12</c:v>
                </c:pt>
                <c:pt idx="2">
                  <c:v>8.5000000000000006E-2</c:v>
                </c:pt>
                <c:pt idx="3">
                  <c:v>3.4999999999999996E-2</c:v>
                </c:pt>
                <c:pt idx="4">
                  <c:v>4.4999999999999998E-2</c:v>
                </c:pt>
                <c:pt idx="5">
                  <c:v>2.5000000000000001E-2</c:v>
                </c:pt>
              </c:numCache>
            </c:numRef>
          </c:val>
          <c:smooth val="0"/>
          <c:extLst>
            <c:ext xmlns:c16="http://schemas.microsoft.com/office/drawing/2014/chart" uri="{C3380CC4-5D6E-409C-BE32-E72D297353CC}">
              <c16:uniqueId val="{00000001-B3E4-419B-BBBD-5CD1D6F0C560}"/>
            </c:ext>
          </c:extLst>
        </c:ser>
        <c:dLbls>
          <c:showLegendKey val="0"/>
          <c:showVal val="0"/>
          <c:showCatName val="0"/>
          <c:showSerName val="0"/>
          <c:showPercent val="0"/>
          <c:showBubbleSize val="0"/>
        </c:dLbls>
        <c:marker val="1"/>
        <c:smooth val="0"/>
        <c:axId val="1146246031"/>
        <c:axId val="1146239791"/>
      </c:lineChart>
      <c:catAx>
        <c:axId val="114624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6239791"/>
        <c:crosses val="autoZero"/>
        <c:auto val="1"/>
        <c:lblAlgn val="ctr"/>
        <c:lblOffset val="100"/>
        <c:noMultiLvlLbl val="0"/>
      </c:catAx>
      <c:valAx>
        <c:axId val="11462397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62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462635463698863E-2"/>
          <c:y val="2.1722684640375946E-2"/>
          <c:w val="0.94432554436827043"/>
          <c:h val="0.89576214613282445"/>
        </c:manualLayout>
      </c:layout>
      <c:scatterChart>
        <c:scatterStyle val="lineMarker"/>
        <c:varyColors val="0"/>
        <c:ser>
          <c:idx val="0"/>
          <c:order val="0"/>
          <c:tx>
            <c:strRef>
              <c:f>Sheet1!$I$1</c:f>
              <c:strCache>
                <c:ptCount val="1"/>
                <c:pt idx="0">
                  <c:v>x</c:v>
                </c:pt>
              </c:strCache>
            </c:strRef>
          </c:tx>
          <c:spPr>
            <a:ln w="19050" cap="rnd">
              <a:noFill/>
              <a:round/>
            </a:ln>
            <a:effectLst/>
          </c:spPr>
          <c:marker>
            <c:symbol val="x"/>
            <c:size val="10"/>
            <c:spPr>
              <a:solidFill>
                <a:srgbClr val="00C8FF"/>
              </a:solidFill>
              <a:ln w="9525">
                <a:noFill/>
              </a:ln>
              <a:effectLst/>
            </c:spPr>
          </c:marker>
          <c:dPt>
            <c:idx val="0"/>
            <c:marker>
              <c:symbol val="x"/>
              <c:size val="10"/>
              <c:spPr>
                <a:solidFill>
                  <a:srgbClr val="00C8FF"/>
                </a:solidFill>
                <a:ln w="9525">
                  <a:noFill/>
                </a:ln>
                <a:effectLst/>
              </c:spPr>
            </c:marker>
            <c:bubble3D val="0"/>
            <c:extLst>
              <c:ext xmlns:c16="http://schemas.microsoft.com/office/drawing/2014/chart" uri="{C3380CC4-5D6E-409C-BE32-E72D297353CC}">
                <c16:uniqueId val="{00000000-F2D4-4613-9690-1B141813DEFB}"/>
              </c:ext>
            </c:extLst>
          </c:dPt>
          <c:dPt>
            <c:idx val="2"/>
            <c:marker>
              <c:symbol val="x"/>
              <c:size val="10"/>
              <c:spPr>
                <a:solidFill>
                  <a:srgbClr val="00C8FF"/>
                </a:solidFill>
                <a:ln w="9525">
                  <a:noFill/>
                </a:ln>
                <a:effectLst/>
              </c:spPr>
            </c:marker>
            <c:bubble3D val="0"/>
            <c:extLst>
              <c:ext xmlns:c16="http://schemas.microsoft.com/office/drawing/2014/chart" uri="{C3380CC4-5D6E-409C-BE32-E72D297353CC}">
                <c16:uniqueId val="{00000001-F2D4-4613-9690-1B141813DEFB}"/>
              </c:ext>
            </c:extLst>
          </c:dPt>
          <c:dPt>
            <c:idx val="3"/>
            <c:marker>
              <c:symbol val="square"/>
              <c:size val="10"/>
              <c:spPr>
                <a:solidFill>
                  <a:srgbClr val="00C8FF"/>
                </a:solidFill>
                <a:ln w="9525">
                  <a:noFill/>
                </a:ln>
                <a:effectLst/>
              </c:spPr>
            </c:marker>
            <c:bubble3D val="0"/>
            <c:extLst>
              <c:ext xmlns:c16="http://schemas.microsoft.com/office/drawing/2014/chart" uri="{C3380CC4-5D6E-409C-BE32-E72D297353CC}">
                <c16:uniqueId val="{00000002-F2D4-4613-9690-1B141813DEFB}"/>
              </c:ext>
            </c:extLst>
          </c:dPt>
          <c:dPt>
            <c:idx val="5"/>
            <c:marker>
              <c:symbol val="x"/>
              <c:size val="10"/>
              <c:spPr>
                <a:solidFill>
                  <a:srgbClr val="00C8FF"/>
                </a:solidFill>
                <a:ln w="9525">
                  <a:noFill/>
                </a:ln>
                <a:effectLst/>
              </c:spPr>
            </c:marker>
            <c:bubble3D val="0"/>
            <c:extLst>
              <c:ext xmlns:c16="http://schemas.microsoft.com/office/drawing/2014/chart" uri="{C3380CC4-5D6E-409C-BE32-E72D297353CC}">
                <c16:uniqueId val="{00000003-F2D4-4613-9690-1B141813DEFB}"/>
              </c:ext>
            </c:extLst>
          </c:dPt>
          <c:dPt>
            <c:idx val="6"/>
            <c:marker>
              <c:symbol val="x"/>
              <c:size val="10"/>
              <c:spPr>
                <a:solidFill>
                  <a:srgbClr val="00C8FF"/>
                </a:solidFill>
                <a:ln w="9525">
                  <a:noFill/>
                </a:ln>
                <a:effectLst/>
              </c:spPr>
            </c:marker>
            <c:bubble3D val="0"/>
            <c:extLst>
              <c:ext xmlns:c16="http://schemas.microsoft.com/office/drawing/2014/chart" uri="{C3380CC4-5D6E-409C-BE32-E72D297353CC}">
                <c16:uniqueId val="{00000004-F2D4-4613-9690-1B141813DEFB}"/>
              </c:ext>
            </c:extLst>
          </c:dPt>
          <c:dPt>
            <c:idx val="8"/>
            <c:marker>
              <c:symbol val="x"/>
              <c:size val="10"/>
              <c:spPr>
                <a:solidFill>
                  <a:srgbClr val="00C8FF"/>
                </a:solidFill>
                <a:ln w="9525">
                  <a:noFill/>
                </a:ln>
                <a:effectLst/>
              </c:spPr>
            </c:marker>
            <c:bubble3D val="0"/>
            <c:extLst>
              <c:ext xmlns:c16="http://schemas.microsoft.com/office/drawing/2014/chart" uri="{C3380CC4-5D6E-409C-BE32-E72D297353CC}">
                <c16:uniqueId val="{00000005-F2D4-4613-9690-1B141813DEFB}"/>
              </c:ext>
            </c:extLst>
          </c:dPt>
          <c:dPt>
            <c:idx val="9"/>
            <c:marker>
              <c:symbol val="x"/>
              <c:size val="10"/>
              <c:spPr>
                <a:solidFill>
                  <a:srgbClr val="00C8FF"/>
                </a:solidFill>
                <a:ln w="9525">
                  <a:noFill/>
                </a:ln>
                <a:effectLst/>
              </c:spPr>
            </c:marker>
            <c:bubble3D val="0"/>
            <c:extLst>
              <c:ext xmlns:c16="http://schemas.microsoft.com/office/drawing/2014/chart" uri="{C3380CC4-5D6E-409C-BE32-E72D297353CC}">
                <c16:uniqueId val="{00000006-F2D4-4613-9690-1B141813DEFB}"/>
              </c:ext>
            </c:extLst>
          </c:dPt>
          <c:dPt>
            <c:idx val="11"/>
            <c:marker>
              <c:symbol val="x"/>
              <c:size val="10"/>
              <c:spPr>
                <a:solidFill>
                  <a:srgbClr val="00C8FF"/>
                </a:solidFill>
                <a:ln w="9525">
                  <a:noFill/>
                </a:ln>
                <a:effectLst/>
              </c:spPr>
            </c:marker>
            <c:bubble3D val="0"/>
            <c:extLst>
              <c:ext xmlns:c16="http://schemas.microsoft.com/office/drawing/2014/chart" uri="{C3380CC4-5D6E-409C-BE32-E72D297353CC}">
                <c16:uniqueId val="{00000007-F2D4-4613-9690-1B141813DEFB}"/>
              </c:ext>
            </c:extLst>
          </c:dPt>
          <c:dPt>
            <c:idx val="15"/>
            <c:marker>
              <c:symbol val="x"/>
              <c:size val="10"/>
              <c:spPr>
                <a:solidFill>
                  <a:srgbClr val="00C8FF"/>
                </a:solidFill>
                <a:ln w="9525">
                  <a:noFill/>
                </a:ln>
                <a:effectLst/>
              </c:spPr>
            </c:marker>
            <c:bubble3D val="0"/>
            <c:extLst>
              <c:ext xmlns:c16="http://schemas.microsoft.com/office/drawing/2014/chart" uri="{C3380CC4-5D6E-409C-BE32-E72D297353CC}">
                <c16:uniqueId val="{00000008-F2D4-4613-9690-1B141813DEFB}"/>
              </c:ext>
            </c:extLst>
          </c:dPt>
          <c:dPt>
            <c:idx val="16"/>
            <c:marker>
              <c:symbol val="x"/>
              <c:size val="10"/>
              <c:spPr>
                <a:solidFill>
                  <a:srgbClr val="00C8FF"/>
                </a:solidFill>
                <a:ln w="9525">
                  <a:noFill/>
                </a:ln>
                <a:effectLst/>
              </c:spPr>
            </c:marker>
            <c:bubble3D val="0"/>
            <c:extLst>
              <c:ext xmlns:c16="http://schemas.microsoft.com/office/drawing/2014/chart" uri="{C3380CC4-5D6E-409C-BE32-E72D297353CC}">
                <c16:uniqueId val="{00000009-F2D4-4613-9690-1B141813DEFB}"/>
              </c:ext>
            </c:extLst>
          </c:dPt>
          <c:dPt>
            <c:idx val="18"/>
            <c:marker>
              <c:symbol val="x"/>
              <c:size val="10"/>
              <c:spPr>
                <a:solidFill>
                  <a:srgbClr val="00C8FF"/>
                </a:solidFill>
                <a:ln w="9525">
                  <a:noFill/>
                </a:ln>
                <a:effectLst/>
              </c:spPr>
            </c:marker>
            <c:bubble3D val="0"/>
            <c:extLst>
              <c:ext xmlns:c16="http://schemas.microsoft.com/office/drawing/2014/chart" uri="{C3380CC4-5D6E-409C-BE32-E72D297353CC}">
                <c16:uniqueId val="{0000000A-F2D4-4613-9690-1B141813DEFB}"/>
              </c:ext>
            </c:extLst>
          </c:dPt>
          <c:dPt>
            <c:idx val="19"/>
            <c:marker>
              <c:symbol val="x"/>
              <c:size val="10"/>
              <c:spPr>
                <a:solidFill>
                  <a:srgbClr val="00C8FF"/>
                </a:solidFill>
                <a:ln w="9525">
                  <a:noFill/>
                </a:ln>
                <a:effectLst/>
              </c:spPr>
            </c:marker>
            <c:bubble3D val="0"/>
            <c:extLst>
              <c:ext xmlns:c16="http://schemas.microsoft.com/office/drawing/2014/chart" uri="{C3380CC4-5D6E-409C-BE32-E72D297353CC}">
                <c16:uniqueId val="{0000000B-F2D4-4613-9690-1B141813DEFB}"/>
              </c:ext>
            </c:extLst>
          </c:dPt>
          <c:dPt>
            <c:idx val="20"/>
            <c:marker>
              <c:symbol val="x"/>
              <c:size val="10"/>
              <c:spPr>
                <a:solidFill>
                  <a:srgbClr val="00C8FF"/>
                </a:solidFill>
                <a:ln w="9525">
                  <a:noFill/>
                </a:ln>
                <a:effectLst/>
              </c:spPr>
            </c:marker>
            <c:bubble3D val="0"/>
            <c:extLst>
              <c:ext xmlns:c16="http://schemas.microsoft.com/office/drawing/2014/chart" uri="{C3380CC4-5D6E-409C-BE32-E72D297353CC}">
                <c16:uniqueId val="{0000000C-F2D4-4613-9690-1B141813DEFB}"/>
              </c:ext>
            </c:extLst>
          </c:dPt>
          <c:errBars>
            <c:errDir val="y"/>
            <c:errBarType val="both"/>
            <c:errValType val="fixedVal"/>
            <c:noEndCap val="1"/>
            <c:val val="1"/>
            <c:spPr>
              <a:noFill/>
              <a:ln w="9525" cap="flat" cmpd="sng" algn="ctr">
                <a:noFill/>
                <a:round/>
              </a:ln>
              <a:effectLst/>
            </c:spPr>
          </c:errBars>
          <c:errBars>
            <c:errDir val="x"/>
            <c:errBarType val="both"/>
            <c:errValType val="cust"/>
            <c:noEndCap val="1"/>
            <c:plus>
              <c:numRef>
                <c:f>Sheet1!$G$2:$G$22</c:f>
                <c:numCache>
                  <c:formatCode>General</c:formatCode>
                  <c:ptCount val="21"/>
                  <c:pt idx="0">
                    <c:v>8.8000000000000007</c:v>
                  </c:pt>
                  <c:pt idx="1">
                    <c:v>7.02</c:v>
                  </c:pt>
                  <c:pt idx="2">
                    <c:v>9.8800000000000008</c:v>
                  </c:pt>
                  <c:pt idx="3">
                    <c:v>9.379999999999999</c:v>
                  </c:pt>
                  <c:pt idx="4">
                    <c:v>11.629999999999999</c:v>
                  </c:pt>
                  <c:pt idx="5">
                    <c:v>10.31</c:v>
                  </c:pt>
                  <c:pt idx="6">
                    <c:v>9.76</c:v>
                  </c:pt>
                  <c:pt idx="7">
                    <c:v>9.7899999999999991</c:v>
                  </c:pt>
                  <c:pt idx="8">
                    <c:v>8.42</c:v>
                  </c:pt>
                </c:numCache>
              </c:numRef>
            </c:plus>
            <c:minus>
              <c:numRef>
                <c:f>Sheet1!$F$2:$F$22</c:f>
                <c:numCache>
                  <c:formatCode>General</c:formatCode>
                  <c:ptCount val="21"/>
                  <c:pt idx="0">
                    <c:v>8.8000000000000007</c:v>
                  </c:pt>
                  <c:pt idx="1">
                    <c:v>7.11</c:v>
                  </c:pt>
                  <c:pt idx="2">
                    <c:v>9.7799999999999994</c:v>
                  </c:pt>
                  <c:pt idx="3">
                    <c:v>9.4600000000000009</c:v>
                  </c:pt>
                  <c:pt idx="4">
                    <c:v>11.64</c:v>
                  </c:pt>
                  <c:pt idx="5">
                    <c:v>10.25</c:v>
                  </c:pt>
                  <c:pt idx="6">
                    <c:v>9.77</c:v>
                  </c:pt>
                  <c:pt idx="7">
                    <c:v>9.7000000000000011</c:v>
                  </c:pt>
                  <c:pt idx="8">
                    <c:v>8.33</c:v>
                  </c:pt>
                </c:numCache>
              </c:numRef>
            </c:minus>
            <c:spPr>
              <a:noFill/>
              <a:ln w="9525" cap="flat" cmpd="sng" algn="ctr">
                <a:solidFill>
                  <a:srgbClr val="000000"/>
                </a:solidFill>
                <a:round/>
              </a:ln>
              <a:effectLst/>
            </c:spPr>
          </c:errBars>
          <c:xVal>
            <c:numRef>
              <c:f>Sheet1!$C$2:$C$10</c:f>
              <c:numCache>
                <c:formatCode>General</c:formatCode>
                <c:ptCount val="9"/>
                <c:pt idx="0">
                  <c:v>-6.3</c:v>
                </c:pt>
                <c:pt idx="1">
                  <c:v>-0.3</c:v>
                </c:pt>
                <c:pt idx="2">
                  <c:v>-10.4</c:v>
                </c:pt>
                <c:pt idx="3">
                  <c:v>-10.7</c:v>
                </c:pt>
                <c:pt idx="4">
                  <c:v>-1.2</c:v>
                </c:pt>
                <c:pt idx="5">
                  <c:v>3.6</c:v>
                </c:pt>
                <c:pt idx="6">
                  <c:v>0.9</c:v>
                </c:pt>
                <c:pt idx="7">
                  <c:v>-4.5999999999999996</c:v>
                </c:pt>
                <c:pt idx="8">
                  <c:v>-6.4</c:v>
                </c:pt>
              </c:numCache>
            </c:numRef>
          </c:xVal>
          <c:yVal>
            <c:numRef>
              <c:f>Sheet1!$I$2:$I$10</c:f>
              <c:numCache>
                <c:formatCode>General</c:formatCode>
                <c:ptCount val="9"/>
                <c:pt idx="0">
                  <c:v>9</c:v>
                </c:pt>
                <c:pt idx="1">
                  <c:v>8</c:v>
                </c:pt>
                <c:pt idx="2">
                  <c:v>7</c:v>
                </c:pt>
                <c:pt idx="3">
                  <c:v>6</c:v>
                </c:pt>
                <c:pt idx="4">
                  <c:v>5</c:v>
                </c:pt>
                <c:pt idx="5">
                  <c:v>4</c:v>
                </c:pt>
                <c:pt idx="6">
                  <c:v>3</c:v>
                </c:pt>
                <c:pt idx="7">
                  <c:v>2</c:v>
                </c:pt>
                <c:pt idx="8">
                  <c:v>1</c:v>
                </c:pt>
              </c:numCache>
            </c:numRef>
          </c:yVal>
          <c:smooth val="0"/>
          <c:extLst>
            <c:ext xmlns:c16="http://schemas.microsoft.com/office/drawing/2014/chart" uri="{C3380CC4-5D6E-409C-BE32-E72D297353CC}">
              <c16:uniqueId val="{0000000D-F2D4-4613-9690-1B141813DEFB}"/>
            </c:ext>
          </c:extLst>
        </c:ser>
        <c:dLbls>
          <c:showLegendKey val="0"/>
          <c:showVal val="0"/>
          <c:showCatName val="0"/>
          <c:showSerName val="0"/>
          <c:showPercent val="0"/>
          <c:showBubbleSize val="0"/>
        </c:dLbls>
        <c:axId val="143636576"/>
        <c:axId val="141719040"/>
      </c:scatterChart>
      <c:valAx>
        <c:axId val="14363657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719040"/>
        <c:crossesAt val="0"/>
        <c:crossBetween val="midCat"/>
      </c:valAx>
      <c:valAx>
        <c:axId val="141719040"/>
        <c:scaling>
          <c:orientation val="minMax"/>
          <c:max val="9.5500000000000007"/>
          <c:min val="0.25"/>
        </c:scaling>
        <c:delete val="0"/>
        <c:axPos val="l"/>
        <c:numFmt formatCode="General" sourceLinked="1"/>
        <c:majorTickMark val="none"/>
        <c:minorTickMark val="none"/>
        <c:tickLblPos val="none"/>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636576"/>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737836933769411E-2"/>
          <c:y val="3.7238887954930196E-2"/>
          <c:w val="0.94432554436827043"/>
          <c:h val="0.88024594281827029"/>
        </c:manualLayout>
      </c:layout>
      <c:scatterChart>
        <c:scatterStyle val="lineMarker"/>
        <c:varyColors val="0"/>
        <c:ser>
          <c:idx val="0"/>
          <c:order val="0"/>
          <c:tx>
            <c:strRef>
              <c:f>Sheet1!$I$1</c:f>
              <c:strCache>
                <c:ptCount val="1"/>
                <c:pt idx="0">
                  <c:v>x</c:v>
                </c:pt>
              </c:strCache>
            </c:strRef>
          </c:tx>
          <c:spPr>
            <a:ln w="19050" cap="rnd">
              <a:noFill/>
              <a:round/>
            </a:ln>
            <a:effectLst/>
          </c:spPr>
          <c:marker>
            <c:symbol val="x"/>
            <c:size val="10"/>
            <c:spPr>
              <a:solidFill>
                <a:srgbClr val="00C8FF"/>
              </a:solidFill>
              <a:ln w="9525">
                <a:noFill/>
              </a:ln>
              <a:effectLst/>
            </c:spPr>
          </c:marker>
          <c:dPt>
            <c:idx val="0"/>
            <c:marker>
              <c:symbol val="x"/>
              <c:size val="10"/>
              <c:spPr>
                <a:solidFill>
                  <a:srgbClr val="00C8FF"/>
                </a:solidFill>
                <a:ln w="9525">
                  <a:noFill/>
                </a:ln>
                <a:effectLst/>
              </c:spPr>
            </c:marker>
            <c:bubble3D val="0"/>
            <c:extLst>
              <c:ext xmlns:c16="http://schemas.microsoft.com/office/drawing/2014/chart" uri="{C3380CC4-5D6E-409C-BE32-E72D297353CC}">
                <c16:uniqueId val="{00000000-E7C0-44F8-93AB-47BD5A10480C}"/>
              </c:ext>
            </c:extLst>
          </c:dPt>
          <c:dPt>
            <c:idx val="2"/>
            <c:marker>
              <c:symbol val="x"/>
              <c:size val="10"/>
              <c:spPr>
                <a:solidFill>
                  <a:srgbClr val="00C8FF"/>
                </a:solidFill>
                <a:ln w="9525">
                  <a:noFill/>
                </a:ln>
                <a:effectLst/>
              </c:spPr>
            </c:marker>
            <c:bubble3D val="0"/>
            <c:extLst>
              <c:ext xmlns:c16="http://schemas.microsoft.com/office/drawing/2014/chart" uri="{C3380CC4-5D6E-409C-BE32-E72D297353CC}">
                <c16:uniqueId val="{00000001-E7C0-44F8-93AB-47BD5A10480C}"/>
              </c:ext>
            </c:extLst>
          </c:dPt>
          <c:dPt>
            <c:idx val="3"/>
            <c:marker>
              <c:symbol val="square"/>
              <c:size val="10"/>
              <c:spPr>
                <a:solidFill>
                  <a:srgbClr val="00C8FF"/>
                </a:solidFill>
                <a:ln w="9525">
                  <a:noFill/>
                </a:ln>
                <a:effectLst/>
              </c:spPr>
            </c:marker>
            <c:bubble3D val="0"/>
            <c:extLst>
              <c:ext xmlns:c16="http://schemas.microsoft.com/office/drawing/2014/chart" uri="{C3380CC4-5D6E-409C-BE32-E72D297353CC}">
                <c16:uniqueId val="{00000002-E7C0-44F8-93AB-47BD5A10480C}"/>
              </c:ext>
            </c:extLst>
          </c:dPt>
          <c:dPt>
            <c:idx val="5"/>
            <c:marker>
              <c:symbol val="x"/>
              <c:size val="10"/>
              <c:spPr>
                <a:solidFill>
                  <a:srgbClr val="00C8FF"/>
                </a:solidFill>
                <a:ln w="9525">
                  <a:noFill/>
                </a:ln>
                <a:effectLst/>
              </c:spPr>
            </c:marker>
            <c:bubble3D val="0"/>
            <c:extLst>
              <c:ext xmlns:c16="http://schemas.microsoft.com/office/drawing/2014/chart" uri="{C3380CC4-5D6E-409C-BE32-E72D297353CC}">
                <c16:uniqueId val="{00000003-E7C0-44F8-93AB-47BD5A10480C}"/>
              </c:ext>
            </c:extLst>
          </c:dPt>
          <c:dPt>
            <c:idx val="6"/>
            <c:marker>
              <c:symbol val="x"/>
              <c:size val="10"/>
              <c:spPr>
                <a:solidFill>
                  <a:srgbClr val="00C8FF"/>
                </a:solidFill>
                <a:ln w="9525">
                  <a:noFill/>
                </a:ln>
                <a:effectLst/>
              </c:spPr>
            </c:marker>
            <c:bubble3D val="0"/>
            <c:extLst>
              <c:ext xmlns:c16="http://schemas.microsoft.com/office/drawing/2014/chart" uri="{C3380CC4-5D6E-409C-BE32-E72D297353CC}">
                <c16:uniqueId val="{00000004-E7C0-44F8-93AB-47BD5A10480C}"/>
              </c:ext>
            </c:extLst>
          </c:dPt>
          <c:dPt>
            <c:idx val="8"/>
            <c:marker>
              <c:symbol val="x"/>
              <c:size val="10"/>
              <c:spPr>
                <a:solidFill>
                  <a:srgbClr val="00C8FF"/>
                </a:solidFill>
                <a:ln w="9525">
                  <a:noFill/>
                </a:ln>
                <a:effectLst/>
              </c:spPr>
            </c:marker>
            <c:bubble3D val="0"/>
            <c:extLst>
              <c:ext xmlns:c16="http://schemas.microsoft.com/office/drawing/2014/chart" uri="{C3380CC4-5D6E-409C-BE32-E72D297353CC}">
                <c16:uniqueId val="{00000005-E7C0-44F8-93AB-47BD5A10480C}"/>
              </c:ext>
            </c:extLst>
          </c:dPt>
          <c:dPt>
            <c:idx val="9"/>
            <c:marker>
              <c:symbol val="x"/>
              <c:size val="10"/>
              <c:spPr>
                <a:solidFill>
                  <a:srgbClr val="00C8FF"/>
                </a:solidFill>
                <a:ln w="9525">
                  <a:noFill/>
                </a:ln>
                <a:effectLst/>
              </c:spPr>
            </c:marker>
            <c:bubble3D val="0"/>
            <c:extLst>
              <c:ext xmlns:c16="http://schemas.microsoft.com/office/drawing/2014/chart" uri="{C3380CC4-5D6E-409C-BE32-E72D297353CC}">
                <c16:uniqueId val="{00000006-E7C0-44F8-93AB-47BD5A10480C}"/>
              </c:ext>
            </c:extLst>
          </c:dPt>
          <c:dPt>
            <c:idx val="11"/>
            <c:marker>
              <c:symbol val="x"/>
              <c:size val="10"/>
              <c:spPr>
                <a:solidFill>
                  <a:srgbClr val="00C8FF"/>
                </a:solidFill>
                <a:ln w="9525">
                  <a:noFill/>
                </a:ln>
                <a:effectLst/>
              </c:spPr>
            </c:marker>
            <c:bubble3D val="0"/>
            <c:extLst>
              <c:ext xmlns:c16="http://schemas.microsoft.com/office/drawing/2014/chart" uri="{C3380CC4-5D6E-409C-BE32-E72D297353CC}">
                <c16:uniqueId val="{00000007-E7C0-44F8-93AB-47BD5A10480C}"/>
              </c:ext>
            </c:extLst>
          </c:dPt>
          <c:dPt>
            <c:idx val="15"/>
            <c:marker>
              <c:symbol val="x"/>
              <c:size val="10"/>
              <c:spPr>
                <a:solidFill>
                  <a:srgbClr val="00C8FF"/>
                </a:solidFill>
                <a:ln w="9525">
                  <a:noFill/>
                </a:ln>
                <a:effectLst/>
              </c:spPr>
            </c:marker>
            <c:bubble3D val="0"/>
            <c:extLst>
              <c:ext xmlns:c16="http://schemas.microsoft.com/office/drawing/2014/chart" uri="{C3380CC4-5D6E-409C-BE32-E72D297353CC}">
                <c16:uniqueId val="{00000008-E7C0-44F8-93AB-47BD5A10480C}"/>
              </c:ext>
            </c:extLst>
          </c:dPt>
          <c:dPt>
            <c:idx val="16"/>
            <c:marker>
              <c:symbol val="x"/>
              <c:size val="10"/>
              <c:spPr>
                <a:solidFill>
                  <a:srgbClr val="00C8FF"/>
                </a:solidFill>
                <a:ln w="9525">
                  <a:noFill/>
                </a:ln>
                <a:effectLst/>
              </c:spPr>
            </c:marker>
            <c:bubble3D val="0"/>
            <c:extLst>
              <c:ext xmlns:c16="http://schemas.microsoft.com/office/drawing/2014/chart" uri="{C3380CC4-5D6E-409C-BE32-E72D297353CC}">
                <c16:uniqueId val="{00000009-E7C0-44F8-93AB-47BD5A10480C}"/>
              </c:ext>
            </c:extLst>
          </c:dPt>
          <c:dPt>
            <c:idx val="18"/>
            <c:marker>
              <c:symbol val="x"/>
              <c:size val="10"/>
              <c:spPr>
                <a:solidFill>
                  <a:srgbClr val="00C8FF"/>
                </a:solidFill>
                <a:ln w="9525">
                  <a:noFill/>
                </a:ln>
                <a:effectLst/>
              </c:spPr>
            </c:marker>
            <c:bubble3D val="0"/>
            <c:extLst>
              <c:ext xmlns:c16="http://schemas.microsoft.com/office/drawing/2014/chart" uri="{C3380CC4-5D6E-409C-BE32-E72D297353CC}">
                <c16:uniqueId val="{0000000A-E7C0-44F8-93AB-47BD5A10480C}"/>
              </c:ext>
            </c:extLst>
          </c:dPt>
          <c:dPt>
            <c:idx val="19"/>
            <c:marker>
              <c:symbol val="x"/>
              <c:size val="10"/>
              <c:spPr>
                <a:solidFill>
                  <a:srgbClr val="00C8FF"/>
                </a:solidFill>
                <a:ln w="9525">
                  <a:noFill/>
                </a:ln>
                <a:effectLst/>
              </c:spPr>
            </c:marker>
            <c:bubble3D val="0"/>
            <c:extLst>
              <c:ext xmlns:c16="http://schemas.microsoft.com/office/drawing/2014/chart" uri="{C3380CC4-5D6E-409C-BE32-E72D297353CC}">
                <c16:uniqueId val="{0000000B-E7C0-44F8-93AB-47BD5A10480C}"/>
              </c:ext>
            </c:extLst>
          </c:dPt>
          <c:dPt>
            <c:idx val="20"/>
            <c:marker>
              <c:symbol val="x"/>
              <c:size val="10"/>
              <c:spPr>
                <a:solidFill>
                  <a:srgbClr val="00C8FF"/>
                </a:solidFill>
                <a:ln w="9525">
                  <a:noFill/>
                </a:ln>
                <a:effectLst/>
              </c:spPr>
            </c:marker>
            <c:bubble3D val="0"/>
            <c:extLst>
              <c:ext xmlns:c16="http://schemas.microsoft.com/office/drawing/2014/chart" uri="{C3380CC4-5D6E-409C-BE32-E72D297353CC}">
                <c16:uniqueId val="{0000000C-E7C0-44F8-93AB-47BD5A10480C}"/>
              </c:ext>
            </c:extLst>
          </c:dPt>
          <c:dLbls>
            <c:delete val="1"/>
          </c:dLbls>
          <c:errBars>
            <c:errDir val="y"/>
            <c:errBarType val="both"/>
            <c:errValType val="fixedVal"/>
            <c:noEndCap val="1"/>
            <c:val val="1"/>
            <c:spPr>
              <a:noFill/>
              <a:ln w="9525" cap="flat" cmpd="sng" algn="ctr">
                <a:noFill/>
                <a:round/>
              </a:ln>
              <a:effectLst/>
            </c:spPr>
          </c:errBars>
          <c:errBars>
            <c:errDir val="x"/>
            <c:errBarType val="both"/>
            <c:errValType val="cust"/>
            <c:noEndCap val="1"/>
            <c:plus>
              <c:numRef>
                <c:f>Sheet1!$G$2:$G$22</c:f>
                <c:numCache>
                  <c:formatCode>General</c:formatCode>
                  <c:ptCount val="21"/>
                  <c:pt idx="0">
                    <c:v>10.059999999999999</c:v>
                  </c:pt>
                  <c:pt idx="1">
                    <c:v>4.97</c:v>
                  </c:pt>
                  <c:pt idx="2">
                    <c:v>10.37</c:v>
                  </c:pt>
                  <c:pt idx="3">
                    <c:v>8.6999999999999993</c:v>
                  </c:pt>
                  <c:pt idx="4">
                    <c:v>7.8999999999999995</c:v>
                  </c:pt>
                  <c:pt idx="5">
                    <c:v>9.4699999999999989</c:v>
                  </c:pt>
                  <c:pt idx="6">
                    <c:v>4.76</c:v>
                  </c:pt>
                  <c:pt idx="7">
                    <c:v>7.18</c:v>
                  </c:pt>
                </c:numCache>
              </c:numRef>
            </c:plus>
            <c:minus>
              <c:numRef>
                <c:f>Sheet1!$F$2:$F$22</c:f>
                <c:numCache>
                  <c:formatCode>General</c:formatCode>
                  <c:ptCount val="21"/>
                  <c:pt idx="0">
                    <c:v>10.039999999999999</c:v>
                  </c:pt>
                  <c:pt idx="1">
                    <c:v>4.93</c:v>
                  </c:pt>
                  <c:pt idx="2">
                    <c:v>10.33</c:v>
                  </c:pt>
                  <c:pt idx="3">
                    <c:v>8.7800000000000011</c:v>
                  </c:pt>
                  <c:pt idx="4">
                    <c:v>7.83</c:v>
                  </c:pt>
                  <c:pt idx="5">
                    <c:v>9.4000000000000021</c:v>
                  </c:pt>
                  <c:pt idx="6">
                    <c:v>4.8</c:v>
                  </c:pt>
                  <c:pt idx="7">
                    <c:v>7.26</c:v>
                  </c:pt>
                </c:numCache>
              </c:numRef>
            </c:minus>
            <c:spPr>
              <a:noFill/>
              <a:ln w="9525" cap="flat" cmpd="sng" algn="ctr">
                <a:solidFill>
                  <a:srgbClr val="000000"/>
                </a:solidFill>
                <a:round/>
              </a:ln>
              <a:effectLst/>
            </c:spPr>
          </c:errBars>
          <c:xVal>
            <c:numRef>
              <c:f>Sheet1!$C$2:$C$9</c:f>
              <c:numCache>
                <c:formatCode>General</c:formatCode>
                <c:ptCount val="8"/>
                <c:pt idx="0">
                  <c:v>-3.3</c:v>
                </c:pt>
                <c:pt idx="1">
                  <c:v>2.2999999999999998</c:v>
                </c:pt>
                <c:pt idx="2">
                  <c:v>-2</c:v>
                </c:pt>
                <c:pt idx="3">
                  <c:v>-11.7</c:v>
                </c:pt>
                <c:pt idx="4">
                  <c:v>-5.0999999999999996</c:v>
                </c:pt>
                <c:pt idx="5">
                  <c:v>-13.2</c:v>
                </c:pt>
                <c:pt idx="6">
                  <c:v>1.9</c:v>
                </c:pt>
                <c:pt idx="7">
                  <c:v>0.7</c:v>
                </c:pt>
              </c:numCache>
            </c:numRef>
          </c:xVal>
          <c:yVal>
            <c:numRef>
              <c:f>Sheet1!$I$2:$I$9</c:f>
              <c:numCache>
                <c:formatCode>General</c:formatCode>
                <c:ptCount val="8"/>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D-E7C0-44F8-93AB-47BD5A10480C}"/>
            </c:ext>
          </c:extLst>
        </c:ser>
        <c:dLbls>
          <c:dLblPos val="t"/>
          <c:showLegendKey val="0"/>
          <c:showVal val="1"/>
          <c:showCatName val="0"/>
          <c:showSerName val="0"/>
          <c:showPercent val="0"/>
          <c:showBubbleSize val="0"/>
        </c:dLbls>
        <c:axId val="143636576"/>
        <c:axId val="141719040"/>
      </c:scatterChart>
      <c:valAx>
        <c:axId val="14363657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719040"/>
        <c:crossesAt val="0"/>
        <c:crossBetween val="midCat"/>
      </c:valAx>
      <c:valAx>
        <c:axId val="141719040"/>
        <c:scaling>
          <c:orientation val="minMax"/>
          <c:max val="8.4500000000000011"/>
          <c:min val="0.25"/>
        </c:scaling>
        <c:delete val="0"/>
        <c:axPos val="l"/>
        <c:numFmt formatCode="General" sourceLinked="1"/>
        <c:majorTickMark val="none"/>
        <c:minorTickMark val="none"/>
        <c:tickLblPos val="none"/>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636576"/>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9157624728376"/>
          <c:y val="9.7159349527467381E-2"/>
          <c:w val="0.7803771268809423"/>
          <c:h val="0.83240410706092771"/>
        </c:manualLayout>
      </c:layout>
      <c:barChart>
        <c:barDir val="col"/>
        <c:grouping val="clustered"/>
        <c:varyColors val="0"/>
        <c:ser>
          <c:idx val="0"/>
          <c:order val="0"/>
          <c:tx>
            <c:strRef>
              <c:f>Sheet3!$E$4</c:f>
              <c:strCache>
                <c:ptCount val="1"/>
                <c:pt idx="0">
                  <c:v>iCCA</c:v>
                </c:pt>
              </c:strCache>
            </c:strRef>
          </c:tx>
          <c:spPr>
            <a:solidFill>
              <a:srgbClr val="033778"/>
            </a:solidFill>
            <a:ln w="28575">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Sheet3!$D$5:$D$7</c:f>
              <c:strCache>
                <c:ptCount val="3"/>
                <c:pt idx="0">
                  <c:v>Resectable</c:v>
                </c:pt>
                <c:pt idx="1">
                  <c:v>Locally advanced</c:v>
                </c:pt>
                <c:pt idx="2">
                  <c:v>Metastatic</c:v>
                </c:pt>
              </c:strCache>
            </c:strRef>
          </c:cat>
          <c:val>
            <c:numRef>
              <c:f>Sheet3!$E$5:$E$7</c:f>
              <c:numCache>
                <c:formatCode>General</c:formatCode>
                <c:ptCount val="3"/>
                <c:pt idx="0">
                  <c:v>0.25</c:v>
                </c:pt>
                <c:pt idx="1">
                  <c:v>0.08</c:v>
                </c:pt>
                <c:pt idx="2">
                  <c:v>0.02</c:v>
                </c:pt>
              </c:numCache>
            </c:numRef>
          </c:val>
          <c:extLst>
            <c:ext xmlns:c16="http://schemas.microsoft.com/office/drawing/2014/chart" uri="{C3380CC4-5D6E-409C-BE32-E72D297353CC}">
              <c16:uniqueId val="{00000000-E233-4A1F-B097-CE5891494E66}"/>
            </c:ext>
          </c:extLst>
        </c:ser>
        <c:ser>
          <c:idx val="1"/>
          <c:order val="1"/>
          <c:tx>
            <c:strRef>
              <c:f>Sheet3!$F$4</c:f>
              <c:strCache>
                <c:ptCount val="1"/>
                <c:pt idx="0">
                  <c:v>eCCA</c:v>
                </c:pt>
              </c:strCache>
            </c:strRef>
          </c:tx>
          <c:spPr>
            <a:solidFill>
              <a:srgbClr val="00C8FF"/>
            </a:solidFill>
            <a:ln>
              <a:noFill/>
            </a:ln>
            <a:effectLst/>
          </c:spPr>
          <c:invertIfNegative val="0"/>
          <c:dLbls>
            <c:dLbl>
              <c:idx val="1"/>
              <c:tx>
                <c:rich>
                  <a:bodyPr/>
                  <a:lstStyle/>
                  <a:p>
                    <a:r>
                      <a:rPr lang="en-US"/>
                      <a:t>16%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233-4A1F-B097-CE5891494E66}"/>
                </c:ext>
              </c:extLst>
            </c:dLbl>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Sheet3!$D$5:$D$7</c:f>
              <c:strCache>
                <c:ptCount val="3"/>
                <c:pt idx="0">
                  <c:v>Resectable</c:v>
                </c:pt>
                <c:pt idx="1">
                  <c:v>Locally advanced</c:v>
                </c:pt>
                <c:pt idx="2">
                  <c:v>Metastatic</c:v>
                </c:pt>
              </c:strCache>
            </c:strRef>
          </c:cat>
          <c:val>
            <c:numRef>
              <c:f>Sheet3!$F$5:$F$7</c:f>
              <c:numCache>
                <c:formatCode>General</c:formatCode>
                <c:ptCount val="3"/>
                <c:pt idx="0">
                  <c:v>0.15</c:v>
                </c:pt>
                <c:pt idx="1">
                  <c:v>0.16</c:v>
                </c:pt>
                <c:pt idx="2">
                  <c:v>0.02</c:v>
                </c:pt>
              </c:numCache>
            </c:numRef>
          </c:val>
          <c:extLst>
            <c:ext xmlns:c16="http://schemas.microsoft.com/office/drawing/2014/chart" uri="{C3380CC4-5D6E-409C-BE32-E72D297353CC}">
              <c16:uniqueId val="{00000002-E233-4A1F-B097-CE5891494E66}"/>
            </c:ext>
          </c:extLst>
        </c:ser>
        <c:dLbls>
          <c:dLblPos val="outEnd"/>
          <c:showLegendKey val="0"/>
          <c:showVal val="1"/>
          <c:showCatName val="0"/>
          <c:showSerName val="0"/>
          <c:showPercent val="0"/>
          <c:showBubbleSize val="0"/>
        </c:dLbls>
        <c:gapWidth val="70"/>
        <c:axId val="506546352"/>
        <c:axId val="506548976"/>
      </c:barChart>
      <c:catAx>
        <c:axId val="5065463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506548976"/>
        <c:crosses val="autoZero"/>
        <c:auto val="1"/>
        <c:lblAlgn val="ctr"/>
        <c:lblOffset val="100"/>
        <c:noMultiLvlLbl val="0"/>
      </c:catAx>
      <c:valAx>
        <c:axId val="506548976"/>
        <c:scaling>
          <c:orientation val="minMax"/>
          <c:max val="0.30000000000000004"/>
          <c:min val="0"/>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5-year relative survival rate</a:t>
                </a:r>
                <a:r>
                  <a:rPr lang="en-US" sz="1200" b="1" baseline="30000">
                    <a:solidFill>
                      <a:schemeClr val="tx1"/>
                    </a:solidFill>
                  </a:rPr>
                  <a:t>2 </a:t>
                </a:r>
                <a:endParaRPr lang="en-GB" sz="1200" b="1" baseline="30000">
                  <a:solidFill>
                    <a:schemeClr val="tx1"/>
                  </a:solidFill>
                </a:endParaRPr>
              </a:p>
            </c:rich>
          </c:tx>
          <c:layout>
            <c:manualLayout>
              <c:xMode val="edge"/>
              <c:yMode val="edge"/>
              <c:x val="4.6203981090481371E-2"/>
              <c:y val="0.28604572653898114"/>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06546352"/>
        <c:crosses val="autoZero"/>
        <c:crossBetween val="between"/>
        <c:majorUnit val="0.1"/>
      </c:valAx>
      <c:spPr>
        <a:noFill/>
        <a:ln>
          <a:noFill/>
        </a:ln>
        <a:effectLst/>
      </c:spPr>
    </c:plotArea>
    <c:legend>
      <c:legendPos val="t"/>
      <c:layout>
        <c:manualLayout>
          <c:xMode val="edge"/>
          <c:yMode val="edge"/>
          <c:x val="0.43946454234376703"/>
          <c:y val="8.9417851205408183E-2"/>
          <c:w val="0.32898923621391901"/>
          <c:h val="0.1004309387936325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fr-FR" sz="1400" b="1">
                <a:solidFill>
                  <a:schemeClr val="bg1"/>
                </a:solidFill>
              </a:rPr>
              <a:t>  </a:t>
            </a:r>
            <a:r>
              <a:rPr lang="fr-FR" sz="1400" b="1" err="1">
                <a:solidFill>
                  <a:srgbClr val="033778"/>
                </a:solidFill>
              </a:rPr>
              <a:t>Molecular</a:t>
            </a:r>
            <a:r>
              <a:rPr lang="fr-FR" sz="1400" b="1">
                <a:solidFill>
                  <a:srgbClr val="033778"/>
                </a:solidFill>
              </a:rPr>
              <a:t> profiling in CCA</a:t>
            </a:r>
            <a:r>
              <a:rPr lang="fr-FR" sz="1400" b="1" baseline="30000">
                <a:solidFill>
                  <a:srgbClr val="033778"/>
                </a:solidFill>
              </a:rPr>
              <a:t>1</a:t>
            </a:r>
            <a:r>
              <a:rPr lang="fr-FR" sz="1400" b="1" baseline="0">
                <a:solidFill>
                  <a:srgbClr val="033778"/>
                </a:solidFill>
              </a:rPr>
              <a:t>1</a:t>
            </a:r>
            <a:r>
              <a:rPr lang="fr-FR" sz="1400" b="1" baseline="30000">
                <a:solidFill>
                  <a:srgbClr val="033778"/>
                </a:solidFill>
              </a:rPr>
              <a:t> </a:t>
            </a:r>
            <a:r>
              <a:rPr lang="fr-FR" sz="1400" b="1" baseline="0">
                <a:solidFill>
                  <a:srgbClr val="033778"/>
                </a:solidFill>
              </a:rPr>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Feuil1!$B$1</c:f>
              <c:strCache>
                <c:ptCount val="1"/>
                <c:pt idx="0">
                  <c:v>iCCA</c:v>
                </c:pt>
              </c:strCache>
            </c:strRef>
          </c:tx>
          <c:spPr>
            <a:solidFill>
              <a:srgbClr val="033778"/>
            </a:solidFill>
            <a:ln>
              <a:noFill/>
            </a:ln>
            <a:effectLst/>
          </c:spPr>
          <c:invertIfNegative val="0"/>
          <c:cat>
            <c:strRef>
              <c:f>Feuil1!$A$2:$A$17</c:f>
              <c:strCache>
                <c:ptCount val="15"/>
                <c:pt idx="0">
                  <c:v>MET</c:v>
                </c:pt>
                <c:pt idx="1">
                  <c:v>BAP1</c:v>
                </c:pt>
                <c:pt idx="2">
                  <c:v>PTEN</c:v>
                </c:pt>
                <c:pt idx="3">
                  <c:v>IDH</c:v>
                </c:pt>
                <c:pt idx="4">
                  <c:v>FGFR</c:v>
                </c:pt>
                <c:pt idx="5">
                  <c:v>NTRK</c:v>
                </c:pt>
                <c:pt idx="6">
                  <c:v>BRAF</c:v>
                </c:pt>
                <c:pt idx="7">
                  <c:v>RNF43</c:v>
                </c:pt>
                <c:pt idx="8">
                  <c:v>SMAD4</c:v>
                </c:pt>
                <c:pt idx="9">
                  <c:v>PI3KCA</c:v>
                </c:pt>
                <c:pt idx="10">
                  <c:v>CDKN2A/B</c:v>
                </c:pt>
                <c:pt idx="11">
                  <c:v>KRAS</c:v>
                </c:pt>
                <c:pt idx="12">
                  <c:v>ARID1A</c:v>
                </c:pt>
                <c:pt idx="13">
                  <c:v>ERBB2/3</c:v>
                </c:pt>
                <c:pt idx="14">
                  <c:v>TP53</c:v>
                </c:pt>
              </c:strCache>
            </c:strRef>
          </c:cat>
          <c:val>
            <c:numRef>
              <c:f>Feuil1!$B$2:$B$17</c:f>
              <c:numCache>
                <c:formatCode>0%</c:formatCode>
                <c:ptCount val="16"/>
                <c:pt idx="0">
                  <c:v>0.05</c:v>
                </c:pt>
                <c:pt idx="1">
                  <c:v>0.13</c:v>
                </c:pt>
                <c:pt idx="2">
                  <c:v>0.05</c:v>
                </c:pt>
                <c:pt idx="3">
                  <c:v>0.2</c:v>
                </c:pt>
                <c:pt idx="4">
                  <c:v>0.2</c:v>
                </c:pt>
                <c:pt idx="5">
                  <c:v>0.04</c:v>
                </c:pt>
                <c:pt idx="6">
                  <c:v>0.03</c:v>
                </c:pt>
                <c:pt idx="7">
                  <c:v>0.09</c:v>
                </c:pt>
                <c:pt idx="8">
                  <c:v>0.1</c:v>
                </c:pt>
                <c:pt idx="9">
                  <c:v>0.06</c:v>
                </c:pt>
                <c:pt idx="10">
                  <c:v>0.15</c:v>
                </c:pt>
                <c:pt idx="11">
                  <c:v>0.15</c:v>
                </c:pt>
                <c:pt idx="12">
                  <c:v>0.15</c:v>
                </c:pt>
                <c:pt idx="13">
                  <c:v>7.0000000000000007E-2</c:v>
                </c:pt>
                <c:pt idx="14">
                  <c:v>0.3</c:v>
                </c:pt>
              </c:numCache>
            </c:numRef>
          </c:val>
          <c:extLst>
            <c:ext xmlns:c16="http://schemas.microsoft.com/office/drawing/2014/chart" uri="{C3380CC4-5D6E-409C-BE32-E72D297353CC}">
              <c16:uniqueId val="{00000000-3B0C-42CC-88D5-AB70552485EF}"/>
            </c:ext>
          </c:extLst>
        </c:ser>
        <c:ser>
          <c:idx val="1"/>
          <c:order val="1"/>
          <c:tx>
            <c:strRef>
              <c:f>Feuil1!$C$1</c:f>
              <c:strCache>
                <c:ptCount val="1"/>
                <c:pt idx="0">
                  <c:v>eCCA</c:v>
                </c:pt>
              </c:strCache>
            </c:strRef>
          </c:tx>
          <c:spPr>
            <a:solidFill>
              <a:srgbClr val="00C8FF"/>
            </a:solidFill>
            <a:ln>
              <a:noFill/>
            </a:ln>
            <a:effectLst/>
          </c:spPr>
          <c:invertIfNegative val="0"/>
          <c:cat>
            <c:strRef>
              <c:f>Feuil1!$A$2:$A$17</c:f>
              <c:strCache>
                <c:ptCount val="15"/>
                <c:pt idx="0">
                  <c:v>MET</c:v>
                </c:pt>
                <c:pt idx="1">
                  <c:v>BAP1</c:v>
                </c:pt>
                <c:pt idx="2">
                  <c:v>PTEN</c:v>
                </c:pt>
                <c:pt idx="3">
                  <c:v>IDH</c:v>
                </c:pt>
                <c:pt idx="4">
                  <c:v>FGFR</c:v>
                </c:pt>
                <c:pt idx="5">
                  <c:v>NTRK</c:v>
                </c:pt>
                <c:pt idx="6">
                  <c:v>BRAF</c:v>
                </c:pt>
                <c:pt idx="7">
                  <c:v>RNF43</c:v>
                </c:pt>
                <c:pt idx="8">
                  <c:v>SMAD4</c:v>
                </c:pt>
                <c:pt idx="9">
                  <c:v>PI3KCA</c:v>
                </c:pt>
                <c:pt idx="10">
                  <c:v>CDKN2A/B</c:v>
                </c:pt>
                <c:pt idx="11">
                  <c:v>KRAS</c:v>
                </c:pt>
                <c:pt idx="12">
                  <c:v>ARID1A</c:v>
                </c:pt>
                <c:pt idx="13">
                  <c:v>ERBB2/3</c:v>
                </c:pt>
                <c:pt idx="14">
                  <c:v>TP53</c:v>
                </c:pt>
              </c:strCache>
            </c:strRef>
          </c:cat>
          <c:val>
            <c:numRef>
              <c:f>Feuil1!$C$2:$C$17</c:f>
              <c:numCache>
                <c:formatCode>0%</c:formatCode>
                <c:ptCount val="16"/>
                <c:pt idx="0">
                  <c:v>0.03</c:v>
                </c:pt>
                <c:pt idx="1">
                  <c:v>0.01</c:v>
                </c:pt>
                <c:pt idx="2">
                  <c:v>0.01</c:v>
                </c:pt>
                <c:pt idx="3">
                  <c:v>0.03</c:v>
                </c:pt>
                <c:pt idx="4">
                  <c:v>0.01</c:v>
                </c:pt>
                <c:pt idx="5">
                  <c:v>0.04</c:v>
                </c:pt>
                <c:pt idx="6">
                  <c:v>0.03</c:v>
                </c:pt>
                <c:pt idx="7" formatCode="General">
                  <c:v>0</c:v>
                </c:pt>
                <c:pt idx="8">
                  <c:v>0.21</c:v>
                </c:pt>
                <c:pt idx="9">
                  <c:v>7.0000000000000007E-2</c:v>
                </c:pt>
                <c:pt idx="10">
                  <c:v>0.17</c:v>
                </c:pt>
                <c:pt idx="11">
                  <c:v>0.3</c:v>
                </c:pt>
                <c:pt idx="12">
                  <c:v>0.12</c:v>
                </c:pt>
                <c:pt idx="13">
                  <c:v>0.15</c:v>
                </c:pt>
                <c:pt idx="14">
                  <c:v>0.4</c:v>
                </c:pt>
              </c:numCache>
            </c:numRef>
          </c:val>
          <c:extLst>
            <c:ext xmlns:c16="http://schemas.microsoft.com/office/drawing/2014/chart" uri="{C3380CC4-5D6E-409C-BE32-E72D297353CC}">
              <c16:uniqueId val="{00000001-3B0C-42CC-88D5-AB70552485EF}"/>
            </c:ext>
          </c:extLst>
        </c:ser>
        <c:dLbls>
          <c:showLegendKey val="0"/>
          <c:showVal val="0"/>
          <c:showCatName val="0"/>
          <c:showSerName val="0"/>
          <c:showPercent val="0"/>
          <c:showBubbleSize val="0"/>
        </c:dLbls>
        <c:gapWidth val="168"/>
        <c:overlap val="-100"/>
        <c:axId val="244952224"/>
        <c:axId val="244943312"/>
      </c:barChart>
      <c:catAx>
        <c:axId val="24495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33778"/>
                </a:solidFill>
                <a:latin typeface="+mn-lt"/>
                <a:ea typeface="+mn-ea"/>
                <a:cs typeface="+mn-cs"/>
              </a:defRPr>
            </a:pPr>
            <a:endParaRPr lang="en-US"/>
          </a:p>
        </c:txPr>
        <c:crossAx val="244943312"/>
        <c:crosses val="autoZero"/>
        <c:auto val="1"/>
        <c:lblAlgn val="ctr"/>
        <c:lblOffset val="100"/>
        <c:noMultiLvlLbl val="0"/>
      </c:catAx>
      <c:valAx>
        <c:axId val="2449433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33778"/>
                </a:solidFill>
                <a:latin typeface="+mn-lt"/>
                <a:ea typeface="+mn-ea"/>
                <a:cs typeface="+mn-cs"/>
              </a:defRPr>
            </a:pPr>
            <a:endParaRPr lang="en-US"/>
          </a:p>
        </c:txPr>
        <c:crossAx val="244952224"/>
        <c:crosses val="autoZero"/>
        <c:crossBetween val="between"/>
      </c:valAx>
      <c:spPr>
        <a:noFill/>
        <a:ln>
          <a:noFill/>
        </a:ln>
        <a:effectLst/>
      </c:spPr>
    </c:plotArea>
    <c:legend>
      <c:legendPos val="b"/>
      <c:layout>
        <c:manualLayout>
          <c:xMode val="edge"/>
          <c:yMode val="edge"/>
          <c:x val="0.42129320305383211"/>
          <c:y val="0.91230643011670698"/>
          <c:w val="0.18199783542587811"/>
          <c:h val="5.89027807595010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IVO</c:v>
          </c:tx>
          <c:spPr>
            <a:ln w="19050" cap="rnd">
              <a:noFill/>
              <a:round/>
            </a:ln>
            <a:effectLst/>
          </c:spPr>
          <c:marker>
            <c:symbol val="circle"/>
            <c:size val="5"/>
            <c:spPr>
              <a:noFill/>
              <a:ln w="9525">
                <a:noFill/>
              </a:ln>
              <a:effectLst/>
            </c:spPr>
          </c:marker>
          <c:errBars>
            <c:errDir val="y"/>
            <c:errBarType val="both"/>
            <c:errValType val="fixedVal"/>
            <c:noEndCap val="0"/>
            <c:val val="1"/>
            <c:spPr>
              <a:noFill/>
              <a:ln w="9525" cap="flat" cmpd="sng" algn="ctr">
                <a:noFill/>
                <a:round/>
              </a:ln>
              <a:effectLst/>
            </c:spPr>
          </c:errBars>
          <c:errBars>
            <c:errDir val="x"/>
            <c:errBarType val="minus"/>
            <c:errValType val="percentage"/>
            <c:noEndCap val="1"/>
            <c:val val="100"/>
            <c:spPr>
              <a:noFill/>
              <a:ln w="38100" cap="flat" cmpd="sng" algn="ctr">
                <a:solidFill>
                  <a:srgbClr val="00C8FF"/>
                </a:solidFill>
                <a:round/>
              </a:ln>
              <a:effectLst/>
            </c:spPr>
          </c:errBars>
          <c:xVal>
            <c:numRef>
              <c:f>IVO!$O$2:$O$124</c:f>
              <c:numCache>
                <c:formatCode>General</c:formatCode>
                <c:ptCount val="123"/>
                <c:pt idx="0">
                  <c:v>34.431199999999997</c:v>
                </c:pt>
                <c:pt idx="1">
                  <c:v>33.018500000000003</c:v>
                </c:pt>
                <c:pt idx="2">
                  <c:v>27.466100000000001</c:v>
                </c:pt>
                <c:pt idx="3">
                  <c:v>25.1663</c:v>
                </c:pt>
                <c:pt idx="4">
                  <c:v>24.344999999999999</c:v>
                </c:pt>
                <c:pt idx="5">
                  <c:v>22.570799999999998</c:v>
                </c:pt>
                <c:pt idx="6">
                  <c:v>22.143699999999999</c:v>
                </c:pt>
                <c:pt idx="7">
                  <c:v>20.862400000000001</c:v>
                </c:pt>
                <c:pt idx="8">
                  <c:v>19.4497</c:v>
                </c:pt>
                <c:pt idx="9">
                  <c:v>18.595500000000001</c:v>
                </c:pt>
                <c:pt idx="10">
                  <c:v>18.332599999999999</c:v>
                </c:pt>
                <c:pt idx="11">
                  <c:v>17.0185</c:v>
                </c:pt>
                <c:pt idx="12">
                  <c:v>16.985600000000002</c:v>
                </c:pt>
                <c:pt idx="13">
                  <c:v>16.722799999999999</c:v>
                </c:pt>
                <c:pt idx="14">
                  <c:v>15.277200000000001</c:v>
                </c:pt>
                <c:pt idx="15">
                  <c:v>15.0472</c:v>
                </c:pt>
                <c:pt idx="16">
                  <c:v>13.7988</c:v>
                </c:pt>
                <c:pt idx="17">
                  <c:v>13.5359</c:v>
                </c:pt>
                <c:pt idx="18">
                  <c:v>12.9117</c:v>
                </c:pt>
                <c:pt idx="19">
                  <c:v>11.827500000000001</c:v>
                </c:pt>
                <c:pt idx="20">
                  <c:v>11.5318</c:v>
                </c:pt>
                <c:pt idx="21">
                  <c:v>11.367599999999999</c:v>
                </c:pt>
                <c:pt idx="22">
                  <c:v>11.137600000000001</c:v>
                </c:pt>
                <c:pt idx="23">
                  <c:v>11.071899999999999</c:v>
                </c:pt>
                <c:pt idx="24">
                  <c:v>11.039</c:v>
                </c:pt>
                <c:pt idx="25">
                  <c:v>10.3819</c:v>
                </c:pt>
                <c:pt idx="26">
                  <c:v>9.6263000000000005</c:v>
                </c:pt>
                <c:pt idx="27">
                  <c:v>9.2977000000000007</c:v>
                </c:pt>
                <c:pt idx="28">
                  <c:v>9.2319999999999993</c:v>
                </c:pt>
                <c:pt idx="29">
                  <c:v>8.7721</c:v>
                </c:pt>
                <c:pt idx="30">
                  <c:v>8.2135999999999996</c:v>
                </c:pt>
                <c:pt idx="31">
                  <c:v>7.9179000000000004</c:v>
                </c:pt>
                <c:pt idx="32">
                  <c:v>7.6550000000000002</c:v>
                </c:pt>
                <c:pt idx="33">
                  <c:v>7.5892999999999997</c:v>
                </c:pt>
                <c:pt idx="34">
                  <c:v>7.5892999999999997</c:v>
                </c:pt>
                <c:pt idx="35">
                  <c:v>7.2607999999999997</c:v>
                </c:pt>
                <c:pt idx="36">
                  <c:v>7.0636999999999999</c:v>
                </c:pt>
                <c:pt idx="37">
                  <c:v>6.8994</c:v>
                </c:pt>
                <c:pt idx="38">
                  <c:v>6.8994</c:v>
                </c:pt>
                <c:pt idx="39">
                  <c:v>6.8337000000000003</c:v>
                </c:pt>
                <c:pt idx="40">
                  <c:v>6.7351000000000001</c:v>
                </c:pt>
                <c:pt idx="41">
                  <c:v>6.4722999999999997</c:v>
                </c:pt>
                <c:pt idx="42">
                  <c:v>6.4722999999999997</c:v>
                </c:pt>
                <c:pt idx="43">
                  <c:v>6.4394</c:v>
                </c:pt>
                <c:pt idx="44">
                  <c:v>6.4394</c:v>
                </c:pt>
                <c:pt idx="45">
                  <c:v>6.4066000000000001</c:v>
                </c:pt>
                <c:pt idx="46">
                  <c:v>5.9794999999999998</c:v>
                </c:pt>
                <c:pt idx="47">
                  <c:v>5.5194999999999999</c:v>
                </c:pt>
                <c:pt idx="48">
                  <c:v>4.7638999999999996</c:v>
                </c:pt>
                <c:pt idx="49">
                  <c:v>4.5995999999999997</c:v>
                </c:pt>
                <c:pt idx="50">
                  <c:v>4.4352999999999998</c:v>
                </c:pt>
                <c:pt idx="51">
                  <c:v>4.3038999999999996</c:v>
                </c:pt>
                <c:pt idx="52">
                  <c:v>4.1395999999999997</c:v>
                </c:pt>
                <c:pt idx="53">
                  <c:v>4.1395999999999997</c:v>
                </c:pt>
                <c:pt idx="54">
                  <c:v>4.1395999999999997</c:v>
                </c:pt>
                <c:pt idx="55">
                  <c:v>4.1067999999999998</c:v>
                </c:pt>
                <c:pt idx="56">
                  <c:v>3.9097</c:v>
                </c:pt>
                <c:pt idx="57">
                  <c:v>3.6797</c:v>
                </c:pt>
                <c:pt idx="58">
                  <c:v>3.6467999999999998</c:v>
                </c:pt>
                <c:pt idx="59">
                  <c:v>2.9897</c:v>
                </c:pt>
                <c:pt idx="60">
                  <c:v>2.8582999999999998</c:v>
                </c:pt>
                <c:pt idx="61">
                  <c:v>2.7926000000000002</c:v>
                </c:pt>
                <c:pt idx="62">
                  <c:v>2.7926000000000002</c:v>
                </c:pt>
                <c:pt idx="63">
                  <c:v>2.7926000000000002</c:v>
                </c:pt>
                <c:pt idx="64">
                  <c:v>2.7926000000000002</c:v>
                </c:pt>
                <c:pt idx="65">
                  <c:v>2.7926000000000002</c:v>
                </c:pt>
                <c:pt idx="66">
                  <c:v>2.7597999999999998</c:v>
                </c:pt>
                <c:pt idx="67">
                  <c:v>2.7597999999999998</c:v>
                </c:pt>
                <c:pt idx="68">
                  <c:v>2.7597999999999998</c:v>
                </c:pt>
                <c:pt idx="69">
                  <c:v>2.7269000000000001</c:v>
                </c:pt>
                <c:pt idx="70">
                  <c:v>2.5297999999999998</c:v>
                </c:pt>
                <c:pt idx="71">
                  <c:v>2.4969000000000001</c:v>
                </c:pt>
                <c:pt idx="72">
                  <c:v>2.4969000000000001</c:v>
                </c:pt>
                <c:pt idx="73">
                  <c:v>2.3984000000000001</c:v>
                </c:pt>
                <c:pt idx="74">
                  <c:v>2.2997999999999998</c:v>
                </c:pt>
                <c:pt idx="75">
                  <c:v>2.2012</c:v>
                </c:pt>
                <c:pt idx="76">
                  <c:v>2.1684000000000001</c:v>
                </c:pt>
                <c:pt idx="77">
                  <c:v>1.9713000000000001</c:v>
                </c:pt>
                <c:pt idx="78">
                  <c:v>1.9055</c:v>
                </c:pt>
                <c:pt idx="79">
                  <c:v>1.9055</c:v>
                </c:pt>
                <c:pt idx="80">
                  <c:v>1.8727</c:v>
                </c:pt>
                <c:pt idx="81">
                  <c:v>1.8398000000000001</c:v>
                </c:pt>
                <c:pt idx="82">
                  <c:v>1.8398000000000001</c:v>
                </c:pt>
                <c:pt idx="83">
                  <c:v>1.8398000000000001</c:v>
                </c:pt>
                <c:pt idx="84">
                  <c:v>1.8398000000000001</c:v>
                </c:pt>
                <c:pt idx="85">
                  <c:v>1.8069999999999999</c:v>
                </c:pt>
                <c:pt idx="86">
                  <c:v>1.6756</c:v>
                </c:pt>
                <c:pt idx="87">
                  <c:v>1.6427</c:v>
                </c:pt>
                <c:pt idx="88">
                  <c:v>1.6427</c:v>
                </c:pt>
                <c:pt idx="89">
                  <c:v>1.6099000000000001</c:v>
                </c:pt>
                <c:pt idx="90">
                  <c:v>1.577</c:v>
                </c:pt>
                <c:pt idx="91">
                  <c:v>1.4783999999999999</c:v>
                </c:pt>
                <c:pt idx="92">
                  <c:v>1.4783999999999999</c:v>
                </c:pt>
                <c:pt idx="93">
                  <c:v>1.4783999999999999</c:v>
                </c:pt>
                <c:pt idx="94">
                  <c:v>1.4456</c:v>
                </c:pt>
                <c:pt idx="95">
                  <c:v>1.4127000000000001</c:v>
                </c:pt>
                <c:pt idx="96">
                  <c:v>1.3798999999999999</c:v>
                </c:pt>
                <c:pt idx="97">
                  <c:v>1.3798999999999999</c:v>
                </c:pt>
                <c:pt idx="98">
                  <c:v>1.3798999999999999</c:v>
                </c:pt>
                <c:pt idx="99">
                  <c:v>1.3798999999999999</c:v>
                </c:pt>
                <c:pt idx="100">
                  <c:v>1.3798999999999999</c:v>
                </c:pt>
                <c:pt idx="101">
                  <c:v>1.3798999999999999</c:v>
                </c:pt>
                <c:pt idx="102">
                  <c:v>1.347</c:v>
                </c:pt>
                <c:pt idx="103">
                  <c:v>1.3142</c:v>
                </c:pt>
                <c:pt idx="104">
                  <c:v>1.3142</c:v>
                </c:pt>
                <c:pt idx="105">
                  <c:v>1.3142</c:v>
                </c:pt>
                <c:pt idx="106">
                  <c:v>1.0185</c:v>
                </c:pt>
                <c:pt idx="107">
                  <c:v>0.91990000000000005</c:v>
                </c:pt>
                <c:pt idx="108">
                  <c:v>0.91990000000000005</c:v>
                </c:pt>
                <c:pt idx="109">
                  <c:v>0.91990000000000005</c:v>
                </c:pt>
                <c:pt idx="110">
                  <c:v>0.91990000000000005</c:v>
                </c:pt>
                <c:pt idx="111">
                  <c:v>0.91990000000000005</c:v>
                </c:pt>
                <c:pt idx="112">
                  <c:v>0.8871</c:v>
                </c:pt>
                <c:pt idx="113">
                  <c:v>0.78849999999999998</c:v>
                </c:pt>
                <c:pt idx="114">
                  <c:v>0.75560000000000005</c:v>
                </c:pt>
                <c:pt idx="115">
                  <c:v>0.7228</c:v>
                </c:pt>
                <c:pt idx="116">
                  <c:v>0.49280000000000002</c:v>
                </c:pt>
                <c:pt idx="117">
                  <c:v>0.46</c:v>
                </c:pt>
                <c:pt idx="118">
                  <c:v>0.39429999999999998</c:v>
                </c:pt>
                <c:pt idx="119">
                  <c:v>0.32850000000000001</c:v>
                </c:pt>
                <c:pt idx="120">
                  <c:v>0.26279999999999998</c:v>
                </c:pt>
                <c:pt idx="121">
                  <c:v>0.13139999999999999</c:v>
                </c:pt>
                <c:pt idx="122">
                  <c:v>9.8599999999999993E-2</c:v>
                </c:pt>
              </c:numCache>
            </c:numRef>
          </c:xVal>
          <c:yVal>
            <c:numRef>
              <c:f>IVO!$N$2:$N$124</c:f>
              <c:numCache>
                <c:formatCode>General</c:formatCode>
                <c:ptCount val="12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numCache>
            </c:numRef>
          </c:yVal>
          <c:smooth val="0"/>
          <c:extLst>
            <c:ext xmlns:c16="http://schemas.microsoft.com/office/drawing/2014/chart" uri="{C3380CC4-5D6E-409C-BE32-E72D297353CC}">
              <c16:uniqueId val="{00000000-86E9-4E8A-B249-6B414E5CE3EE}"/>
            </c:ext>
          </c:extLst>
        </c:ser>
        <c:ser>
          <c:idx val="1"/>
          <c:order val="1"/>
          <c:tx>
            <c:v>Ongoing</c:v>
          </c:tx>
          <c:spPr>
            <a:ln w="25400" cap="rnd">
              <a:noFill/>
              <a:round/>
            </a:ln>
            <a:effectLst/>
          </c:spPr>
          <c:marker>
            <c:symbol val="picture"/>
            <c:spPr>
              <a:blipFill>
                <a:blip xmlns:r="http://schemas.openxmlformats.org/officeDocument/2006/relationships" r:embed="rId2"/>
                <a:stretch>
                  <a:fillRect/>
                </a:stretch>
              </a:blipFill>
              <a:ln w="9525">
                <a:noFill/>
              </a:ln>
              <a:effectLst/>
            </c:spPr>
          </c:marker>
          <c:xVal>
            <c:numRef>
              <c:f>IVO!$P$2:$P$17</c:f>
              <c:numCache>
                <c:formatCode>General</c:formatCode>
                <c:ptCount val="16"/>
                <c:pt idx="0">
                  <c:v>34.511200000000002</c:v>
                </c:pt>
                <c:pt idx="1">
                  <c:v>33.098500000000001</c:v>
                </c:pt>
                <c:pt idx="2">
                  <c:v>27.546099999999999</c:v>
                </c:pt>
                <c:pt idx="3">
                  <c:v>25.246300000000002</c:v>
                </c:pt>
                <c:pt idx="7">
                  <c:v>20.942399999999999</c:v>
                </c:pt>
                <c:pt idx="8">
                  <c:v>19.529699999999998</c:v>
                </c:pt>
                <c:pt idx="13">
                  <c:v>16.802800000000001</c:v>
                </c:pt>
                <c:pt idx="15">
                  <c:v>15.1272</c:v>
                </c:pt>
              </c:numCache>
            </c:numRef>
          </c:xVal>
          <c:yVal>
            <c:numRef>
              <c:f>IVO!$N$2:$N$17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yVal>
          <c:smooth val="0"/>
          <c:extLst>
            <c:ext xmlns:c16="http://schemas.microsoft.com/office/drawing/2014/chart" uri="{C3380CC4-5D6E-409C-BE32-E72D297353CC}">
              <c16:uniqueId val="{00000001-86E9-4E8A-B249-6B414E5CE3EE}"/>
            </c:ext>
          </c:extLst>
        </c:ser>
        <c:dLbls>
          <c:showLegendKey val="0"/>
          <c:showVal val="0"/>
          <c:showCatName val="0"/>
          <c:showSerName val="0"/>
          <c:showPercent val="0"/>
          <c:showBubbleSize val="0"/>
        </c:dLbls>
        <c:axId val="612797216"/>
        <c:axId val="612792952"/>
      </c:scatterChart>
      <c:valAx>
        <c:axId val="612797216"/>
        <c:scaling>
          <c:orientation val="minMax"/>
          <c:max val="36"/>
        </c:scaling>
        <c:delete val="0"/>
        <c:axPos val="b"/>
        <c:title>
          <c:tx>
            <c:rich>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a:solidFill>
                      <a:schemeClr val="tx1"/>
                    </a:solidFill>
                    <a:latin typeface="Arial" panose="020B0604020202020204" pitchFamily="34" charset="0"/>
                    <a:cs typeface="Arial" panose="020B0604020202020204" pitchFamily="34" charset="0"/>
                  </a:rPr>
                  <a:t>Treatment duration (months)</a:t>
                </a:r>
              </a:p>
            </c:rich>
          </c:tx>
          <c:layout>
            <c:manualLayout>
              <c:xMode val="edge"/>
              <c:yMode val="edge"/>
              <c:x val="0.33184565863961396"/>
              <c:y val="0.90643239112031548"/>
            </c:manualLayout>
          </c:layout>
          <c:overlay val="0"/>
          <c:spPr>
            <a:noFill/>
            <a:ln>
              <a:noFill/>
            </a:ln>
            <a:effectLst/>
          </c:spPr>
        </c:title>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2792952"/>
        <c:crosses val="max"/>
        <c:crossBetween val="midCat"/>
        <c:majorUnit val="2"/>
      </c:valAx>
      <c:valAx>
        <c:axId val="612792952"/>
        <c:scaling>
          <c:orientation val="maxMin"/>
          <c:max val="125"/>
          <c:min val="0"/>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79721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COS</c:v>
          </c:tx>
          <c:spPr>
            <a:ln w="19050" cap="rnd">
              <a:noFill/>
              <a:round/>
            </a:ln>
            <a:effectLst/>
          </c:spPr>
          <c:marker>
            <c:symbol val="circle"/>
            <c:size val="5"/>
            <c:spPr>
              <a:noFill/>
              <a:ln w="9525">
                <a:noFill/>
              </a:ln>
              <a:effectLst/>
            </c:spPr>
          </c:marker>
          <c:errBars>
            <c:errDir val="y"/>
            <c:errBarType val="both"/>
            <c:errValType val="percentage"/>
            <c:noEndCap val="0"/>
            <c:val val="5"/>
            <c:spPr>
              <a:noFill/>
              <a:ln w="9525" cap="flat" cmpd="sng" algn="ctr">
                <a:noFill/>
                <a:round/>
              </a:ln>
              <a:effectLst/>
            </c:spPr>
          </c:errBars>
          <c:errBars>
            <c:errDir val="x"/>
            <c:errBarType val="minus"/>
            <c:errValType val="percentage"/>
            <c:noEndCap val="1"/>
            <c:val val="100"/>
            <c:spPr>
              <a:noFill/>
              <a:ln w="38100" cap="flat" cmpd="sng" algn="ctr">
                <a:solidFill>
                  <a:srgbClr val="00C8FF"/>
                </a:solidFill>
                <a:round/>
              </a:ln>
              <a:effectLst/>
            </c:spPr>
          </c:errBars>
          <c:xVal>
            <c:numRef>
              <c:f>COS!$O$2:$O$60</c:f>
              <c:numCache>
                <c:formatCode>General</c:formatCode>
                <c:ptCount val="59"/>
                <c:pt idx="0">
                  <c:v>33.018500000000003</c:v>
                </c:pt>
                <c:pt idx="1">
                  <c:v>20.205300000000001</c:v>
                </c:pt>
                <c:pt idx="2">
                  <c:v>19.186900000000001</c:v>
                </c:pt>
                <c:pt idx="3">
                  <c:v>18.234100000000002</c:v>
                </c:pt>
                <c:pt idx="4">
                  <c:v>17.872699999999998</c:v>
                </c:pt>
                <c:pt idx="5">
                  <c:v>17.872699999999998</c:v>
                </c:pt>
                <c:pt idx="6">
                  <c:v>16.46</c:v>
                </c:pt>
                <c:pt idx="7">
                  <c:v>13.995900000000001</c:v>
                </c:pt>
                <c:pt idx="8">
                  <c:v>13.305999999999999</c:v>
                </c:pt>
                <c:pt idx="9">
                  <c:v>12.9117</c:v>
                </c:pt>
                <c:pt idx="10">
                  <c:v>12.846</c:v>
                </c:pt>
                <c:pt idx="11">
                  <c:v>10.217700000000001</c:v>
                </c:pt>
                <c:pt idx="12">
                  <c:v>10.1191</c:v>
                </c:pt>
                <c:pt idx="13">
                  <c:v>9.6263000000000005</c:v>
                </c:pt>
                <c:pt idx="14">
                  <c:v>9.1006</c:v>
                </c:pt>
                <c:pt idx="15">
                  <c:v>8.5091999999999999</c:v>
                </c:pt>
                <c:pt idx="17">
                  <c:v>6.7679999999999998</c:v>
                </c:pt>
                <c:pt idx="18">
                  <c:v>5.9466000000000001</c:v>
                </c:pt>
                <c:pt idx="19">
                  <c:v>5.7495000000000003</c:v>
                </c:pt>
                <c:pt idx="20">
                  <c:v>5.2895000000000003</c:v>
                </c:pt>
                <c:pt idx="21">
                  <c:v>4.8624000000000001</c:v>
                </c:pt>
                <c:pt idx="22">
                  <c:v>4.7638999999999996</c:v>
                </c:pt>
                <c:pt idx="23">
                  <c:v>4.5667</c:v>
                </c:pt>
                <c:pt idx="24">
                  <c:v>4.4682000000000004</c:v>
                </c:pt>
                <c:pt idx="25">
                  <c:v>4.1395999999999997</c:v>
                </c:pt>
                <c:pt idx="27">
                  <c:v>4.1067999999999998</c:v>
                </c:pt>
                <c:pt idx="28">
                  <c:v>4.0739000000000001</c:v>
                </c:pt>
                <c:pt idx="29">
                  <c:v>3.6797</c:v>
                </c:pt>
                <c:pt idx="30">
                  <c:v>3.6797</c:v>
                </c:pt>
                <c:pt idx="31">
                  <c:v>3.5154000000000001</c:v>
                </c:pt>
                <c:pt idx="32">
                  <c:v>3.3511000000000002</c:v>
                </c:pt>
                <c:pt idx="33">
                  <c:v>3.2197</c:v>
                </c:pt>
                <c:pt idx="34">
                  <c:v>3.2197</c:v>
                </c:pt>
                <c:pt idx="35">
                  <c:v>3.2197</c:v>
                </c:pt>
                <c:pt idx="36">
                  <c:v>3.2197</c:v>
                </c:pt>
                <c:pt idx="37">
                  <c:v>3.0882999999999998</c:v>
                </c:pt>
                <c:pt idx="38">
                  <c:v>3.0554000000000001</c:v>
                </c:pt>
                <c:pt idx="39">
                  <c:v>2.8254999999999999</c:v>
                </c:pt>
                <c:pt idx="40">
                  <c:v>2.694</c:v>
                </c:pt>
                <c:pt idx="41">
                  <c:v>2.6282999999999999</c:v>
                </c:pt>
                <c:pt idx="42">
                  <c:v>2.5297999999999998</c:v>
                </c:pt>
                <c:pt idx="48">
                  <c:v>1.6427</c:v>
                </c:pt>
                <c:pt idx="49">
                  <c:v>1.1498999999999999</c:v>
                </c:pt>
              </c:numCache>
            </c:numRef>
          </c:xVal>
          <c:yVal>
            <c:numRef>
              <c:f>COS!$N$2:$N$60</c:f>
              <c:numCache>
                <c:formatCode>General</c:formatCode>
                <c:ptCount val="5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numCache>
            </c:numRef>
          </c:yVal>
          <c:smooth val="0"/>
          <c:extLst>
            <c:ext xmlns:c16="http://schemas.microsoft.com/office/drawing/2014/chart" uri="{C3380CC4-5D6E-409C-BE32-E72D297353CC}">
              <c16:uniqueId val="{00000000-D652-40A3-B976-F2AC4F424D36}"/>
            </c:ext>
          </c:extLst>
        </c:ser>
        <c:ser>
          <c:idx val="1"/>
          <c:order val="1"/>
          <c:tx>
            <c:v>PBO</c:v>
          </c:tx>
          <c:spPr>
            <a:ln w="25400" cap="rnd">
              <a:noFill/>
              <a:round/>
            </a:ln>
            <a:effectLst/>
          </c:spPr>
          <c:marker>
            <c:symbol val="circle"/>
            <c:size val="5"/>
            <c:spPr>
              <a:noFill/>
              <a:ln w="9525">
                <a:noFill/>
              </a:ln>
              <a:effectLst/>
            </c:spPr>
          </c:marker>
          <c:errBars>
            <c:errDir val="y"/>
            <c:errBarType val="both"/>
            <c:errValType val="fixedVal"/>
            <c:noEndCap val="0"/>
            <c:val val="1"/>
            <c:spPr>
              <a:noFill/>
              <a:ln w="9525" cap="flat" cmpd="sng" algn="ctr">
                <a:noFill/>
                <a:round/>
              </a:ln>
              <a:effectLst/>
            </c:spPr>
          </c:errBars>
          <c:errBars>
            <c:errDir val="x"/>
            <c:errBarType val="minus"/>
            <c:errValType val="percentage"/>
            <c:noEndCap val="1"/>
            <c:val val="100"/>
            <c:spPr>
              <a:noFill/>
              <a:ln w="38100" cap="flat" cmpd="sng" algn="ctr">
                <a:solidFill>
                  <a:srgbClr val="033778"/>
                </a:solidFill>
                <a:round/>
              </a:ln>
              <a:effectLst/>
            </c:spPr>
          </c:errBars>
          <c:xVal>
            <c:numRef>
              <c:f>PBO!$O$2:$O$60</c:f>
              <c:numCache>
                <c:formatCode>General</c:formatCode>
                <c:ptCount val="59"/>
                <c:pt idx="0">
                  <c:v>2.9239999999999999</c:v>
                </c:pt>
                <c:pt idx="1">
                  <c:v>3.3839999999999999</c:v>
                </c:pt>
                <c:pt idx="2">
                  <c:v>5.7165999999999997</c:v>
                </c:pt>
                <c:pt idx="3">
                  <c:v>4.4682000000000004</c:v>
                </c:pt>
                <c:pt idx="4">
                  <c:v>2.694</c:v>
                </c:pt>
                <c:pt idx="5">
                  <c:v>2.7597999999999998</c:v>
                </c:pt>
                <c:pt idx="6">
                  <c:v>5.0266999999999999</c:v>
                </c:pt>
                <c:pt idx="7">
                  <c:v>6.4394</c:v>
                </c:pt>
                <c:pt idx="8">
                  <c:v>5.4866999999999999</c:v>
                </c:pt>
                <c:pt idx="9">
                  <c:v>1.6427</c:v>
                </c:pt>
                <c:pt idx="10">
                  <c:v>2.7597999999999998</c:v>
                </c:pt>
                <c:pt idx="11">
                  <c:v>1.4783999999999999</c:v>
                </c:pt>
                <c:pt idx="12">
                  <c:v>4.1395999999999997</c:v>
                </c:pt>
                <c:pt idx="13">
                  <c:v>5.9466000000000001</c:v>
                </c:pt>
                <c:pt idx="14">
                  <c:v>2.7597999999999998</c:v>
                </c:pt>
                <c:pt idx="15">
                  <c:v>2.7597999999999998</c:v>
                </c:pt>
                <c:pt idx="16">
                  <c:v>6.8994</c:v>
                </c:pt>
                <c:pt idx="17">
                  <c:v>1.347</c:v>
                </c:pt>
                <c:pt idx="18">
                  <c:v>1.8398000000000001</c:v>
                </c:pt>
                <c:pt idx="19">
                  <c:v>2.7597999999999998</c:v>
                </c:pt>
                <c:pt idx="20">
                  <c:v>1.5113000000000001</c:v>
                </c:pt>
                <c:pt idx="21">
                  <c:v>1.6427</c:v>
                </c:pt>
                <c:pt idx="22">
                  <c:v>1.7083999999999999</c:v>
                </c:pt>
                <c:pt idx="23">
                  <c:v>2.7269000000000001</c:v>
                </c:pt>
                <c:pt idx="24">
                  <c:v>1.3798999999999999</c:v>
                </c:pt>
                <c:pt idx="25">
                  <c:v>1.4127000000000001</c:v>
                </c:pt>
                <c:pt idx="26">
                  <c:v>4.1067999999999998</c:v>
                </c:pt>
                <c:pt idx="27">
                  <c:v>2.6612</c:v>
                </c:pt>
                <c:pt idx="28">
                  <c:v>2.7597999999999998</c:v>
                </c:pt>
                <c:pt idx="29">
                  <c:v>1.4456</c:v>
                </c:pt>
                <c:pt idx="30">
                  <c:v>1.6427</c:v>
                </c:pt>
                <c:pt idx="31">
                  <c:v>1.4456</c:v>
                </c:pt>
                <c:pt idx="32">
                  <c:v>1.3798999999999999</c:v>
                </c:pt>
                <c:pt idx="33">
                  <c:v>1.3798999999999999</c:v>
                </c:pt>
                <c:pt idx="34">
                  <c:v>1.8727</c:v>
                </c:pt>
                <c:pt idx="35">
                  <c:v>1.6099000000000001</c:v>
                </c:pt>
                <c:pt idx="36">
                  <c:v>1.3798999999999999</c:v>
                </c:pt>
                <c:pt idx="37">
                  <c:v>0.91990000000000005</c:v>
                </c:pt>
                <c:pt idx="38">
                  <c:v>1.4456</c:v>
                </c:pt>
                <c:pt idx="39">
                  <c:v>1.8398000000000001</c:v>
                </c:pt>
                <c:pt idx="40">
                  <c:v>0.85419999999999996</c:v>
                </c:pt>
                <c:pt idx="41">
                  <c:v>1.577</c:v>
                </c:pt>
                <c:pt idx="42">
                  <c:v>1.4127000000000001</c:v>
                </c:pt>
                <c:pt idx="43">
                  <c:v>2.2997999999999998</c:v>
                </c:pt>
                <c:pt idx="44">
                  <c:v>2.1027</c:v>
                </c:pt>
                <c:pt idx="45">
                  <c:v>1.8398000000000001</c:v>
                </c:pt>
                <c:pt idx="46">
                  <c:v>1.8398000000000001</c:v>
                </c:pt>
                <c:pt idx="47">
                  <c:v>1.6756</c:v>
                </c:pt>
                <c:pt idx="48">
                  <c:v>0.49280000000000002</c:v>
                </c:pt>
                <c:pt idx="49">
                  <c:v>0.46</c:v>
                </c:pt>
                <c:pt idx="50">
                  <c:v>1.117</c:v>
                </c:pt>
                <c:pt idx="51">
                  <c:v>1.0512999999999999</c:v>
                </c:pt>
                <c:pt idx="52">
                  <c:v>0.8871</c:v>
                </c:pt>
                <c:pt idx="53">
                  <c:v>0.49280000000000002</c:v>
                </c:pt>
                <c:pt idx="54">
                  <c:v>0.46</c:v>
                </c:pt>
                <c:pt idx="55">
                  <c:v>0.46</c:v>
                </c:pt>
                <c:pt idx="56">
                  <c:v>0.32850000000000001</c:v>
                </c:pt>
                <c:pt idx="57">
                  <c:v>0.29570000000000002</c:v>
                </c:pt>
                <c:pt idx="58">
                  <c:v>3.2899999999999999E-2</c:v>
                </c:pt>
              </c:numCache>
            </c:numRef>
          </c:xVal>
          <c:yVal>
            <c:numRef>
              <c:f>PBO!$N$2:$N$60</c:f>
              <c:numCache>
                <c:formatCode>General</c:formatCode>
                <c:ptCount val="5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numCache>
            </c:numRef>
          </c:yVal>
          <c:smooth val="0"/>
          <c:extLst>
            <c:ext xmlns:c16="http://schemas.microsoft.com/office/drawing/2014/chart" uri="{C3380CC4-5D6E-409C-BE32-E72D297353CC}">
              <c16:uniqueId val="{00000001-D652-40A3-B976-F2AC4F424D36}"/>
            </c:ext>
          </c:extLst>
        </c:ser>
        <c:ser>
          <c:idx val="2"/>
          <c:order val="2"/>
          <c:tx>
            <c:v>Ongoing</c:v>
          </c:tx>
          <c:spPr>
            <a:ln w="25400" cap="rnd">
              <a:noFill/>
              <a:round/>
            </a:ln>
            <a:effectLst/>
          </c:spPr>
          <c:marker>
            <c:symbol val="picture"/>
            <c:spPr>
              <a:blipFill>
                <a:blip xmlns:r="http://schemas.openxmlformats.org/officeDocument/2006/relationships" r:embed="rId2"/>
                <a:stretch>
                  <a:fillRect/>
                </a:stretch>
              </a:blipFill>
              <a:ln w="9525">
                <a:noFill/>
              </a:ln>
              <a:effectLst/>
            </c:spPr>
          </c:marker>
          <c:xVal>
            <c:numRef>
              <c:f>COS!$P$2:$P$8</c:f>
              <c:numCache>
                <c:formatCode>General</c:formatCode>
                <c:ptCount val="7"/>
                <c:pt idx="0">
                  <c:v>33.098500000000001</c:v>
                </c:pt>
                <c:pt idx="1">
                  <c:v>20.285299999999999</c:v>
                </c:pt>
                <c:pt idx="2">
                  <c:v>19.2669</c:v>
                </c:pt>
                <c:pt idx="5">
                  <c:v>17.9527</c:v>
                </c:pt>
                <c:pt idx="6">
                  <c:v>16.54</c:v>
                </c:pt>
              </c:numCache>
            </c:numRef>
          </c:xVal>
          <c:yVal>
            <c:numRef>
              <c:f>COS!$N$2:$N$8</c:f>
              <c:numCache>
                <c:formatCode>General</c:formatCode>
                <c:ptCount val="7"/>
                <c:pt idx="0">
                  <c:v>1</c:v>
                </c:pt>
                <c:pt idx="1">
                  <c:v>2</c:v>
                </c:pt>
                <c:pt idx="2">
                  <c:v>3</c:v>
                </c:pt>
                <c:pt idx="3">
                  <c:v>4</c:v>
                </c:pt>
                <c:pt idx="4">
                  <c:v>5</c:v>
                </c:pt>
                <c:pt idx="5">
                  <c:v>6</c:v>
                </c:pt>
                <c:pt idx="6">
                  <c:v>7</c:v>
                </c:pt>
              </c:numCache>
            </c:numRef>
          </c:yVal>
          <c:smooth val="0"/>
          <c:extLst>
            <c:ext xmlns:c16="http://schemas.microsoft.com/office/drawing/2014/chart" uri="{C3380CC4-5D6E-409C-BE32-E72D297353CC}">
              <c16:uniqueId val="{00000002-D652-40A3-B976-F2AC4F424D36}"/>
            </c:ext>
          </c:extLst>
        </c:ser>
        <c:dLbls>
          <c:showLegendKey val="0"/>
          <c:showVal val="0"/>
          <c:showCatName val="0"/>
          <c:showSerName val="0"/>
          <c:showPercent val="0"/>
          <c:showBubbleSize val="0"/>
        </c:dLbls>
        <c:axId val="612797216"/>
        <c:axId val="612792952"/>
      </c:scatterChart>
      <c:valAx>
        <c:axId val="612797216"/>
        <c:scaling>
          <c:orientation val="minMax"/>
          <c:max val="36"/>
        </c:scaling>
        <c:delete val="0"/>
        <c:axPos val="b"/>
        <c:title>
          <c:tx>
            <c:rich>
              <a:bodyPr rot="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a:solidFill>
                      <a:schemeClr val="tx1"/>
                    </a:solidFill>
                    <a:latin typeface="Arial" panose="020B0604020202020204" pitchFamily="34" charset="0"/>
                    <a:cs typeface="Arial" panose="020B0604020202020204" pitchFamily="34" charset="0"/>
                  </a:rPr>
                  <a:t>Treatment duration</a:t>
                </a:r>
                <a:r>
                  <a:rPr lang="en-US" sz="1100" b="1" baseline="0">
                    <a:solidFill>
                      <a:schemeClr val="tx1"/>
                    </a:solidFill>
                    <a:latin typeface="Arial" panose="020B0604020202020204" pitchFamily="34" charset="0"/>
                    <a:cs typeface="Arial" panose="020B0604020202020204" pitchFamily="34" charset="0"/>
                  </a:rPr>
                  <a:t> (months)</a:t>
                </a:r>
                <a:endParaRPr lang="en-US" sz="1100" b="1">
                  <a:solidFill>
                    <a:schemeClr val="tx1"/>
                  </a:solidFill>
                  <a:latin typeface="Arial" panose="020B0604020202020204" pitchFamily="34" charset="0"/>
                  <a:cs typeface="Arial" panose="020B0604020202020204" pitchFamily="34" charset="0"/>
                </a:endParaRPr>
              </a:p>
            </c:rich>
          </c:tx>
          <c:layout>
            <c:manualLayout>
              <c:xMode val="edge"/>
              <c:yMode val="edge"/>
              <c:x val="0.3509820964424919"/>
              <c:y val="0.92027422925810232"/>
            </c:manualLayout>
          </c:layout>
          <c:overlay val="0"/>
          <c:spPr>
            <a:noFill/>
            <a:ln>
              <a:noFill/>
            </a:ln>
            <a:effectLst/>
          </c:spPr>
        </c:title>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2792952"/>
        <c:crosses val="max"/>
        <c:crossBetween val="midCat"/>
        <c:majorUnit val="2"/>
      </c:valAx>
      <c:valAx>
        <c:axId val="612792952"/>
        <c:scaling>
          <c:orientation val="maxMin"/>
          <c:max val="60"/>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79721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5861321880219512E-2"/>
          <c:y val="2.9836435500960334E-2"/>
          <c:w val="0.93344032450489145"/>
          <c:h val="0.73610945052692711"/>
        </c:manualLayout>
      </c:layout>
      <c:scatterChart>
        <c:scatterStyle val="lineMarker"/>
        <c:varyColors val="0"/>
        <c:ser>
          <c:idx val="0"/>
          <c:order val="0"/>
          <c:tx>
            <c:v>Ivosidenib</c:v>
          </c:tx>
          <c:spPr>
            <a:ln w="25400" cap="rnd">
              <a:solidFill>
                <a:srgbClr val="00C8FF"/>
              </a:solidFill>
              <a:round/>
            </a:ln>
            <a:effectLst/>
          </c:spPr>
          <c:marker>
            <c:symbol val="none"/>
          </c:marker>
          <c:xVal>
            <c:numRef>
              <c:f>'IVO data'!$P$2:$P$157</c:f>
              <c:numCache>
                <c:formatCode>General</c:formatCode>
                <c:ptCount val="156"/>
                <c:pt idx="0">
                  <c:v>0</c:v>
                </c:pt>
                <c:pt idx="1">
                  <c:v>0.32850000000000001</c:v>
                </c:pt>
                <c:pt idx="2">
                  <c:v>0.32850000000000001</c:v>
                </c:pt>
                <c:pt idx="3">
                  <c:v>0.49280000000000002</c:v>
                </c:pt>
                <c:pt idx="4">
                  <c:v>0.49280000000000002</c:v>
                </c:pt>
                <c:pt idx="5">
                  <c:v>0.52569999999999995</c:v>
                </c:pt>
                <c:pt idx="6">
                  <c:v>0.52569999999999995</c:v>
                </c:pt>
                <c:pt idx="7">
                  <c:v>0.59140000000000004</c:v>
                </c:pt>
                <c:pt idx="8">
                  <c:v>0.59140000000000004</c:v>
                </c:pt>
                <c:pt idx="9">
                  <c:v>0.7228</c:v>
                </c:pt>
                <c:pt idx="10">
                  <c:v>0.7228</c:v>
                </c:pt>
                <c:pt idx="11">
                  <c:v>0.78849999999999998</c:v>
                </c:pt>
                <c:pt idx="12">
                  <c:v>0.78849999999999998</c:v>
                </c:pt>
                <c:pt idx="13">
                  <c:v>0.85419999999999996</c:v>
                </c:pt>
                <c:pt idx="14">
                  <c:v>0.85419999999999996</c:v>
                </c:pt>
                <c:pt idx="15">
                  <c:v>0.91990000000000005</c:v>
                </c:pt>
                <c:pt idx="16">
                  <c:v>0.91990000000000005</c:v>
                </c:pt>
                <c:pt idx="17">
                  <c:v>0.95279999999999998</c:v>
                </c:pt>
                <c:pt idx="18">
                  <c:v>0.95279999999999998</c:v>
                </c:pt>
                <c:pt idx="19">
                  <c:v>0.95279999999999998</c:v>
                </c:pt>
                <c:pt idx="20">
                  <c:v>0.95279999999999998</c:v>
                </c:pt>
                <c:pt idx="21">
                  <c:v>0.95279999999999998</c:v>
                </c:pt>
                <c:pt idx="22">
                  <c:v>0.95279999999999998</c:v>
                </c:pt>
                <c:pt idx="23">
                  <c:v>1.0185</c:v>
                </c:pt>
                <c:pt idx="24">
                  <c:v>1.0185</c:v>
                </c:pt>
                <c:pt idx="25">
                  <c:v>1.0842000000000001</c:v>
                </c:pt>
                <c:pt idx="26">
                  <c:v>1.0842000000000001</c:v>
                </c:pt>
                <c:pt idx="27">
                  <c:v>1.2156</c:v>
                </c:pt>
                <c:pt idx="28">
                  <c:v>1.2156</c:v>
                </c:pt>
                <c:pt idx="29">
                  <c:v>1.2484999999999999</c:v>
                </c:pt>
                <c:pt idx="30">
                  <c:v>1.2484999999999999</c:v>
                </c:pt>
                <c:pt idx="31">
                  <c:v>1.2813000000000001</c:v>
                </c:pt>
                <c:pt idx="32">
                  <c:v>1.2813000000000001</c:v>
                </c:pt>
                <c:pt idx="33">
                  <c:v>1.2813000000000001</c:v>
                </c:pt>
                <c:pt idx="34">
                  <c:v>1.2813000000000001</c:v>
                </c:pt>
                <c:pt idx="35">
                  <c:v>1.2813000000000001</c:v>
                </c:pt>
                <c:pt idx="36">
                  <c:v>1.2813000000000001</c:v>
                </c:pt>
                <c:pt idx="37">
                  <c:v>1.2813000000000001</c:v>
                </c:pt>
                <c:pt idx="38">
                  <c:v>1.2813000000000001</c:v>
                </c:pt>
                <c:pt idx="39">
                  <c:v>1.2813000000000001</c:v>
                </c:pt>
                <c:pt idx="40">
                  <c:v>1.2813000000000001</c:v>
                </c:pt>
                <c:pt idx="41">
                  <c:v>1.3142</c:v>
                </c:pt>
                <c:pt idx="42">
                  <c:v>1.3142</c:v>
                </c:pt>
                <c:pt idx="43">
                  <c:v>1.3142</c:v>
                </c:pt>
                <c:pt idx="44">
                  <c:v>1.3142</c:v>
                </c:pt>
                <c:pt idx="45">
                  <c:v>1.3798999999999999</c:v>
                </c:pt>
                <c:pt idx="46">
                  <c:v>1.3798999999999999</c:v>
                </c:pt>
                <c:pt idx="47">
                  <c:v>1.4127000000000001</c:v>
                </c:pt>
                <c:pt idx="48">
                  <c:v>1.4127000000000001</c:v>
                </c:pt>
                <c:pt idx="49">
                  <c:v>1.4127000000000001</c:v>
                </c:pt>
                <c:pt idx="50">
                  <c:v>1.4127000000000001</c:v>
                </c:pt>
                <c:pt idx="51">
                  <c:v>1.4127000000000001</c:v>
                </c:pt>
                <c:pt idx="52">
                  <c:v>1.4127000000000001</c:v>
                </c:pt>
                <c:pt idx="53">
                  <c:v>1.4127000000000001</c:v>
                </c:pt>
                <c:pt idx="54">
                  <c:v>1.4127000000000001</c:v>
                </c:pt>
                <c:pt idx="55">
                  <c:v>1.4127000000000001</c:v>
                </c:pt>
                <c:pt idx="56">
                  <c:v>1.4127000000000001</c:v>
                </c:pt>
                <c:pt idx="57">
                  <c:v>1.4127000000000001</c:v>
                </c:pt>
                <c:pt idx="58">
                  <c:v>1.4127000000000001</c:v>
                </c:pt>
                <c:pt idx="59">
                  <c:v>1.4456</c:v>
                </c:pt>
                <c:pt idx="60">
                  <c:v>1.4456</c:v>
                </c:pt>
                <c:pt idx="61">
                  <c:v>1.4456</c:v>
                </c:pt>
                <c:pt idx="62">
                  <c:v>1.4456</c:v>
                </c:pt>
                <c:pt idx="63">
                  <c:v>1.4456</c:v>
                </c:pt>
                <c:pt idx="64">
                  <c:v>1.4456</c:v>
                </c:pt>
                <c:pt idx="65">
                  <c:v>1.4456</c:v>
                </c:pt>
                <c:pt idx="66">
                  <c:v>1.4456</c:v>
                </c:pt>
                <c:pt idx="67">
                  <c:v>1.4456</c:v>
                </c:pt>
                <c:pt idx="68">
                  <c:v>1.4456</c:v>
                </c:pt>
                <c:pt idx="69">
                  <c:v>1.4783999999999999</c:v>
                </c:pt>
                <c:pt idx="70">
                  <c:v>1.4783999999999999</c:v>
                </c:pt>
                <c:pt idx="71">
                  <c:v>1.4783999999999999</c:v>
                </c:pt>
                <c:pt idx="72">
                  <c:v>1.4783999999999999</c:v>
                </c:pt>
                <c:pt idx="73">
                  <c:v>1.4783999999999999</c:v>
                </c:pt>
                <c:pt idx="74">
                  <c:v>1.4783999999999999</c:v>
                </c:pt>
                <c:pt idx="75">
                  <c:v>1.4783999999999999</c:v>
                </c:pt>
                <c:pt idx="76">
                  <c:v>1.4783999999999999</c:v>
                </c:pt>
                <c:pt idx="77">
                  <c:v>1.5113000000000001</c:v>
                </c:pt>
                <c:pt idx="78">
                  <c:v>1.5113000000000001</c:v>
                </c:pt>
                <c:pt idx="79">
                  <c:v>1.5113000000000001</c:v>
                </c:pt>
                <c:pt idx="80">
                  <c:v>1.5113000000000001</c:v>
                </c:pt>
                <c:pt idx="81">
                  <c:v>1.5113000000000001</c:v>
                </c:pt>
                <c:pt idx="82">
                  <c:v>1.5113000000000001</c:v>
                </c:pt>
                <c:pt idx="83">
                  <c:v>1.5441</c:v>
                </c:pt>
                <c:pt idx="84">
                  <c:v>1.5441</c:v>
                </c:pt>
                <c:pt idx="85">
                  <c:v>1.5441</c:v>
                </c:pt>
                <c:pt idx="86">
                  <c:v>1.5441</c:v>
                </c:pt>
                <c:pt idx="87">
                  <c:v>1.6099000000000001</c:v>
                </c:pt>
                <c:pt idx="88">
                  <c:v>1.6099000000000001</c:v>
                </c:pt>
                <c:pt idx="89">
                  <c:v>1.8069999999999999</c:v>
                </c:pt>
                <c:pt idx="90">
                  <c:v>1.8069999999999999</c:v>
                </c:pt>
                <c:pt idx="91">
                  <c:v>1.9055</c:v>
                </c:pt>
                <c:pt idx="92">
                  <c:v>1.9055</c:v>
                </c:pt>
                <c:pt idx="93">
                  <c:v>2.0369999999999999</c:v>
                </c:pt>
                <c:pt idx="94">
                  <c:v>2.0369999999999999</c:v>
                </c:pt>
                <c:pt idx="95">
                  <c:v>2.0369999999999999</c:v>
                </c:pt>
                <c:pt idx="96">
                  <c:v>2.0369999999999999</c:v>
                </c:pt>
                <c:pt idx="97">
                  <c:v>2.5297999999999998</c:v>
                </c:pt>
                <c:pt idx="98">
                  <c:v>2.5297999999999998</c:v>
                </c:pt>
                <c:pt idx="99">
                  <c:v>2.5297999999999998</c:v>
                </c:pt>
                <c:pt idx="100">
                  <c:v>2.5297999999999998</c:v>
                </c:pt>
                <c:pt idx="101">
                  <c:v>2.5954999999999999</c:v>
                </c:pt>
                <c:pt idx="102">
                  <c:v>2.5954999999999999</c:v>
                </c:pt>
                <c:pt idx="103">
                  <c:v>2.6282999999999999</c:v>
                </c:pt>
                <c:pt idx="104">
                  <c:v>2.6282999999999999</c:v>
                </c:pt>
                <c:pt idx="105">
                  <c:v>2.694</c:v>
                </c:pt>
                <c:pt idx="106">
                  <c:v>2.694</c:v>
                </c:pt>
                <c:pt idx="107">
                  <c:v>2.694</c:v>
                </c:pt>
                <c:pt idx="108">
                  <c:v>2.694</c:v>
                </c:pt>
                <c:pt idx="109">
                  <c:v>2.694</c:v>
                </c:pt>
                <c:pt idx="110">
                  <c:v>2.694</c:v>
                </c:pt>
                <c:pt idx="111">
                  <c:v>2.7926000000000002</c:v>
                </c:pt>
                <c:pt idx="112">
                  <c:v>2.7926000000000002</c:v>
                </c:pt>
                <c:pt idx="113">
                  <c:v>2.8582999999999998</c:v>
                </c:pt>
                <c:pt idx="114">
                  <c:v>2.8582999999999998</c:v>
                </c:pt>
                <c:pt idx="115">
                  <c:v>2.8912</c:v>
                </c:pt>
                <c:pt idx="116">
                  <c:v>2.8912</c:v>
                </c:pt>
                <c:pt idx="117">
                  <c:v>3.0226000000000002</c:v>
                </c:pt>
                <c:pt idx="118">
                  <c:v>3.0226000000000002</c:v>
                </c:pt>
                <c:pt idx="119">
                  <c:v>3.0554000000000001</c:v>
                </c:pt>
                <c:pt idx="120">
                  <c:v>3.0554000000000001</c:v>
                </c:pt>
                <c:pt idx="121">
                  <c:v>4.0082000000000004</c:v>
                </c:pt>
                <c:pt idx="122">
                  <c:v>4.0082000000000004</c:v>
                </c:pt>
                <c:pt idx="123">
                  <c:v>4.2382</c:v>
                </c:pt>
                <c:pt idx="124">
                  <c:v>4.2382</c:v>
                </c:pt>
                <c:pt idx="125">
                  <c:v>4.2382</c:v>
                </c:pt>
                <c:pt idx="126">
                  <c:v>4.2382</c:v>
                </c:pt>
                <c:pt idx="127">
                  <c:v>4.3368000000000002</c:v>
                </c:pt>
                <c:pt idx="128">
                  <c:v>4.3368000000000002</c:v>
                </c:pt>
                <c:pt idx="129">
                  <c:v>5.4208999999999996</c:v>
                </c:pt>
                <c:pt idx="130">
                  <c:v>5.4208999999999996</c:v>
                </c:pt>
                <c:pt idx="131">
                  <c:v>5.5194999999999999</c:v>
                </c:pt>
                <c:pt idx="132">
                  <c:v>5.5194999999999999</c:v>
                </c:pt>
                <c:pt idx="133">
                  <c:v>5.6181000000000001</c:v>
                </c:pt>
                <c:pt idx="134">
                  <c:v>5.6181000000000001</c:v>
                </c:pt>
                <c:pt idx="135">
                  <c:v>5.9466000000000001</c:v>
                </c:pt>
                <c:pt idx="136">
                  <c:v>5.9466000000000001</c:v>
                </c:pt>
                <c:pt idx="137">
                  <c:v>6.1109</c:v>
                </c:pt>
                <c:pt idx="138">
                  <c:v>6.1109</c:v>
                </c:pt>
                <c:pt idx="139">
                  <c:v>6.8994</c:v>
                </c:pt>
                <c:pt idx="140">
                  <c:v>6.8994</c:v>
                </c:pt>
                <c:pt idx="141">
                  <c:v>6.8994</c:v>
                </c:pt>
                <c:pt idx="142">
                  <c:v>6.8994</c:v>
                </c:pt>
                <c:pt idx="143">
                  <c:v>6.9978999999999996</c:v>
                </c:pt>
                <c:pt idx="144">
                  <c:v>6.9978999999999996</c:v>
                </c:pt>
                <c:pt idx="145">
                  <c:v>8.4435000000000002</c:v>
                </c:pt>
                <c:pt idx="146">
                  <c:v>8.4435000000000002</c:v>
                </c:pt>
                <c:pt idx="147">
                  <c:v>8.4435000000000002</c:v>
                </c:pt>
                <c:pt idx="148">
                  <c:v>8.4435000000000002</c:v>
                </c:pt>
                <c:pt idx="149">
                  <c:v>12.9117</c:v>
                </c:pt>
                <c:pt idx="150">
                  <c:v>12.9117</c:v>
                </c:pt>
                <c:pt idx="151">
                  <c:v>13.4702</c:v>
                </c:pt>
                <c:pt idx="152">
                  <c:v>13.4702</c:v>
                </c:pt>
                <c:pt idx="153">
                  <c:v>18.4312</c:v>
                </c:pt>
                <c:pt idx="154">
                  <c:v>18.4312</c:v>
                </c:pt>
              </c:numCache>
            </c:numRef>
          </c:xVal>
          <c:yVal>
            <c:numRef>
              <c:f>'IVO data'!$Q$2:$Q$157</c:f>
              <c:numCache>
                <c:formatCode>General</c:formatCode>
                <c:ptCount val="156"/>
                <c:pt idx="0">
                  <c:v>1</c:v>
                </c:pt>
                <c:pt idx="1">
                  <c:v>1</c:v>
                </c:pt>
                <c:pt idx="2">
                  <c:v>0.99138000000000004</c:v>
                </c:pt>
                <c:pt idx="3">
                  <c:v>0.99138000000000004</c:v>
                </c:pt>
                <c:pt idx="4">
                  <c:v>0.98275999999999997</c:v>
                </c:pt>
                <c:pt idx="5">
                  <c:v>0.98275999999999997</c:v>
                </c:pt>
                <c:pt idx="6">
                  <c:v>0.97414000000000001</c:v>
                </c:pt>
                <c:pt idx="7">
                  <c:v>0.97414000000000001</c:v>
                </c:pt>
                <c:pt idx="8">
                  <c:v>0.96552000000000004</c:v>
                </c:pt>
                <c:pt idx="9">
                  <c:v>0.96552000000000004</c:v>
                </c:pt>
                <c:pt idx="10">
                  <c:v>0.95689999999999997</c:v>
                </c:pt>
                <c:pt idx="11">
                  <c:v>0.95689999999999997</c:v>
                </c:pt>
                <c:pt idx="12">
                  <c:v>0.94828000000000001</c:v>
                </c:pt>
                <c:pt idx="13">
                  <c:v>0.94828000000000001</c:v>
                </c:pt>
                <c:pt idx="14">
                  <c:v>0.93966000000000005</c:v>
                </c:pt>
                <c:pt idx="15">
                  <c:v>0.93966000000000005</c:v>
                </c:pt>
                <c:pt idx="16">
                  <c:v>0.93103000000000002</c:v>
                </c:pt>
                <c:pt idx="17">
                  <c:v>0.93103000000000002</c:v>
                </c:pt>
                <c:pt idx="18">
                  <c:v>0.90517000000000003</c:v>
                </c:pt>
                <c:pt idx="19">
                  <c:v>0.90517000000000003</c:v>
                </c:pt>
                <c:pt idx="20">
                  <c:v>0.90517000000000003</c:v>
                </c:pt>
                <c:pt idx="21">
                  <c:v>0.90517000000000003</c:v>
                </c:pt>
                <c:pt idx="22">
                  <c:v>0.90517000000000003</c:v>
                </c:pt>
                <c:pt idx="23">
                  <c:v>0.90517000000000003</c:v>
                </c:pt>
                <c:pt idx="24">
                  <c:v>0.89654999999999996</c:v>
                </c:pt>
                <c:pt idx="25">
                  <c:v>0.89654999999999996</c:v>
                </c:pt>
                <c:pt idx="26">
                  <c:v>0.88793</c:v>
                </c:pt>
                <c:pt idx="27">
                  <c:v>0.88793</c:v>
                </c:pt>
                <c:pt idx="28">
                  <c:v>0.87931000000000004</c:v>
                </c:pt>
                <c:pt idx="29">
                  <c:v>0.87931000000000004</c:v>
                </c:pt>
                <c:pt idx="30">
                  <c:v>0.87068999999999996</c:v>
                </c:pt>
                <c:pt idx="31">
                  <c:v>0.87068999999999996</c:v>
                </c:pt>
                <c:pt idx="32">
                  <c:v>0.82759000000000005</c:v>
                </c:pt>
                <c:pt idx="33">
                  <c:v>0.82759000000000005</c:v>
                </c:pt>
                <c:pt idx="34">
                  <c:v>0.82759000000000005</c:v>
                </c:pt>
                <c:pt idx="35">
                  <c:v>0.82759000000000005</c:v>
                </c:pt>
                <c:pt idx="36">
                  <c:v>0.82759000000000005</c:v>
                </c:pt>
                <c:pt idx="37">
                  <c:v>0.82759000000000005</c:v>
                </c:pt>
                <c:pt idx="38">
                  <c:v>0.82759000000000005</c:v>
                </c:pt>
                <c:pt idx="39">
                  <c:v>0.82759000000000005</c:v>
                </c:pt>
                <c:pt idx="40">
                  <c:v>0.82759000000000005</c:v>
                </c:pt>
                <c:pt idx="41">
                  <c:v>0.82759000000000005</c:v>
                </c:pt>
                <c:pt idx="42">
                  <c:v>0.81033999999999995</c:v>
                </c:pt>
                <c:pt idx="43">
                  <c:v>0.81033999999999995</c:v>
                </c:pt>
                <c:pt idx="44">
                  <c:v>0.81033999999999995</c:v>
                </c:pt>
                <c:pt idx="45">
                  <c:v>0.81033999999999995</c:v>
                </c:pt>
                <c:pt idx="46">
                  <c:v>0.80123999999999995</c:v>
                </c:pt>
                <c:pt idx="47">
                  <c:v>0.80123999999999995</c:v>
                </c:pt>
                <c:pt idx="48">
                  <c:v>0.74661</c:v>
                </c:pt>
                <c:pt idx="49">
                  <c:v>0.74661</c:v>
                </c:pt>
                <c:pt idx="50">
                  <c:v>0.74661</c:v>
                </c:pt>
                <c:pt idx="51">
                  <c:v>0.74661</c:v>
                </c:pt>
                <c:pt idx="52">
                  <c:v>0.74661</c:v>
                </c:pt>
                <c:pt idx="53">
                  <c:v>0.74661</c:v>
                </c:pt>
                <c:pt idx="54">
                  <c:v>0.74661</c:v>
                </c:pt>
                <c:pt idx="55">
                  <c:v>0.74661</c:v>
                </c:pt>
                <c:pt idx="56">
                  <c:v>0.74661</c:v>
                </c:pt>
                <c:pt idx="57">
                  <c:v>0.74661</c:v>
                </c:pt>
                <c:pt idx="58">
                  <c:v>0.74661</c:v>
                </c:pt>
                <c:pt idx="59">
                  <c:v>0.74661</c:v>
                </c:pt>
                <c:pt idx="60">
                  <c:v>0.69874999999999998</c:v>
                </c:pt>
                <c:pt idx="61">
                  <c:v>0.69874999999999998</c:v>
                </c:pt>
                <c:pt idx="62">
                  <c:v>0.69874999999999998</c:v>
                </c:pt>
                <c:pt idx="63">
                  <c:v>0.69874999999999998</c:v>
                </c:pt>
                <c:pt idx="64">
                  <c:v>0.69874999999999998</c:v>
                </c:pt>
                <c:pt idx="65">
                  <c:v>0.69874999999999998</c:v>
                </c:pt>
                <c:pt idx="66">
                  <c:v>0.69874999999999998</c:v>
                </c:pt>
                <c:pt idx="67">
                  <c:v>0.69874999999999998</c:v>
                </c:pt>
                <c:pt idx="68">
                  <c:v>0.69874999999999998</c:v>
                </c:pt>
                <c:pt idx="69">
                  <c:v>0.69874999999999998</c:v>
                </c:pt>
                <c:pt idx="70">
                  <c:v>0.65937999999999997</c:v>
                </c:pt>
                <c:pt idx="71">
                  <c:v>0.65937999999999997</c:v>
                </c:pt>
                <c:pt idx="72">
                  <c:v>0.65937999999999997</c:v>
                </c:pt>
                <c:pt idx="73">
                  <c:v>0.65937999999999997</c:v>
                </c:pt>
                <c:pt idx="74">
                  <c:v>0.65937999999999997</c:v>
                </c:pt>
                <c:pt idx="75">
                  <c:v>0.65937999999999997</c:v>
                </c:pt>
                <c:pt idx="76">
                  <c:v>0.65937999999999997</c:v>
                </c:pt>
                <c:pt idx="77">
                  <c:v>0.65937999999999997</c:v>
                </c:pt>
                <c:pt idx="78">
                  <c:v>0.62941000000000003</c:v>
                </c:pt>
                <c:pt idx="79">
                  <c:v>0.62941000000000003</c:v>
                </c:pt>
                <c:pt idx="80">
                  <c:v>0.62941000000000003</c:v>
                </c:pt>
                <c:pt idx="81">
                  <c:v>0.62941000000000003</c:v>
                </c:pt>
                <c:pt idx="82">
                  <c:v>0.62941000000000003</c:v>
                </c:pt>
                <c:pt idx="83">
                  <c:v>0.62941000000000003</c:v>
                </c:pt>
                <c:pt idx="84">
                  <c:v>0.60911000000000004</c:v>
                </c:pt>
                <c:pt idx="85">
                  <c:v>0.60911000000000004</c:v>
                </c:pt>
                <c:pt idx="86">
                  <c:v>0.60911000000000004</c:v>
                </c:pt>
                <c:pt idx="87">
                  <c:v>0.60911000000000004</c:v>
                </c:pt>
                <c:pt idx="88">
                  <c:v>0.59877999999999998</c:v>
                </c:pt>
                <c:pt idx="89">
                  <c:v>0.59877999999999998</c:v>
                </c:pt>
                <c:pt idx="90">
                  <c:v>0.58828000000000003</c:v>
                </c:pt>
                <c:pt idx="91">
                  <c:v>0.58828000000000003</c:v>
                </c:pt>
                <c:pt idx="92">
                  <c:v>0.57757999999999998</c:v>
                </c:pt>
                <c:pt idx="93">
                  <c:v>0.57757999999999998</c:v>
                </c:pt>
                <c:pt idx="94">
                  <c:v>0.55618999999999996</c:v>
                </c:pt>
                <c:pt idx="95">
                  <c:v>0.55618999999999996</c:v>
                </c:pt>
                <c:pt idx="96">
                  <c:v>0.55618999999999996</c:v>
                </c:pt>
                <c:pt idx="97">
                  <c:v>0.55618999999999996</c:v>
                </c:pt>
                <c:pt idx="98">
                  <c:v>0.53480000000000005</c:v>
                </c:pt>
                <c:pt idx="99">
                  <c:v>0.53480000000000005</c:v>
                </c:pt>
                <c:pt idx="100">
                  <c:v>0.53480000000000005</c:v>
                </c:pt>
                <c:pt idx="101">
                  <c:v>0.53480000000000005</c:v>
                </c:pt>
                <c:pt idx="102">
                  <c:v>0.52410000000000001</c:v>
                </c:pt>
                <c:pt idx="103">
                  <c:v>0.52410000000000001</c:v>
                </c:pt>
                <c:pt idx="104">
                  <c:v>0.51341000000000003</c:v>
                </c:pt>
                <c:pt idx="105">
                  <c:v>0.51341000000000003</c:v>
                </c:pt>
                <c:pt idx="106">
                  <c:v>0.48132000000000003</c:v>
                </c:pt>
                <c:pt idx="107">
                  <c:v>0.48132000000000003</c:v>
                </c:pt>
                <c:pt idx="108">
                  <c:v>0.48132000000000003</c:v>
                </c:pt>
                <c:pt idx="109">
                  <c:v>0.48132000000000003</c:v>
                </c:pt>
                <c:pt idx="110">
                  <c:v>0.48132000000000003</c:v>
                </c:pt>
                <c:pt idx="111">
                  <c:v>0.48132000000000003</c:v>
                </c:pt>
                <c:pt idx="112">
                  <c:v>0.47061999999999998</c:v>
                </c:pt>
                <c:pt idx="113">
                  <c:v>0.47061999999999998</c:v>
                </c:pt>
                <c:pt idx="114">
                  <c:v>0.45942</c:v>
                </c:pt>
                <c:pt idx="115">
                  <c:v>0.45942</c:v>
                </c:pt>
                <c:pt idx="116">
                  <c:v>0.44821</c:v>
                </c:pt>
                <c:pt idx="117">
                  <c:v>0.44821</c:v>
                </c:pt>
                <c:pt idx="118">
                  <c:v>0.43701000000000001</c:v>
                </c:pt>
                <c:pt idx="119">
                  <c:v>0.43701000000000001</c:v>
                </c:pt>
                <c:pt idx="120">
                  <c:v>0.42580000000000001</c:v>
                </c:pt>
                <c:pt idx="121">
                  <c:v>0.42580000000000001</c:v>
                </c:pt>
                <c:pt idx="122">
                  <c:v>0.41397</c:v>
                </c:pt>
                <c:pt idx="123">
                  <c:v>0.41397</c:v>
                </c:pt>
                <c:pt idx="124">
                  <c:v>0.38889000000000001</c:v>
                </c:pt>
                <c:pt idx="125">
                  <c:v>0.38889000000000001</c:v>
                </c:pt>
                <c:pt idx="126">
                  <c:v>0.38889000000000001</c:v>
                </c:pt>
                <c:pt idx="127">
                  <c:v>0.38889000000000001</c:v>
                </c:pt>
                <c:pt idx="128">
                  <c:v>0.37634000000000001</c:v>
                </c:pt>
                <c:pt idx="129">
                  <c:v>0.37634000000000001</c:v>
                </c:pt>
                <c:pt idx="130">
                  <c:v>0.3629</c:v>
                </c:pt>
                <c:pt idx="131">
                  <c:v>0.3629</c:v>
                </c:pt>
                <c:pt idx="132">
                  <c:v>0.34893999999999997</c:v>
                </c:pt>
                <c:pt idx="133">
                  <c:v>0.34893999999999997</c:v>
                </c:pt>
                <c:pt idx="134">
                  <c:v>0.33439999999999998</c:v>
                </c:pt>
                <c:pt idx="135">
                  <c:v>0.33439999999999998</c:v>
                </c:pt>
                <c:pt idx="136">
                  <c:v>0.31985999999999998</c:v>
                </c:pt>
                <c:pt idx="137">
                  <c:v>0.31985999999999998</c:v>
                </c:pt>
                <c:pt idx="138">
                  <c:v>0.30531999999999998</c:v>
                </c:pt>
                <c:pt idx="139">
                  <c:v>0.30531999999999998</c:v>
                </c:pt>
                <c:pt idx="140">
                  <c:v>0.27478999999999998</c:v>
                </c:pt>
                <c:pt idx="141">
                  <c:v>0.27478999999999998</c:v>
                </c:pt>
                <c:pt idx="142">
                  <c:v>0.27478999999999998</c:v>
                </c:pt>
                <c:pt idx="143">
                  <c:v>0.27478999999999998</c:v>
                </c:pt>
                <c:pt idx="144">
                  <c:v>0.25863000000000003</c:v>
                </c:pt>
                <c:pt idx="145">
                  <c:v>0.25863000000000003</c:v>
                </c:pt>
                <c:pt idx="146">
                  <c:v>0.21884000000000001</c:v>
                </c:pt>
                <c:pt idx="147">
                  <c:v>0.21884000000000001</c:v>
                </c:pt>
                <c:pt idx="148">
                  <c:v>0.21884000000000001</c:v>
                </c:pt>
                <c:pt idx="149">
                  <c:v>0.21884000000000001</c:v>
                </c:pt>
                <c:pt idx="150">
                  <c:v>0.17507</c:v>
                </c:pt>
                <c:pt idx="151">
                  <c:v>0.17507</c:v>
                </c:pt>
                <c:pt idx="152">
                  <c:v>0.1313</c:v>
                </c:pt>
                <c:pt idx="153">
                  <c:v>0.1313</c:v>
                </c:pt>
                <c:pt idx="154">
                  <c:v>0.1313</c:v>
                </c:pt>
              </c:numCache>
            </c:numRef>
          </c:yVal>
          <c:smooth val="0"/>
          <c:extLst>
            <c:ext xmlns:c16="http://schemas.microsoft.com/office/drawing/2014/chart" uri="{C3380CC4-5D6E-409C-BE32-E72D297353CC}">
              <c16:uniqueId val="{00000000-12BA-48A7-8D31-ED6F7AF1DFE4}"/>
            </c:ext>
          </c:extLst>
        </c:ser>
        <c:ser>
          <c:idx val="1"/>
          <c:order val="1"/>
          <c:tx>
            <c:v>Censored_IVO</c:v>
          </c:tx>
          <c:spPr>
            <a:ln>
              <a:noFill/>
            </a:ln>
          </c:spPr>
          <c:marker>
            <c:symbol val="plus"/>
            <c:size val="6"/>
            <c:spPr>
              <a:ln w="19050">
                <a:solidFill>
                  <a:srgbClr val="000000"/>
                </a:solidFill>
              </a:ln>
            </c:spPr>
          </c:marker>
          <c:xVal>
            <c:numRef>
              <c:f>'IVO data'!$T$2:$T$49</c:f>
              <c:numCache>
                <c:formatCode>General</c:formatCode>
                <c:ptCount val="48"/>
                <c:pt idx="0">
                  <c:v>3.2899999999999999E-2</c:v>
                </c:pt>
                <c:pt idx="1">
                  <c:v>3.2899999999999999E-2</c:v>
                </c:pt>
                <c:pt idx="2">
                  <c:v>3.2899999999999999E-2</c:v>
                </c:pt>
                <c:pt idx="3">
                  <c:v>3.2899999999999999E-2</c:v>
                </c:pt>
                <c:pt idx="4">
                  <c:v>3.2899999999999999E-2</c:v>
                </c:pt>
                <c:pt idx="5">
                  <c:v>3.2899999999999999E-2</c:v>
                </c:pt>
                <c:pt idx="6">
                  <c:v>3.2899999999999999E-2</c:v>
                </c:pt>
                <c:pt idx="7">
                  <c:v>3.2899999999999999E-2</c:v>
                </c:pt>
                <c:pt idx="8">
                  <c:v>1.3142</c:v>
                </c:pt>
                <c:pt idx="9">
                  <c:v>1.3142</c:v>
                </c:pt>
                <c:pt idx="10">
                  <c:v>1.347</c:v>
                </c:pt>
                <c:pt idx="11">
                  <c:v>1.347</c:v>
                </c:pt>
                <c:pt idx="12">
                  <c:v>1.347</c:v>
                </c:pt>
                <c:pt idx="13">
                  <c:v>1.4127000000000001</c:v>
                </c:pt>
                <c:pt idx="14">
                  <c:v>1.4127000000000001</c:v>
                </c:pt>
                <c:pt idx="15">
                  <c:v>1.4127000000000001</c:v>
                </c:pt>
                <c:pt idx="16">
                  <c:v>1.4127000000000001</c:v>
                </c:pt>
                <c:pt idx="17">
                  <c:v>1.4456</c:v>
                </c:pt>
                <c:pt idx="18">
                  <c:v>1.4456</c:v>
                </c:pt>
                <c:pt idx="19">
                  <c:v>1.4783999999999999</c:v>
                </c:pt>
                <c:pt idx="20">
                  <c:v>1.5113000000000001</c:v>
                </c:pt>
                <c:pt idx="21">
                  <c:v>1.577</c:v>
                </c:pt>
                <c:pt idx="22">
                  <c:v>1.6427</c:v>
                </c:pt>
                <c:pt idx="23">
                  <c:v>1.8727</c:v>
                </c:pt>
                <c:pt idx="24">
                  <c:v>2.7926000000000002</c:v>
                </c:pt>
                <c:pt idx="25">
                  <c:v>2.7926000000000002</c:v>
                </c:pt>
                <c:pt idx="26">
                  <c:v>3.4824999999999999</c:v>
                </c:pt>
                <c:pt idx="27">
                  <c:v>3.6139999999999999</c:v>
                </c:pt>
                <c:pt idx="28">
                  <c:v>4.1067999999999998</c:v>
                </c:pt>
                <c:pt idx="29">
                  <c:v>4.1725000000000003</c:v>
                </c:pt>
                <c:pt idx="30">
                  <c:v>4.5667</c:v>
                </c:pt>
                <c:pt idx="31">
                  <c:v>4.5667</c:v>
                </c:pt>
                <c:pt idx="32">
                  <c:v>5.4866999999999999</c:v>
                </c:pt>
                <c:pt idx="33">
                  <c:v>5.5194999999999999</c:v>
                </c:pt>
                <c:pt idx="34">
                  <c:v>6.8337000000000003</c:v>
                </c:pt>
                <c:pt idx="35">
                  <c:v>6.8994</c:v>
                </c:pt>
                <c:pt idx="36">
                  <c:v>7.0964999999999998</c:v>
                </c:pt>
                <c:pt idx="37">
                  <c:v>7.2279</c:v>
                </c:pt>
                <c:pt idx="38">
                  <c:v>8.2463999999999995</c:v>
                </c:pt>
                <c:pt idx="39">
                  <c:v>8.4763999999999999</c:v>
                </c:pt>
                <c:pt idx="40">
                  <c:v>9.7576999999999998</c:v>
                </c:pt>
                <c:pt idx="41">
                  <c:v>10.151999999999999</c:v>
                </c:pt>
                <c:pt idx="42">
                  <c:v>10.776199999999999</c:v>
                </c:pt>
                <c:pt idx="43">
                  <c:v>10.9405</c:v>
                </c:pt>
                <c:pt idx="44">
                  <c:v>11.039</c:v>
                </c:pt>
                <c:pt idx="45">
                  <c:v>15.211499999999999</c:v>
                </c:pt>
                <c:pt idx="46">
                  <c:v>16.558499999999999</c:v>
                </c:pt>
                <c:pt idx="47">
                  <c:v>18.4312</c:v>
                </c:pt>
              </c:numCache>
            </c:numRef>
          </c:xVal>
          <c:yVal>
            <c:numRef>
              <c:f>'IVO data'!$U$2:$U$49</c:f>
              <c:numCache>
                <c:formatCode>General</c:formatCode>
                <c:ptCount val="48"/>
                <c:pt idx="0">
                  <c:v>1</c:v>
                </c:pt>
                <c:pt idx="1">
                  <c:v>1</c:v>
                </c:pt>
                <c:pt idx="2">
                  <c:v>1</c:v>
                </c:pt>
                <c:pt idx="3">
                  <c:v>1</c:v>
                </c:pt>
                <c:pt idx="4">
                  <c:v>1</c:v>
                </c:pt>
                <c:pt idx="5">
                  <c:v>1</c:v>
                </c:pt>
                <c:pt idx="6">
                  <c:v>1</c:v>
                </c:pt>
                <c:pt idx="7">
                  <c:v>1</c:v>
                </c:pt>
                <c:pt idx="8">
                  <c:v>0.81033999999999995</c:v>
                </c:pt>
                <c:pt idx="9">
                  <c:v>0.81033999999999995</c:v>
                </c:pt>
                <c:pt idx="10">
                  <c:v>0.81033999999999995</c:v>
                </c:pt>
                <c:pt idx="11">
                  <c:v>0.81033999999999995</c:v>
                </c:pt>
                <c:pt idx="12">
                  <c:v>0.81033999999999995</c:v>
                </c:pt>
                <c:pt idx="13">
                  <c:v>0.74661</c:v>
                </c:pt>
                <c:pt idx="14">
                  <c:v>0.74661</c:v>
                </c:pt>
                <c:pt idx="15">
                  <c:v>0.74661</c:v>
                </c:pt>
                <c:pt idx="16">
                  <c:v>0.74661</c:v>
                </c:pt>
                <c:pt idx="17">
                  <c:v>0.69874999999999998</c:v>
                </c:pt>
                <c:pt idx="18">
                  <c:v>0.69874999999999998</c:v>
                </c:pt>
                <c:pt idx="19">
                  <c:v>0.65937999999999997</c:v>
                </c:pt>
                <c:pt idx="20">
                  <c:v>0.62941000000000003</c:v>
                </c:pt>
                <c:pt idx="21">
                  <c:v>0.60911000000000004</c:v>
                </c:pt>
                <c:pt idx="22">
                  <c:v>0.59877999999999998</c:v>
                </c:pt>
                <c:pt idx="23">
                  <c:v>0.58828000000000003</c:v>
                </c:pt>
                <c:pt idx="24">
                  <c:v>0.47061999999999998</c:v>
                </c:pt>
                <c:pt idx="25">
                  <c:v>0.47061999999999998</c:v>
                </c:pt>
                <c:pt idx="26">
                  <c:v>0.42580000000000001</c:v>
                </c:pt>
                <c:pt idx="27">
                  <c:v>0.42580000000000001</c:v>
                </c:pt>
                <c:pt idx="28">
                  <c:v>0.41397</c:v>
                </c:pt>
                <c:pt idx="29">
                  <c:v>0.41397</c:v>
                </c:pt>
                <c:pt idx="30">
                  <c:v>0.37634000000000001</c:v>
                </c:pt>
                <c:pt idx="31">
                  <c:v>0.37634000000000001</c:v>
                </c:pt>
                <c:pt idx="32">
                  <c:v>0.3629</c:v>
                </c:pt>
                <c:pt idx="33">
                  <c:v>0.34893999999999997</c:v>
                </c:pt>
                <c:pt idx="34">
                  <c:v>0.30531999999999998</c:v>
                </c:pt>
                <c:pt idx="35">
                  <c:v>0.27478999999999998</c:v>
                </c:pt>
                <c:pt idx="36">
                  <c:v>0.25863000000000003</c:v>
                </c:pt>
                <c:pt idx="37">
                  <c:v>0.25863000000000003</c:v>
                </c:pt>
                <c:pt idx="38">
                  <c:v>0.25863000000000003</c:v>
                </c:pt>
                <c:pt idx="39">
                  <c:v>0.21884000000000001</c:v>
                </c:pt>
                <c:pt idx="40">
                  <c:v>0.21884000000000001</c:v>
                </c:pt>
                <c:pt idx="41">
                  <c:v>0.21884000000000001</c:v>
                </c:pt>
                <c:pt idx="42">
                  <c:v>0.21884000000000001</c:v>
                </c:pt>
                <c:pt idx="43">
                  <c:v>0.21884000000000001</c:v>
                </c:pt>
                <c:pt idx="44">
                  <c:v>0.21884000000000001</c:v>
                </c:pt>
                <c:pt idx="45">
                  <c:v>0.1313</c:v>
                </c:pt>
                <c:pt idx="46">
                  <c:v>0.1313</c:v>
                </c:pt>
                <c:pt idx="47">
                  <c:v>0.1313</c:v>
                </c:pt>
              </c:numCache>
            </c:numRef>
          </c:yVal>
          <c:smooth val="0"/>
          <c:extLst>
            <c:ext xmlns:c16="http://schemas.microsoft.com/office/drawing/2014/chart" uri="{C3380CC4-5D6E-409C-BE32-E72D297353CC}">
              <c16:uniqueId val="{00000001-12BA-48A7-8D31-ED6F7AF1DFE4}"/>
            </c:ext>
          </c:extLst>
        </c:ser>
        <c:ser>
          <c:idx val="2"/>
          <c:order val="2"/>
          <c:tx>
            <c:v>Placebo</c:v>
          </c:tx>
          <c:spPr>
            <a:ln w="25400">
              <a:solidFill>
                <a:srgbClr val="033778"/>
              </a:solidFill>
            </a:ln>
          </c:spPr>
          <c:marker>
            <c:symbol val="none"/>
          </c:marker>
          <c:xVal>
            <c:numRef>
              <c:f>PBO!$P$2:$P$104</c:f>
              <c:numCache>
                <c:formatCode>General</c:formatCode>
                <c:ptCount val="103"/>
                <c:pt idx="0">
                  <c:v>0</c:v>
                </c:pt>
                <c:pt idx="1">
                  <c:v>0.3614</c:v>
                </c:pt>
                <c:pt idx="2">
                  <c:v>0.3614</c:v>
                </c:pt>
                <c:pt idx="3">
                  <c:v>0.46</c:v>
                </c:pt>
                <c:pt idx="4">
                  <c:v>0.46</c:v>
                </c:pt>
                <c:pt idx="5">
                  <c:v>0.46</c:v>
                </c:pt>
                <c:pt idx="6">
                  <c:v>0.46</c:v>
                </c:pt>
                <c:pt idx="7">
                  <c:v>0.49280000000000002</c:v>
                </c:pt>
                <c:pt idx="8">
                  <c:v>0.49280000000000002</c:v>
                </c:pt>
                <c:pt idx="9">
                  <c:v>0.59140000000000004</c:v>
                </c:pt>
                <c:pt idx="10">
                  <c:v>0.59140000000000004</c:v>
                </c:pt>
                <c:pt idx="11">
                  <c:v>0.65710000000000002</c:v>
                </c:pt>
                <c:pt idx="12">
                  <c:v>0.65710000000000002</c:v>
                </c:pt>
                <c:pt idx="13">
                  <c:v>0.7228</c:v>
                </c:pt>
                <c:pt idx="14">
                  <c:v>0.7228</c:v>
                </c:pt>
                <c:pt idx="15">
                  <c:v>0.75560000000000005</c:v>
                </c:pt>
                <c:pt idx="16">
                  <c:v>0.75560000000000005</c:v>
                </c:pt>
                <c:pt idx="17">
                  <c:v>0.82140000000000002</c:v>
                </c:pt>
                <c:pt idx="18">
                  <c:v>0.82140000000000002</c:v>
                </c:pt>
                <c:pt idx="19">
                  <c:v>0.91990000000000005</c:v>
                </c:pt>
                <c:pt idx="20">
                  <c:v>0.91990000000000005</c:v>
                </c:pt>
                <c:pt idx="21">
                  <c:v>0.98560000000000003</c:v>
                </c:pt>
                <c:pt idx="22">
                  <c:v>0.98560000000000003</c:v>
                </c:pt>
                <c:pt idx="23">
                  <c:v>1.0185</c:v>
                </c:pt>
                <c:pt idx="24">
                  <c:v>1.0185</c:v>
                </c:pt>
                <c:pt idx="25">
                  <c:v>1.0512999999999999</c:v>
                </c:pt>
                <c:pt idx="26">
                  <c:v>1.0512999999999999</c:v>
                </c:pt>
                <c:pt idx="27">
                  <c:v>1.0512999999999999</c:v>
                </c:pt>
                <c:pt idx="28">
                  <c:v>1.0512999999999999</c:v>
                </c:pt>
                <c:pt idx="29">
                  <c:v>1.0512999999999999</c:v>
                </c:pt>
                <c:pt idx="30">
                  <c:v>1.0512999999999999</c:v>
                </c:pt>
                <c:pt idx="31">
                  <c:v>1.2156</c:v>
                </c:pt>
                <c:pt idx="32">
                  <c:v>1.2156</c:v>
                </c:pt>
                <c:pt idx="33">
                  <c:v>1.2484999999999999</c:v>
                </c:pt>
                <c:pt idx="34">
                  <c:v>1.2484999999999999</c:v>
                </c:pt>
                <c:pt idx="35">
                  <c:v>1.2813000000000001</c:v>
                </c:pt>
                <c:pt idx="36">
                  <c:v>1.2813000000000001</c:v>
                </c:pt>
                <c:pt idx="37">
                  <c:v>1.2813000000000001</c:v>
                </c:pt>
                <c:pt idx="38">
                  <c:v>1.2813000000000001</c:v>
                </c:pt>
                <c:pt idx="39">
                  <c:v>1.3142</c:v>
                </c:pt>
                <c:pt idx="40">
                  <c:v>1.3142</c:v>
                </c:pt>
                <c:pt idx="41">
                  <c:v>1.3798999999999999</c:v>
                </c:pt>
                <c:pt idx="42">
                  <c:v>1.3798999999999999</c:v>
                </c:pt>
                <c:pt idx="43">
                  <c:v>1.3798999999999999</c:v>
                </c:pt>
                <c:pt idx="44">
                  <c:v>1.3798999999999999</c:v>
                </c:pt>
                <c:pt idx="45">
                  <c:v>1.3798999999999999</c:v>
                </c:pt>
                <c:pt idx="46">
                  <c:v>1.3798999999999999</c:v>
                </c:pt>
                <c:pt idx="47">
                  <c:v>1.4127000000000001</c:v>
                </c:pt>
                <c:pt idx="48">
                  <c:v>1.4127000000000001</c:v>
                </c:pt>
                <c:pt idx="49">
                  <c:v>1.4127000000000001</c:v>
                </c:pt>
                <c:pt idx="50">
                  <c:v>1.4127000000000001</c:v>
                </c:pt>
                <c:pt idx="51">
                  <c:v>1.4127000000000001</c:v>
                </c:pt>
                <c:pt idx="52">
                  <c:v>1.4127000000000001</c:v>
                </c:pt>
                <c:pt idx="53">
                  <c:v>1.4127000000000001</c:v>
                </c:pt>
                <c:pt idx="54">
                  <c:v>1.4127000000000001</c:v>
                </c:pt>
                <c:pt idx="55">
                  <c:v>1.4456</c:v>
                </c:pt>
                <c:pt idx="56">
                  <c:v>1.4456</c:v>
                </c:pt>
                <c:pt idx="57">
                  <c:v>1.4456</c:v>
                </c:pt>
                <c:pt idx="58">
                  <c:v>1.4456</c:v>
                </c:pt>
                <c:pt idx="59">
                  <c:v>1.4456</c:v>
                </c:pt>
                <c:pt idx="60">
                  <c:v>1.4456</c:v>
                </c:pt>
                <c:pt idx="61">
                  <c:v>1.4456</c:v>
                </c:pt>
                <c:pt idx="62">
                  <c:v>1.4456</c:v>
                </c:pt>
                <c:pt idx="63">
                  <c:v>1.4456</c:v>
                </c:pt>
                <c:pt idx="64">
                  <c:v>1.4456</c:v>
                </c:pt>
                <c:pt idx="65">
                  <c:v>1.5113000000000001</c:v>
                </c:pt>
                <c:pt idx="66">
                  <c:v>1.5113000000000001</c:v>
                </c:pt>
                <c:pt idx="67">
                  <c:v>1.5441</c:v>
                </c:pt>
                <c:pt idx="68">
                  <c:v>1.5441</c:v>
                </c:pt>
                <c:pt idx="69">
                  <c:v>1.577</c:v>
                </c:pt>
                <c:pt idx="70">
                  <c:v>1.577</c:v>
                </c:pt>
                <c:pt idx="71">
                  <c:v>1.577</c:v>
                </c:pt>
                <c:pt idx="72">
                  <c:v>1.577</c:v>
                </c:pt>
                <c:pt idx="73">
                  <c:v>1.577</c:v>
                </c:pt>
                <c:pt idx="74">
                  <c:v>1.577</c:v>
                </c:pt>
                <c:pt idx="75">
                  <c:v>1.577</c:v>
                </c:pt>
                <c:pt idx="76">
                  <c:v>1.577</c:v>
                </c:pt>
                <c:pt idx="77">
                  <c:v>1.6099000000000001</c:v>
                </c:pt>
                <c:pt idx="78">
                  <c:v>1.6099000000000001</c:v>
                </c:pt>
                <c:pt idx="79">
                  <c:v>1.6427</c:v>
                </c:pt>
                <c:pt idx="80">
                  <c:v>1.6427</c:v>
                </c:pt>
                <c:pt idx="81">
                  <c:v>1.8727</c:v>
                </c:pt>
                <c:pt idx="82">
                  <c:v>1.8727</c:v>
                </c:pt>
                <c:pt idx="83">
                  <c:v>2.1355</c:v>
                </c:pt>
                <c:pt idx="84">
                  <c:v>2.1355</c:v>
                </c:pt>
                <c:pt idx="85">
                  <c:v>2.7269000000000001</c:v>
                </c:pt>
                <c:pt idx="86">
                  <c:v>2.7269000000000001</c:v>
                </c:pt>
                <c:pt idx="87">
                  <c:v>2.7269000000000001</c:v>
                </c:pt>
                <c:pt idx="88">
                  <c:v>2.7269000000000001</c:v>
                </c:pt>
                <c:pt idx="89">
                  <c:v>2.8254999999999999</c:v>
                </c:pt>
                <c:pt idx="90">
                  <c:v>2.8254999999999999</c:v>
                </c:pt>
                <c:pt idx="91">
                  <c:v>2.9897</c:v>
                </c:pt>
                <c:pt idx="92">
                  <c:v>2.9897</c:v>
                </c:pt>
                <c:pt idx="93">
                  <c:v>3.1211000000000002</c:v>
                </c:pt>
                <c:pt idx="94">
                  <c:v>3.1211000000000002</c:v>
                </c:pt>
                <c:pt idx="95">
                  <c:v>4.1395999999999997</c:v>
                </c:pt>
                <c:pt idx="96">
                  <c:v>4.1395999999999997</c:v>
                </c:pt>
                <c:pt idx="97">
                  <c:v>4.2053000000000003</c:v>
                </c:pt>
                <c:pt idx="98">
                  <c:v>4.2053000000000003</c:v>
                </c:pt>
                <c:pt idx="99">
                  <c:v>4.3038999999999996</c:v>
                </c:pt>
                <c:pt idx="100">
                  <c:v>4.3038999999999996</c:v>
                </c:pt>
                <c:pt idx="101">
                  <c:v>5.7165999999999997</c:v>
                </c:pt>
                <c:pt idx="102">
                  <c:v>5.7165999999999997</c:v>
                </c:pt>
              </c:numCache>
            </c:numRef>
          </c:xVal>
          <c:yVal>
            <c:numRef>
              <c:f>PBO!$Q$2:$Q$104</c:f>
              <c:numCache>
                <c:formatCode>General</c:formatCode>
                <c:ptCount val="103"/>
                <c:pt idx="0">
                  <c:v>1</c:v>
                </c:pt>
                <c:pt idx="1">
                  <c:v>1</c:v>
                </c:pt>
                <c:pt idx="2">
                  <c:v>0.98246</c:v>
                </c:pt>
                <c:pt idx="3">
                  <c:v>0.98246</c:v>
                </c:pt>
                <c:pt idx="4">
                  <c:v>0.94737000000000005</c:v>
                </c:pt>
                <c:pt idx="5">
                  <c:v>0.94737000000000005</c:v>
                </c:pt>
                <c:pt idx="6">
                  <c:v>0.94737000000000005</c:v>
                </c:pt>
                <c:pt idx="7">
                  <c:v>0.94737000000000005</c:v>
                </c:pt>
                <c:pt idx="8">
                  <c:v>0.92981999999999998</c:v>
                </c:pt>
                <c:pt idx="9">
                  <c:v>0.92981999999999998</c:v>
                </c:pt>
                <c:pt idx="10">
                  <c:v>0.91227999999999998</c:v>
                </c:pt>
                <c:pt idx="11">
                  <c:v>0.91227999999999998</c:v>
                </c:pt>
                <c:pt idx="12">
                  <c:v>0.89473999999999998</c:v>
                </c:pt>
                <c:pt idx="13">
                  <c:v>0.89473999999999998</c:v>
                </c:pt>
                <c:pt idx="14">
                  <c:v>0.87719000000000003</c:v>
                </c:pt>
                <c:pt idx="15">
                  <c:v>0.87719000000000003</c:v>
                </c:pt>
                <c:pt idx="16">
                  <c:v>0.85965000000000003</c:v>
                </c:pt>
                <c:pt idx="17">
                  <c:v>0.85965000000000003</c:v>
                </c:pt>
                <c:pt idx="18">
                  <c:v>0.84211000000000003</c:v>
                </c:pt>
                <c:pt idx="19">
                  <c:v>0.84211000000000003</c:v>
                </c:pt>
                <c:pt idx="20">
                  <c:v>0.82455999999999996</c:v>
                </c:pt>
                <c:pt idx="21">
                  <c:v>0.82455999999999996</c:v>
                </c:pt>
                <c:pt idx="22">
                  <c:v>0.80701999999999996</c:v>
                </c:pt>
                <c:pt idx="23">
                  <c:v>0.80701999999999996</c:v>
                </c:pt>
                <c:pt idx="24">
                  <c:v>0.78947000000000001</c:v>
                </c:pt>
                <c:pt idx="25">
                  <c:v>0.78947000000000001</c:v>
                </c:pt>
                <c:pt idx="26">
                  <c:v>0.73684000000000005</c:v>
                </c:pt>
                <c:pt idx="27">
                  <c:v>0.73684000000000005</c:v>
                </c:pt>
                <c:pt idx="28">
                  <c:v>0.73684000000000005</c:v>
                </c:pt>
                <c:pt idx="29">
                  <c:v>0.73684000000000005</c:v>
                </c:pt>
                <c:pt idx="30">
                  <c:v>0.73684000000000005</c:v>
                </c:pt>
                <c:pt idx="31">
                  <c:v>0.73684000000000005</c:v>
                </c:pt>
                <c:pt idx="32">
                  <c:v>0.71930000000000005</c:v>
                </c:pt>
                <c:pt idx="33">
                  <c:v>0.71930000000000005</c:v>
                </c:pt>
                <c:pt idx="34">
                  <c:v>0.70174999999999998</c:v>
                </c:pt>
                <c:pt idx="35">
                  <c:v>0.70174999999999998</c:v>
                </c:pt>
                <c:pt idx="36">
                  <c:v>0.66666999999999998</c:v>
                </c:pt>
                <c:pt idx="37">
                  <c:v>0.66666999999999998</c:v>
                </c:pt>
                <c:pt idx="38">
                  <c:v>0.66666999999999998</c:v>
                </c:pt>
                <c:pt idx="39">
                  <c:v>0.66666999999999998</c:v>
                </c:pt>
                <c:pt idx="40">
                  <c:v>0.64912000000000003</c:v>
                </c:pt>
                <c:pt idx="41">
                  <c:v>0.64912000000000003</c:v>
                </c:pt>
                <c:pt idx="42">
                  <c:v>0.59502999999999995</c:v>
                </c:pt>
                <c:pt idx="43">
                  <c:v>0.59502999999999995</c:v>
                </c:pt>
                <c:pt idx="44">
                  <c:v>0.59502999999999995</c:v>
                </c:pt>
                <c:pt idx="45">
                  <c:v>0.59502999999999995</c:v>
                </c:pt>
                <c:pt idx="46">
                  <c:v>0.59502999999999995</c:v>
                </c:pt>
                <c:pt idx="47">
                  <c:v>0.59502999999999995</c:v>
                </c:pt>
                <c:pt idx="48">
                  <c:v>0.52064999999999995</c:v>
                </c:pt>
                <c:pt idx="49">
                  <c:v>0.52064999999999995</c:v>
                </c:pt>
                <c:pt idx="50">
                  <c:v>0.52064999999999995</c:v>
                </c:pt>
                <c:pt idx="51">
                  <c:v>0.52064999999999995</c:v>
                </c:pt>
                <c:pt idx="52">
                  <c:v>0.52064999999999995</c:v>
                </c:pt>
                <c:pt idx="53">
                  <c:v>0.52064999999999995</c:v>
                </c:pt>
                <c:pt idx="54">
                  <c:v>0.52064999999999995</c:v>
                </c:pt>
                <c:pt idx="55">
                  <c:v>0.52064999999999995</c:v>
                </c:pt>
                <c:pt idx="56">
                  <c:v>0.41652</c:v>
                </c:pt>
                <c:pt idx="57">
                  <c:v>0.41652</c:v>
                </c:pt>
                <c:pt idx="58">
                  <c:v>0.41652</c:v>
                </c:pt>
                <c:pt idx="59">
                  <c:v>0.41652</c:v>
                </c:pt>
                <c:pt idx="60">
                  <c:v>0.41652</c:v>
                </c:pt>
                <c:pt idx="61">
                  <c:v>0.41652</c:v>
                </c:pt>
                <c:pt idx="62">
                  <c:v>0.41652</c:v>
                </c:pt>
                <c:pt idx="63">
                  <c:v>0.41652</c:v>
                </c:pt>
                <c:pt idx="64">
                  <c:v>0.41652</c:v>
                </c:pt>
                <c:pt idx="65">
                  <c:v>0.41652</c:v>
                </c:pt>
                <c:pt idx="66">
                  <c:v>0.39568999999999999</c:v>
                </c:pt>
                <c:pt idx="67">
                  <c:v>0.39568999999999999</c:v>
                </c:pt>
                <c:pt idx="68">
                  <c:v>0.37486999999999998</c:v>
                </c:pt>
                <c:pt idx="69">
                  <c:v>0.37486999999999998</c:v>
                </c:pt>
                <c:pt idx="70">
                  <c:v>0.29155999999999999</c:v>
                </c:pt>
                <c:pt idx="71">
                  <c:v>0.29155999999999999</c:v>
                </c:pt>
                <c:pt idx="72">
                  <c:v>0.29155999999999999</c:v>
                </c:pt>
                <c:pt idx="73">
                  <c:v>0.29155999999999999</c:v>
                </c:pt>
                <c:pt idx="74">
                  <c:v>0.29155999999999999</c:v>
                </c:pt>
                <c:pt idx="75">
                  <c:v>0.29155999999999999</c:v>
                </c:pt>
                <c:pt idx="76">
                  <c:v>0.29155999999999999</c:v>
                </c:pt>
                <c:pt idx="77">
                  <c:v>0.29155999999999999</c:v>
                </c:pt>
                <c:pt idx="78">
                  <c:v>0.27073999999999998</c:v>
                </c:pt>
                <c:pt idx="79">
                  <c:v>0.27073999999999998</c:v>
                </c:pt>
                <c:pt idx="80">
                  <c:v>0.24990999999999999</c:v>
                </c:pt>
                <c:pt idx="81">
                  <c:v>0.24990999999999999</c:v>
                </c:pt>
                <c:pt idx="82">
                  <c:v>0.22908999999999999</c:v>
                </c:pt>
                <c:pt idx="83">
                  <c:v>0.22908999999999999</c:v>
                </c:pt>
                <c:pt idx="84">
                  <c:v>0.20826</c:v>
                </c:pt>
                <c:pt idx="85">
                  <c:v>0.20826</c:v>
                </c:pt>
                <c:pt idx="86">
                  <c:v>0.16661000000000001</c:v>
                </c:pt>
                <c:pt idx="87">
                  <c:v>0.16661000000000001</c:v>
                </c:pt>
                <c:pt idx="88">
                  <c:v>0.16661000000000001</c:v>
                </c:pt>
                <c:pt idx="89">
                  <c:v>0.16661000000000001</c:v>
                </c:pt>
                <c:pt idx="90">
                  <c:v>0.14577999999999999</c:v>
                </c:pt>
                <c:pt idx="91">
                  <c:v>0.14577999999999999</c:v>
                </c:pt>
                <c:pt idx="92">
                  <c:v>0.12496</c:v>
                </c:pt>
                <c:pt idx="93">
                  <c:v>0.12496</c:v>
                </c:pt>
                <c:pt idx="94">
                  <c:v>0.10413</c:v>
                </c:pt>
                <c:pt idx="95">
                  <c:v>0.10413</c:v>
                </c:pt>
                <c:pt idx="96">
                  <c:v>7.8100000000000003E-2</c:v>
                </c:pt>
                <c:pt idx="97">
                  <c:v>7.8100000000000003E-2</c:v>
                </c:pt>
                <c:pt idx="98">
                  <c:v>5.2069999999999998E-2</c:v>
                </c:pt>
                <c:pt idx="99">
                  <c:v>5.2069999999999998E-2</c:v>
                </c:pt>
                <c:pt idx="100">
                  <c:v>2.6030000000000001E-2</c:v>
                </c:pt>
                <c:pt idx="101">
                  <c:v>2.6030000000000001E-2</c:v>
                </c:pt>
                <c:pt idx="102">
                  <c:v>2.6030000000000001E-2</c:v>
                </c:pt>
              </c:numCache>
            </c:numRef>
          </c:yVal>
          <c:smooth val="0"/>
          <c:extLst>
            <c:ext xmlns:c16="http://schemas.microsoft.com/office/drawing/2014/chart" uri="{C3380CC4-5D6E-409C-BE32-E72D297353CC}">
              <c16:uniqueId val="{00000002-12BA-48A7-8D31-ED6F7AF1DFE4}"/>
            </c:ext>
          </c:extLst>
        </c:ser>
        <c:ser>
          <c:idx val="3"/>
          <c:order val="3"/>
          <c:tx>
            <c:v>Censored_PBO</c:v>
          </c:tx>
          <c:spPr>
            <a:ln>
              <a:noFill/>
            </a:ln>
          </c:spPr>
          <c:marker>
            <c:symbol val="plus"/>
            <c:size val="6"/>
            <c:spPr>
              <a:noFill/>
              <a:ln w="19050">
                <a:solidFill>
                  <a:srgbClr val="000000"/>
                </a:solidFill>
              </a:ln>
            </c:spPr>
          </c:marker>
          <c:xVal>
            <c:numRef>
              <c:f>PBO!$S$2:$S$12</c:f>
              <c:numCache>
                <c:formatCode>General</c:formatCode>
                <c:ptCount val="11"/>
                <c:pt idx="0">
                  <c:v>3.2899999999999999E-2</c:v>
                </c:pt>
                <c:pt idx="1">
                  <c:v>3.2899999999999999E-2</c:v>
                </c:pt>
                <c:pt idx="2">
                  <c:v>3.2899999999999999E-2</c:v>
                </c:pt>
                <c:pt idx="3">
                  <c:v>3.2899999999999999E-2</c:v>
                </c:pt>
                <c:pt idx="4">
                  <c:v>1.347</c:v>
                </c:pt>
                <c:pt idx="5">
                  <c:v>1.3798999999999999</c:v>
                </c:pt>
                <c:pt idx="6">
                  <c:v>1.4127000000000001</c:v>
                </c:pt>
                <c:pt idx="7">
                  <c:v>1.4127000000000001</c:v>
                </c:pt>
                <c:pt idx="8">
                  <c:v>1.4127000000000001</c:v>
                </c:pt>
                <c:pt idx="9">
                  <c:v>3.1539999999999999</c:v>
                </c:pt>
                <c:pt idx="10">
                  <c:v>5.7165999999999997</c:v>
                </c:pt>
              </c:numCache>
            </c:numRef>
          </c:xVal>
          <c:yVal>
            <c:numRef>
              <c:f>PBO!$T$2:$T$12</c:f>
              <c:numCache>
                <c:formatCode>General</c:formatCode>
                <c:ptCount val="11"/>
                <c:pt idx="0">
                  <c:v>1</c:v>
                </c:pt>
                <c:pt idx="1">
                  <c:v>1</c:v>
                </c:pt>
                <c:pt idx="2">
                  <c:v>1</c:v>
                </c:pt>
                <c:pt idx="3">
                  <c:v>1</c:v>
                </c:pt>
                <c:pt idx="4">
                  <c:v>0.64912000000000003</c:v>
                </c:pt>
                <c:pt idx="5">
                  <c:v>0.59502999999999995</c:v>
                </c:pt>
                <c:pt idx="6">
                  <c:v>0.52064999999999995</c:v>
                </c:pt>
                <c:pt idx="7">
                  <c:v>0.52064999999999995</c:v>
                </c:pt>
                <c:pt idx="8">
                  <c:v>0.52064999999999995</c:v>
                </c:pt>
                <c:pt idx="9">
                  <c:v>0.10413</c:v>
                </c:pt>
                <c:pt idx="10">
                  <c:v>2.6030000000000001E-2</c:v>
                </c:pt>
              </c:numCache>
            </c:numRef>
          </c:yVal>
          <c:smooth val="0"/>
          <c:extLst>
            <c:ext xmlns:c16="http://schemas.microsoft.com/office/drawing/2014/chart" uri="{C3380CC4-5D6E-409C-BE32-E72D297353CC}">
              <c16:uniqueId val="{00000003-12BA-48A7-8D31-ED6F7AF1DFE4}"/>
            </c:ext>
          </c:extLst>
        </c:ser>
        <c:dLbls>
          <c:showLegendKey val="0"/>
          <c:showVal val="0"/>
          <c:showCatName val="0"/>
          <c:showSerName val="0"/>
          <c:showPercent val="0"/>
          <c:showBubbleSize val="0"/>
        </c:dLbls>
        <c:axId val="190902096"/>
        <c:axId val="190903776"/>
      </c:scatterChart>
      <c:valAx>
        <c:axId val="190902096"/>
        <c:scaling>
          <c:orientation val="minMax"/>
        </c:scaling>
        <c:delete val="0"/>
        <c:axPos val="b"/>
        <c:numFmt formatCode="General" sourceLinked="1"/>
        <c:majorTickMark val="out"/>
        <c:minorTickMark val="none"/>
        <c:tickLblPos val="nextTo"/>
        <c:spPr>
          <a:noFill/>
          <a:ln w="9525" cap="flat" cmpd="sng" algn="ctr">
            <a:solidFill>
              <a:srgbClr val="033778"/>
            </a:solidFill>
            <a:round/>
          </a:ln>
          <a:effectLst/>
        </c:spPr>
        <c:txPr>
          <a:bodyPr rot="0" vert="horz"/>
          <a:lstStyle/>
          <a:p>
            <a:pPr>
              <a:defRPr sz="1200">
                <a:solidFill>
                  <a:schemeClr val="tx1"/>
                </a:solidFill>
              </a:defRPr>
            </a:pPr>
            <a:endParaRPr lang="en-US"/>
          </a:p>
        </c:txPr>
        <c:crossAx val="190903776"/>
        <c:crosses val="autoZero"/>
        <c:crossBetween val="midCat"/>
        <c:majorUnit val="1"/>
      </c:valAx>
      <c:valAx>
        <c:axId val="190903776"/>
        <c:scaling>
          <c:orientation val="minMax"/>
          <c:max val="1"/>
        </c:scaling>
        <c:delete val="0"/>
        <c:axPos val="l"/>
        <c:numFmt formatCode="#,##0.0" sourceLinked="0"/>
        <c:majorTickMark val="out"/>
        <c:minorTickMark val="none"/>
        <c:tickLblPos val="nextTo"/>
        <c:spPr>
          <a:noFill/>
          <a:ln w="9525" cap="flat" cmpd="sng" algn="ctr">
            <a:solidFill>
              <a:srgbClr val="033778"/>
            </a:solidFill>
            <a:round/>
          </a:ln>
          <a:effectLst/>
        </c:spPr>
        <c:txPr>
          <a:bodyPr rot="-60000000" vert="horz"/>
          <a:lstStyle/>
          <a:p>
            <a:pPr>
              <a:defRPr sz="1200">
                <a:solidFill>
                  <a:schemeClr val="tx1">
                    <a:lumMod val="95000"/>
                    <a:lumOff val="5000"/>
                  </a:schemeClr>
                </a:solidFill>
              </a:defRPr>
            </a:pPr>
            <a:endParaRPr lang="en-US"/>
          </a:p>
        </c:txPr>
        <c:crossAx val="190902096"/>
        <c:crosses val="autoZero"/>
        <c:crossBetween val="midCat"/>
        <c:majorUnit val="0.1"/>
        <c:minorUnit val="5.000000000000001E-2"/>
      </c:valAx>
      <c:spPr>
        <a:noFill/>
        <a:ln w="25400">
          <a:noFill/>
        </a:ln>
      </c:spPr>
    </c:plotArea>
    <c:plotVisOnly val="1"/>
    <c:dispBlanksAs val="gap"/>
    <c:showDLblsOverMax val="0"/>
  </c:chart>
  <c:spPr>
    <a:noFill/>
    <a:ln w="9525" cap="flat" cmpd="sng" algn="ctr">
      <a:noFill/>
      <a:round/>
    </a:ln>
    <a:effectLst/>
  </c:spPr>
  <c:txPr>
    <a:bodyPr/>
    <a:lstStyle/>
    <a:p>
      <a:pPr>
        <a:defRPr>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PBO</c:v>
          </c:tx>
          <c:spPr>
            <a:ln w="19050" cap="rnd">
              <a:noFill/>
              <a:round/>
            </a:ln>
            <a:effectLst/>
          </c:spPr>
          <c:marker>
            <c:symbol val="none"/>
          </c:marker>
          <c:xVal>
            <c:numRef>
              <c:f>PBO!$M$2:$M$104</c:f>
              <c:numCache>
                <c:formatCode>General</c:formatCode>
                <c:ptCount val="103"/>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1.44558521560575</c:v>
                </c:pt>
                <c:pt idx="18">
                  <c:v>1.44558521560575</c:v>
                </c:pt>
                <c:pt idx="19">
                  <c:v>1.57700205338809</c:v>
                </c:pt>
                <c:pt idx="20">
                  <c:v>1.57700205338809</c:v>
                </c:pt>
                <c:pt idx="21">
                  <c:v>1.87268993839836</c:v>
                </c:pt>
                <c:pt idx="22">
                  <c:v>1.87268993839836</c:v>
                </c:pt>
                <c:pt idx="23">
                  <c:v>2.13552361396304</c:v>
                </c:pt>
                <c:pt idx="24">
                  <c:v>2.13552361396304</c:v>
                </c:pt>
                <c:pt idx="25">
                  <c:v>2.2669404517453802</c:v>
                </c:pt>
                <c:pt idx="26">
                  <c:v>2.2669404517453802</c:v>
                </c:pt>
                <c:pt idx="27">
                  <c:v>2.7268993839835698</c:v>
                </c:pt>
                <c:pt idx="28">
                  <c:v>2.7268993839835698</c:v>
                </c:pt>
                <c:pt idx="29">
                  <c:v>2.7597535934291599</c:v>
                </c:pt>
                <c:pt idx="30">
                  <c:v>2.7597535934291599</c:v>
                </c:pt>
                <c:pt idx="31">
                  <c:v>2.92402464065708</c:v>
                </c:pt>
                <c:pt idx="32">
                  <c:v>2.92402464065708</c:v>
                </c:pt>
                <c:pt idx="33">
                  <c:v>3.51540041067762</c:v>
                </c:pt>
                <c:pt idx="34">
                  <c:v>3.51540041067762</c:v>
                </c:pt>
                <c:pt idx="35">
                  <c:v>3.8439425051334699</c:v>
                </c:pt>
                <c:pt idx="36">
                  <c:v>3.8439425051334699</c:v>
                </c:pt>
                <c:pt idx="37">
                  <c:v>4.2381930184804899</c:v>
                </c:pt>
                <c:pt idx="38">
                  <c:v>4.2381930184804899</c:v>
                </c:pt>
                <c:pt idx="39">
                  <c:v>4.6324435318275201</c:v>
                </c:pt>
                <c:pt idx="40">
                  <c:v>4.6324435318275201</c:v>
                </c:pt>
                <c:pt idx="41">
                  <c:v>4.7638603696098603</c:v>
                </c:pt>
                <c:pt idx="42">
                  <c:v>4.7638603696098603</c:v>
                </c:pt>
                <c:pt idx="43">
                  <c:v>4.7967145790554397</c:v>
                </c:pt>
                <c:pt idx="44">
                  <c:v>4.7967145790554397</c:v>
                </c:pt>
                <c:pt idx="45">
                  <c:v>4.8295687885010299</c:v>
                </c:pt>
                <c:pt idx="46">
                  <c:v>4.8295687885010299</c:v>
                </c:pt>
                <c:pt idx="47">
                  <c:v>5.0266940451745397</c:v>
                </c:pt>
                <c:pt idx="48">
                  <c:v>5.0266940451745397</c:v>
                </c:pt>
                <c:pt idx="49">
                  <c:v>5.3223819301848003</c:v>
                </c:pt>
                <c:pt idx="50">
                  <c:v>5.3223819301848003</c:v>
                </c:pt>
                <c:pt idx="51">
                  <c:v>5.4866529774127297</c:v>
                </c:pt>
                <c:pt idx="52">
                  <c:v>5.4866529774127297</c:v>
                </c:pt>
                <c:pt idx="53">
                  <c:v>6.0780287474332697</c:v>
                </c:pt>
                <c:pt idx="54">
                  <c:v>6.0780287474332697</c:v>
                </c:pt>
                <c:pt idx="55">
                  <c:v>6.2094455852156099</c:v>
                </c:pt>
                <c:pt idx="56">
                  <c:v>6.2094455852156099</c:v>
                </c:pt>
                <c:pt idx="57">
                  <c:v>6.4065708418891196</c:v>
                </c:pt>
                <c:pt idx="58">
                  <c:v>6.4065708418891196</c:v>
                </c:pt>
                <c:pt idx="59">
                  <c:v>6.6036960985626303</c:v>
                </c:pt>
                <c:pt idx="60">
                  <c:v>6.6036960985626303</c:v>
                </c:pt>
                <c:pt idx="61">
                  <c:v>7.4579055441478399</c:v>
                </c:pt>
                <c:pt idx="62">
                  <c:v>7.4579055441478399</c:v>
                </c:pt>
                <c:pt idx="63">
                  <c:v>7.8850102669404496</c:v>
                </c:pt>
                <c:pt idx="64">
                  <c:v>7.8850102669404496</c:v>
                </c:pt>
                <c:pt idx="65">
                  <c:v>8.0821355236139603</c:v>
                </c:pt>
                <c:pt idx="66">
                  <c:v>8.0821355236139603</c:v>
                </c:pt>
                <c:pt idx="67">
                  <c:v>9.6919917864476393</c:v>
                </c:pt>
                <c:pt idx="68">
                  <c:v>9.6919917864476393</c:v>
                </c:pt>
                <c:pt idx="69">
                  <c:v>10.3162217659138</c:v>
                </c:pt>
                <c:pt idx="70">
                  <c:v>10.3162217659138</c:v>
                </c:pt>
                <c:pt idx="71">
                  <c:v>10.8090349075975</c:v>
                </c:pt>
                <c:pt idx="72">
                  <c:v>10.8090349075975</c:v>
                </c:pt>
                <c:pt idx="73">
                  <c:v>10.9404517453799</c:v>
                </c:pt>
                <c:pt idx="74">
                  <c:v>10.9404517453799</c:v>
                </c:pt>
                <c:pt idx="75">
                  <c:v>11.0718685831622</c:v>
                </c:pt>
                <c:pt idx="76">
                  <c:v>11.0718685831622</c:v>
                </c:pt>
                <c:pt idx="77">
                  <c:v>11.400410677618099</c:v>
                </c:pt>
                <c:pt idx="78">
                  <c:v>11.400410677618099</c:v>
                </c:pt>
                <c:pt idx="79">
                  <c:v>12.0903490759754</c:v>
                </c:pt>
                <c:pt idx="80">
                  <c:v>12.0903490759754</c:v>
                </c:pt>
                <c:pt idx="81">
                  <c:v>12.845995893223799</c:v>
                </c:pt>
                <c:pt idx="82">
                  <c:v>12.845995893223799</c:v>
                </c:pt>
                <c:pt idx="83">
                  <c:v>13.667351129363499</c:v>
                </c:pt>
                <c:pt idx="84">
                  <c:v>13.667351129363499</c:v>
                </c:pt>
                <c:pt idx="85">
                  <c:v>15.0800821355236</c:v>
                </c:pt>
                <c:pt idx="86">
                  <c:v>15.0800821355236</c:v>
                </c:pt>
                <c:pt idx="87">
                  <c:v>16.197125256673498</c:v>
                </c:pt>
                <c:pt idx="88">
                  <c:v>16.197125256673498</c:v>
                </c:pt>
                <c:pt idx="89">
                  <c:v>16.459958932238202</c:v>
                </c:pt>
                <c:pt idx="90">
                  <c:v>16.459958932238202</c:v>
                </c:pt>
                <c:pt idx="91">
                  <c:v>18.628336755646799</c:v>
                </c:pt>
                <c:pt idx="92">
                  <c:v>18.628336755646799</c:v>
                </c:pt>
                <c:pt idx="93">
                  <c:v>19.745379876796701</c:v>
                </c:pt>
                <c:pt idx="94">
                  <c:v>19.745379876796701</c:v>
                </c:pt>
                <c:pt idx="95">
                  <c:v>19.811088295687899</c:v>
                </c:pt>
                <c:pt idx="96">
                  <c:v>19.811088295687899</c:v>
                </c:pt>
                <c:pt idx="97">
                  <c:v>20.6652977412731</c:v>
                </c:pt>
                <c:pt idx="98">
                  <c:v>20.6652977412731</c:v>
                </c:pt>
                <c:pt idx="99">
                  <c:v>25.133470225872699</c:v>
                </c:pt>
                <c:pt idx="100">
                  <c:v>25.133470225872699</c:v>
                </c:pt>
                <c:pt idx="101">
                  <c:v>33.0513347022587</c:v>
                </c:pt>
                <c:pt idx="102">
                  <c:v>33.0513347022587</c:v>
                </c:pt>
              </c:numCache>
            </c:numRef>
          </c:xVal>
          <c:yVal>
            <c:numRef>
              <c:f>PBO!$N$2:$N$104</c:f>
              <c:numCache>
                <c:formatCode>General</c:formatCode>
                <c:ptCount val="103"/>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0.409180327868852</c:v>
                </c:pt>
                <c:pt idx="73">
                  <c:v>0.409180327868852</c:v>
                </c:pt>
                <c:pt idx="74">
                  <c:v>0.39213114754098299</c:v>
                </c:pt>
                <c:pt idx="75">
                  <c:v>0.39213114754098299</c:v>
                </c:pt>
                <c:pt idx="76">
                  <c:v>0.37508196721311499</c:v>
                </c:pt>
                <c:pt idx="77">
                  <c:v>0.37508196721311499</c:v>
                </c:pt>
                <c:pt idx="78">
                  <c:v>0.35803278688524598</c:v>
                </c:pt>
                <c:pt idx="79">
                  <c:v>0.35803278688524598</c:v>
                </c:pt>
                <c:pt idx="80">
                  <c:v>0.34098360655737697</c:v>
                </c:pt>
                <c:pt idx="81">
                  <c:v>0.34098360655737697</c:v>
                </c:pt>
                <c:pt idx="82">
                  <c:v>0.32393442622950802</c:v>
                </c:pt>
                <c:pt idx="83">
                  <c:v>0.32393442622950802</c:v>
                </c:pt>
                <c:pt idx="84">
                  <c:v>0.30688524590163901</c:v>
                </c:pt>
                <c:pt idx="85">
                  <c:v>0.30688524590163901</c:v>
                </c:pt>
                <c:pt idx="86">
                  <c:v>0.28983606557377001</c:v>
                </c:pt>
                <c:pt idx="87">
                  <c:v>0.28983606557377001</c:v>
                </c:pt>
                <c:pt idx="88">
                  <c:v>0.272786885245902</c:v>
                </c:pt>
                <c:pt idx="89">
                  <c:v>0.272786885245902</c:v>
                </c:pt>
                <c:pt idx="90">
                  <c:v>0.25573770491803299</c:v>
                </c:pt>
                <c:pt idx="91">
                  <c:v>0.25573770491803299</c:v>
                </c:pt>
                <c:pt idx="92">
                  <c:v>0.234426229508197</c:v>
                </c:pt>
                <c:pt idx="93">
                  <c:v>0.234426229508197</c:v>
                </c:pt>
                <c:pt idx="94">
                  <c:v>0.210983606557377</c:v>
                </c:pt>
                <c:pt idx="95">
                  <c:v>0.210983606557377</c:v>
                </c:pt>
                <c:pt idx="96">
                  <c:v>0.18754098360655699</c:v>
                </c:pt>
                <c:pt idx="97">
                  <c:v>0.18754098360655699</c:v>
                </c:pt>
                <c:pt idx="98">
                  <c:v>0.15003278688524599</c:v>
                </c:pt>
                <c:pt idx="99">
                  <c:v>0.15003278688524599</c:v>
                </c:pt>
                <c:pt idx="100">
                  <c:v>0.10002185792349701</c:v>
                </c:pt>
                <c:pt idx="101">
                  <c:v>0.10002185792349701</c:v>
                </c:pt>
                <c:pt idx="102">
                  <c:v>0.10002185792349701</c:v>
                </c:pt>
              </c:numCache>
            </c:numRef>
          </c:yVal>
          <c:smooth val="0"/>
          <c:extLst>
            <c:ext xmlns:c16="http://schemas.microsoft.com/office/drawing/2014/chart" uri="{C3380CC4-5D6E-409C-BE32-E72D297353CC}">
              <c16:uniqueId val="{00000000-2F4E-4EC4-BB85-8FC92F7F1CCB}"/>
            </c:ext>
          </c:extLst>
        </c:ser>
        <c:ser>
          <c:idx val="1"/>
          <c:order val="1"/>
          <c:tx>
            <c:v>PBO RPSFT</c:v>
          </c:tx>
          <c:spPr>
            <a:ln w="19050" cap="rnd">
              <a:noFill/>
              <a:round/>
            </a:ln>
            <a:effectLst/>
          </c:spPr>
          <c:marker>
            <c:symbol val="none"/>
          </c:marker>
          <c:xVal>
            <c:numRef>
              <c:f>'PBO RPSFT'!$M$2:$M$102</c:f>
              <c:numCache>
                <c:formatCode>General</c:formatCode>
                <c:ptCount val="101"/>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1.4243713861910401</c:v>
                </c:pt>
                <c:pt idx="18">
                  <c:v>1.4243713861910401</c:v>
                </c:pt>
                <c:pt idx="19">
                  <c:v>1.44558521560575</c:v>
                </c:pt>
                <c:pt idx="20">
                  <c:v>1.44558521560575</c:v>
                </c:pt>
                <c:pt idx="21">
                  <c:v>1.5248959515401701</c:v>
                </c:pt>
                <c:pt idx="22">
                  <c:v>1.5248959515401701</c:v>
                </c:pt>
                <c:pt idx="23">
                  <c:v>1.57700205338809</c:v>
                </c:pt>
                <c:pt idx="24">
                  <c:v>1.57700205338809</c:v>
                </c:pt>
                <c:pt idx="25">
                  <c:v>2.13552361396304</c:v>
                </c:pt>
                <c:pt idx="26">
                  <c:v>2.13552361396304</c:v>
                </c:pt>
                <c:pt idx="27">
                  <c:v>2.6766764739220101</c:v>
                </c:pt>
                <c:pt idx="28">
                  <c:v>2.6766764739220101</c:v>
                </c:pt>
                <c:pt idx="29">
                  <c:v>2.7268993839835698</c:v>
                </c:pt>
                <c:pt idx="30">
                  <c:v>2.7268993839835698</c:v>
                </c:pt>
                <c:pt idx="31">
                  <c:v>2.7597535934291599</c:v>
                </c:pt>
                <c:pt idx="32">
                  <c:v>2.7597535934291599</c:v>
                </c:pt>
                <c:pt idx="33">
                  <c:v>3.0478299660679702</c:v>
                </c:pt>
                <c:pt idx="34">
                  <c:v>3.0478299660679702</c:v>
                </c:pt>
                <c:pt idx="35">
                  <c:v>3.36093904851155</c:v>
                </c:pt>
                <c:pt idx="36">
                  <c:v>3.36093904851155</c:v>
                </c:pt>
                <c:pt idx="37">
                  <c:v>3.47299900025688</c:v>
                </c:pt>
                <c:pt idx="38">
                  <c:v>3.47299900025688</c:v>
                </c:pt>
                <c:pt idx="39">
                  <c:v>3.51540041067762</c:v>
                </c:pt>
                <c:pt idx="40">
                  <c:v>3.51540041067762</c:v>
                </c:pt>
                <c:pt idx="41">
                  <c:v>3.58516394563688</c:v>
                </c:pt>
                <c:pt idx="42">
                  <c:v>3.58516394563688</c:v>
                </c:pt>
                <c:pt idx="43">
                  <c:v>3.8073744089325001</c:v>
                </c:pt>
                <c:pt idx="44">
                  <c:v>3.8073744089325001</c:v>
                </c:pt>
                <c:pt idx="45">
                  <c:v>3.8363309927620199</c:v>
                </c:pt>
                <c:pt idx="46">
                  <c:v>3.8363309927620199</c:v>
                </c:pt>
                <c:pt idx="47">
                  <c:v>3.8439425051334699</c:v>
                </c:pt>
                <c:pt idx="48">
                  <c:v>3.8439425051334699</c:v>
                </c:pt>
                <c:pt idx="49">
                  <c:v>4.0372751298255896</c:v>
                </c:pt>
                <c:pt idx="50">
                  <c:v>4.0372751298255896</c:v>
                </c:pt>
                <c:pt idx="51">
                  <c:v>4.0701293392711797</c:v>
                </c:pt>
                <c:pt idx="52">
                  <c:v>4.0701293392711797</c:v>
                </c:pt>
                <c:pt idx="53">
                  <c:v>4.1533639492303402</c:v>
                </c:pt>
                <c:pt idx="54">
                  <c:v>4.1533639492303402</c:v>
                </c:pt>
                <c:pt idx="55">
                  <c:v>4.1804373412734899</c:v>
                </c:pt>
                <c:pt idx="56">
                  <c:v>4.1804373412734899</c:v>
                </c:pt>
                <c:pt idx="57">
                  <c:v>4.2075107333166404</c:v>
                </c:pt>
                <c:pt idx="58">
                  <c:v>4.2075107333166404</c:v>
                </c:pt>
                <c:pt idx="59">
                  <c:v>4.9380460955343199</c:v>
                </c:pt>
                <c:pt idx="60">
                  <c:v>4.9380460955343199</c:v>
                </c:pt>
                <c:pt idx="61">
                  <c:v>5.0521204811093599</c:v>
                </c:pt>
                <c:pt idx="62">
                  <c:v>5.0521204811093599</c:v>
                </c:pt>
                <c:pt idx="63">
                  <c:v>5.14872117243375</c:v>
                </c:pt>
                <c:pt idx="64">
                  <c:v>5.14872117243375</c:v>
                </c:pt>
                <c:pt idx="65">
                  <c:v>6.0780287474332697</c:v>
                </c:pt>
                <c:pt idx="66">
                  <c:v>6.0780287474332697</c:v>
                </c:pt>
                <c:pt idx="67">
                  <c:v>6.3277325773107602</c:v>
                </c:pt>
                <c:pt idx="68">
                  <c:v>6.3277325773107602</c:v>
                </c:pt>
                <c:pt idx="69">
                  <c:v>6.6544177283889203</c:v>
                </c:pt>
                <c:pt idx="70">
                  <c:v>6.6544177283889203</c:v>
                </c:pt>
                <c:pt idx="71">
                  <c:v>6.6619767439430397</c:v>
                </c:pt>
                <c:pt idx="72">
                  <c:v>6.6619767439430397</c:v>
                </c:pt>
                <c:pt idx="73">
                  <c:v>7.0506301787483201</c:v>
                </c:pt>
                <c:pt idx="74">
                  <c:v>7.0506301787483201</c:v>
                </c:pt>
                <c:pt idx="75">
                  <c:v>7.5898473501035904</c:v>
                </c:pt>
                <c:pt idx="76">
                  <c:v>7.5898473501035904</c:v>
                </c:pt>
                <c:pt idx="77">
                  <c:v>7.7017498113969003</c:v>
                </c:pt>
                <c:pt idx="78">
                  <c:v>7.7017498113969003</c:v>
                </c:pt>
                <c:pt idx="79">
                  <c:v>8.5674421465609694</c:v>
                </c:pt>
                <c:pt idx="80">
                  <c:v>8.5674421465609694</c:v>
                </c:pt>
                <c:pt idx="81">
                  <c:v>8.8654594463049907</c:v>
                </c:pt>
                <c:pt idx="82">
                  <c:v>8.8654594463049907</c:v>
                </c:pt>
                <c:pt idx="83">
                  <c:v>9.4005952531835</c:v>
                </c:pt>
                <c:pt idx="84">
                  <c:v>9.4005952531835</c:v>
                </c:pt>
                <c:pt idx="85">
                  <c:v>10.1062028992311</c:v>
                </c:pt>
                <c:pt idx="86">
                  <c:v>10.1062028992311</c:v>
                </c:pt>
                <c:pt idx="87">
                  <c:v>10.9404517453799</c:v>
                </c:pt>
                <c:pt idx="88">
                  <c:v>10.9404517453799</c:v>
                </c:pt>
                <c:pt idx="89">
                  <c:v>11.211868124436799</c:v>
                </c:pt>
                <c:pt idx="90">
                  <c:v>11.211868124436799</c:v>
                </c:pt>
                <c:pt idx="91">
                  <c:v>11.822600780494399</c:v>
                </c:pt>
                <c:pt idx="92">
                  <c:v>11.822600780494399</c:v>
                </c:pt>
                <c:pt idx="93">
                  <c:v>11.8804876997447</c:v>
                </c:pt>
                <c:pt idx="94">
                  <c:v>11.8804876997447</c:v>
                </c:pt>
                <c:pt idx="95">
                  <c:v>12.691980754005201</c:v>
                </c:pt>
                <c:pt idx="96">
                  <c:v>12.691980754005201</c:v>
                </c:pt>
                <c:pt idx="97">
                  <c:v>14.698469441736901</c:v>
                </c:pt>
                <c:pt idx="98">
                  <c:v>14.698469441736901</c:v>
                </c:pt>
                <c:pt idx="99">
                  <c:v>20.5338809034908</c:v>
                </c:pt>
                <c:pt idx="100">
                  <c:v>20.5338809034908</c:v>
                </c:pt>
              </c:numCache>
            </c:numRef>
          </c:xVal>
          <c:yVal>
            <c:numRef>
              <c:f>'PBO RPSFT'!$N$2:$N$102</c:f>
              <c:numCache>
                <c:formatCode>General</c:formatCode>
                <c:ptCount val="101"/>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0.40983606557377</c:v>
                </c:pt>
                <c:pt idx="73">
                  <c:v>0.40983606557377</c:v>
                </c:pt>
                <c:pt idx="74">
                  <c:v>0.39344262295082</c:v>
                </c:pt>
                <c:pt idx="75">
                  <c:v>0.39344262295082</c:v>
                </c:pt>
                <c:pt idx="76">
                  <c:v>0.37704918032786899</c:v>
                </c:pt>
                <c:pt idx="77">
                  <c:v>0.37704918032786899</c:v>
                </c:pt>
                <c:pt idx="78">
                  <c:v>0.36065573770491799</c:v>
                </c:pt>
                <c:pt idx="79">
                  <c:v>0.36065573770491799</c:v>
                </c:pt>
                <c:pt idx="80">
                  <c:v>0.34348165495706501</c:v>
                </c:pt>
                <c:pt idx="81">
                  <c:v>0.34348165495706501</c:v>
                </c:pt>
                <c:pt idx="82">
                  <c:v>0.32630757220921103</c:v>
                </c:pt>
                <c:pt idx="83">
                  <c:v>0.32630757220921103</c:v>
                </c:pt>
                <c:pt idx="84">
                  <c:v>0.30711300913808098</c:v>
                </c:pt>
                <c:pt idx="85">
                  <c:v>0.30711300913808098</c:v>
                </c:pt>
                <c:pt idx="86">
                  <c:v>0.28517636562821802</c:v>
                </c:pt>
                <c:pt idx="87">
                  <c:v>0.28517636562821802</c:v>
                </c:pt>
                <c:pt idx="88">
                  <c:v>0.256658729065397</c:v>
                </c:pt>
                <c:pt idx="89">
                  <c:v>0.256658729065397</c:v>
                </c:pt>
                <c:pt idx="90">
                  <c:v>0.228141092502575</c:v>
                </c:pt>
                <c:pt idx="91">
                  <c:v>0.228141092502575</c:v>
                </c:pt>
                <c:pt idx="92">
                  <c:v>0.199623455939753</c:v>
                </c:pt>
                <c:pt idx="93">
                  <c:v>0.199623455939753</c:v>
                </c:pt>
                <c:pt idx="94">
                  <c:v>0.17110581937693101</c:v>
                </c:pt>
                <c:pt idx="95">
                  <c:v>0.17110581937693101</c:v>
                </c:pt>
                <c:pt idx="96">
                  <c:v>0.14258818281410901</c:v>
                </c:pt>
                <c:pt idx="97">
                  <c:v>0.14258818281410901</c:v>
                </c:pt>
                <c:pt idx="98">
                  <c:v>9.50587885427394E-2</c:v>
                </c:pt>
                <c:pt idx="99">
                  <c:v>9.50587885427394E-2</c:v>
                </c:pt>
                <c:pt idx="100">
                  <c:v>9.50587885427394E-2</c:v>
                </c:pt>
              </c:numCache>
            </c:numRef>
          </c:yVal>
          <c:smooth val="0"/>
          <c:extLst>
            <c:ext xmlns:c16="http://schemas.microsoft.com/office/drawing/2014/chart" uri="{C3380CC4-5D6E-409C-BE32-E72D297353CC}">
              <c16:uniqueId val="{00000001-2F4E-4EC4-BB85-8FC92F7F1CCB}"/>
            </c:ext>
          </c:extLst>
        </c:ser>
        <c:ser>
          <c:idx val="2"/>
          <c:order val="2"/>
          <c:tx>
            <c:v>IVO</c:v>
          </c:tx>
          <c:spPr>
            <a:ln w="19050" cap="rnd">
              <a:solidFill>
                <a:srgbClr val="00C8FF"/>
              </a:solidFill>
              <a:round/>
            </a:ln>
            <a:effectLst/>
          </c:spPr>
          <c:marker>
            <c:symbol val="none"/>
          </c:marker>
          <c:xVal>
            <c:numRef>
              <c:f>IVO!$M$2:$M$190</c:f>
              <c:numCache>
                <c:formatCode>General</c:formatCode>
                <c:ptCount val="189"/>
                <c:pt idx="0">
                  <c:v>0</c:v>
                </c:pt>
                <c:pt idx="1">
                  <c:v>0.49281314168377799</c:v>
                </c:pt>
                <c:pt idx="2">
                  <c:v>0.49281314168377799</c:v>
                </c:pt>
                <c:pt idx="3">
                  <c:v>0.52566735112936303</c:v>
                </c:pt>
                <c:pt idx="4">
                  <c:v>0.52566735112936303</c:v>
                </c:pt>
                <c:pt idx="5">
                  <c:v>0.59137577002053399</c:v>
                </c:pt>
                <c:pt idx="6">
                  <c:v>0.59137577002053399</c:v>
                </c:pt>
                <c:pt idx="7">
                  <c:v>0.95277207392197105</c:v>
                </c:pt>
                <c:pt idx="8">
                  <c:v>0.95277207392197105</c:v>
                </c:pt>
                <c:pt idx="9">
                  <c:v>1.24845995893224</c:v>
                </c:pt>
                <c:pt idx="10">
                  <c:v>1.24845995893224</c:v>
                </c:pt>
                <c:pt idx="11">
                  <c:v>1.28131416837782</c:v>
                </c:pt>
                <c:pt idx="12">
                  <c:v>1.28131416837782</c:v>
                </c:pt>
                <c:pt idx="13">
                  <c:v>1.3141683778234099</c:v>
                </c:pt>
                <c:pt idx="14">
                  <c:v>1.3141683778234099</c:v>
                </c:pt>
                <c:pt idx="15">
                  <c:v>1.34702258726899</c:v>
                </c:pt>
                <c:pt idx="16">
                  <c:v>1.34702258726899</c:v>
                </c:pt>
                <c:pt idx="17">
                  <c:v>1.64271047227926</c:v>
                </c:pt>
                <c:pt idx="18">
                  <c:v>1.64271047227926</c:v>
                </c:pt>
                <c:pt idx="19">
                  <c:v>1.7741273100616</c:v>
                </c:pt>
                <c:pt idx="20">
                  <c:v>1.7741273100616</c:v>
                </c:pt>
                <c:pt idx="21">
                  <c:v>1.8069815195071901</c:v>
                </c:pt>
                <c:pt idx="22">
                  <c:v>1.8069815195071901</c:v>
                </c:pt>
                <c:pt idx="23">
                  <c:v>1.9055441478439401</c:v>
                </c:pt>
                <c:pt idx="24">
                  <c:v>1.9055441478439401</c:v>
                </c:pt>
                <c:pt idx="25">
                  <c:v>2.13552361396304</c:v>
                </c:pt>
                <c:pt idx="26">
                  <c:v>2.13552361396304</c:v>
                </c:pt>
                <c:pt idx="27">
                  <c:v>2.5626283367556502</c:v>
                </c:pt>
                <c:pt idx="28">
                  <c:v>2.5626283367556502</c:v>
                </c:pt>
                <c:pt idx="29">
                  <c:v>2.5954825462012301</c:v>
                </c:pt>
                <c:pt idx="30">
                  <c:v>2.5954825462012301</c:v>
                </c:pt>
                <c:pt idx="31">
                  <c:v>2.6283367556468198</c:v>
                </c:pt>
                <c:pt idx="32">
                  <c:v>2.6283367556468198</c:v>
                </c:pt>
                <c:pt idx="33">
                  <c:v>2.82546201232033</c:v>
                </c:pt>
                <c:pt idx="34">
                  <c:v>2.82546201232033</c:v>
                </c:pt>
                <c:pt idx="35">
                  <c:v>2.8583162217659099</c:v>
                </c:pt>
                <c:pt idx="36">
                  <c:v>2.8583162217659099</c:v>
                </c:pt>
                <c:pt idx="37">
                  <c:v>2.8911704312115001</c:v>
                </c:pt>
                <c:pt idx="38">
                  <c:v>2.8911704312115001</c:v>
                </c:pt>
                <c:pt idx="39">
                  <c:v>3.0554414784394299</c:v>
                </c:pt>
                <c:pt idx="40">
                  <c:v>3.0554414784394299</c:v>
                </c:pt>
                <c:pt idx="41">
                  <c:v>3.0882956878850099</c:v>
                </c:pt>
                <c:pt idx="42">
                  <c:v>3.0882956878850099</c:v>
                </c:pt>
                <c:pt idx="43">
                  <c:v>3.4168377823408602</c:v>
                </c:pt>
                <c:pt idx="44">
                  <c:v>3.4168377823408602</c:v>
                </c:pt>
                <c:pt idx="45">
                  <c:v>3.4496919917864499</c:v>
                </c:pt>
                <c:pt idx="46">
                  <c:v>3.4496919917864499</c:v>
                </c:pt>
                <c:pt idx="47">
                  <c:v>3.4825462012320298</c:v>
                </c:pt>
                <c:pt idx="48">
                  <c:v>3.4825462012320298</c:v>
                </c:pt>
                <c:pt idx="49">
                  <c:v>3.51540041067762</c:v>
                </c:pt>
                <c:pt idx="50">
                  <c:v>3.51540041067762</c:v>
                </c:pt>
                <c:pt idx="51">
                  <c:v>3.6796714579055401</c:v>
                </c:pt>
                <c:pt idx="52">
                  <c:v>3.6796714579055401</c:v>
                </c:pt>
                <c:pt idx="53">
                  <c:v>4.3367556468172497</c:v>
                </c:pt>
                <c:pt idx="54">
                  <c:v>4.3367556468172497</c:v>
                </c:pt>
                <c:pt idx="55">
                  <c:v>4.5338809034907603</c:v>
                </c:pt>
                <c:pt idx="56">
                  <c:v>4.5338809034907603</c:v>
                </c:pt>
                <c:pt idx="57">
                  <c:v>4.8295687885010299</c:v>
                </c:pt>
                <c:pt idx="58">
                  <c:v>4.8295687885010299</c:v>
                </c:pt>
                <c:pt idx="59">
                  <c:v>4.96098562628337</c:v>
                </c:pt>
                <c:pt idx="60">
                  <c:v>4.96098562628337</c:v>
                </c:pt>
                <c:pt idx="61">
                  <c:v>5.3880903490759797</c:v>
                </c:pt>
                <c:pt idx="62">
                  <c:v>5.3880903490759797</c:v>
                </c:pt>
                <c:pt idx="63">
                  <c:v>5.4537987679671502</c:v>
                </c:pt>
                <c:pt idx="64">
                  <c:v>5.4537987679671502</c:v>
                </c:pt>
                <c:pt idx="65">
                  <c:v>5.5852156057494904</c:v>
                </c:pt>
                <c:pt idx="66">
                  <c:v>5.5852156057494904</c:v>
                </c:pt>
                <c:pt idx="67">
                  <c:v>5.8151950718685796</c:v>
                </c:pt>
                <c:pt idx="68">
                  <c:v>5.8151950718685796</c:v>
                </c:pt>
                <c:pt idx="69">
                  <c:v>5.8480492813141698</c:v>
                </c:pt>
                <c:pt idx="70">
                  <c:v>5.8480492813141698</c:v>
                </c:pt>
                <c:pt idx="71">
                  <c:v>5.9794661190965099</c:v>
                </c:pt>
                <c:pt idx="72">
                  <c:v>5.9794661190965099</c:v>
                </c:pt>
                <c:pt idx="73">
                  <c:v>6.0123203285420903</c:v>
                </c:pt>
                <c:pt idx="74">
                  <c:v>6.0123203285420903</c:v>
                </c:pt>
                <c:pt idx="75">
                  <c:v>6.0451745379876796</c:v>
                </c:pt>
                <c:pt idx="76">
                  <c:v>6.0451745379876796</c:v>
                </c:pt>
                <c:pt idx="77">
                  <c:v>6.4394250513347</c:v>
                </c:pt>
                <c:pt idx="78">
                  <c:v>6.4394250513347</c:v>
                </c:pt>
                <c:pt idx="79">
                  <c:v>6.5379876796714598</c:v>
                </c:pt>
                <c:pt idx="80">
                  <c:v>6.5379876796714598</c:v>
                </c:pt>
                <c:pt idx="81">
                  <c:v>6.7679671457905499</c:v>
                </c:pt>
                <c:pt idx="82">
                  <c:v>6.7679671457905499</c:v>
                </c:pt>
                <c:pt idx="83">
                  <c:v>6.9322381930184802</c:v>
                </c:pt>
                <c:pt idx="84">
                  <c:v>6.9322381930184802</c:v>
                </c:pt>
                <c:pt idx="85">
                  <c:v>6.9979466119096498</c:v>
                </c:pt>
                <c:pt idx="86">
                  <c:v>6.9979466119096498</c:v>
                </c:pt>
                <c:pt idx="87">
                  <c:v>7.12936344969199</c:v>
                </c:pt>
                <c:pt idx="88">
                  <c:v>7.12936344969199</c:v>
                </c:pt>
                <c:pt idx="89">
                  <c:v>7.3264887063654998</c:v>
                </c:pt>
                <c:pt idx="90">
                  <c:v>7.3264887063654998</c:v>
                </c:pt>
                <c:pt idx="91">
                  <c:v>7.3593429158110899</c:v>
                </c:pt>
                <c:pt idx="92">
                  <c:v>7.3593429158110899</c:v>
                </c:pt>
                <c:pt idx="93">
                  <c:v>7.6878850102669398</c:v>
                </c:pt>
                <c:pt idx="94">
                  <c:v>7.6878850102669398</c:v>
                </c:pt>
                <c:pt idx="95">
                  <c:v>7.7535934291581103</c:v>
                </c:pt>
                <c:pt idx="96">
                  <c:v>7.7535934291581103</c:v>
                </c:pt>
                <c:pt idx="97">
                  <c:v>7.81930184804928</c:v>
                </c:pt>
                <c:pt idx="98">
                  <c:v>7.81930184804928</c:v>
                </c:pt>
                <c:pt idx="99">
                  <c:v>8.2464065708418897</c:v>
                </c:pt>
                <c:pt idx="100">
                  <c:v>8.2464065708418897</c:v>
                </c:pt>
                <c:pt idx="101">
                  <c:v>8.3121149897330593</c:v>
                </c:pt>
                <c:pt idx="102">
                  <c:v>8.3121149897330593</c:v>
                </c:pt>
                <c:pt idx="103">
                  <c:v>8.7392197125256708</c:v>
                </c:pt>
                <c:pt idx="104">
                  <c:v>8.7392197125256708</c:v>
                </c:pt>
                <c:pt idx="105">
                  <c:v>8.9363449691991796</c:v>
                </c:pt>
                <c:pt idx="106">
                  <c:v>8.9363449691991796</c:v>
                </c:pt>
                <c:pt idx="107">
                  <c:v>9.2320328542094394</c:v>
                </c:pt>
                <c:pt idx="108">
                  <c:v>9.2320328542094394</c:v>
                </c:pt>
                <c:pt idx="109">
                  <c:v>9.3963039014373706</c:v>
                </c:pt>
                <c:pt idx="110">
                  <c:v>9.3963039014373706</c:v>
                </c:pt>
                <c:pt idx="111">
                  <c:v>9.4948665297741304</c:v>
                </c:pt>
                <c:pt idx="112">
                  <c:v>9.4948665297741304</c:v>
                </c:pt>
                <c:pt idx="113">
                  <c:v>9.8234086242299803</c:v>
                </c:pt>
                <c:pt idx="114">
                  <c:v>9.8234086242299803</c:v>
                </c:pt>
                <c:pt idx="115">
                  <c:v>10.2833675564682</c:v>
                </c:pt>
                <c:pt idx="116">
                  <c:v>10.2833675564682</c:v>
                </c:pt>
                <c:pt idx="117">
                  <c:v>10.381930184804901</c:v>
                </c:pt>
                <c:pt idx="118">
                  <c:v>10.381930184804901</c:v>
                </c:pt>
                <c:pt idx="119">
                  <c:v>10.776180698152</c:v>
                </c:pt>
                <c:pt idx="120">
                  <c:v>10.776180698152</c:v>
                </c:pt>
                <c:pt idx="121">
                  <c:v>11.1047227926078</c:v>
                </c:pt>
                <c:pt idx="122">
                  <c:v>11.1047227926078</c:v>
                </c:pt>
                <c:pt idx="123">
                  <c:v>11.6303901437372</c:v>
                </c:pt>
                <c:pt idx="124">
                  <c:v>11.6303901437372</c:v>
                </c:pt>
                <c:pt idx="125">
                  <c:v>11.8275154004107</c:v>
                </c:pt>
                <c:pt idx="126">
                  <c:v>11.8275154004107</c:v>
                </c:pt>
                <c:pt idx="127">
                  <c:v>11.893223819301801</c:v>
                </c:pt>
                <c:pt idx="128">
                  <c:v>11.893223819301801</c:v>
                </c:pt>
                <c:pt idx="129">
                  <c:v>12.1232032854209</c:v>
                </c:pt>
                <c:pt idx="130">
                  <c:v>12.1232032854209</c:v>
                </c:pt>
                <c:pt idx="131">
                  <c:v>12.35318275154</c:v>
                </c:pt>
                <c:pt idx="132">
                  <c:v>12.35318275154</c:v>
                </c:pt>
                <c:pt idx="133">
                  <c:v>12.5503080082136</c:v>
                </c:pt>
                <c:pt idx="134">
                  <c:v>12.5503080082136</c:v>
                </c:pt>
                <c:pt idx="135">
                  <c:v>13.4045174537988</c:v>
                </c:pt>
                <c:pt idx="136">
                  <c:v>13.4045174537988</c:v>
                </c:pt>
                <c:pt idx="137">
                  <c:v>14.258726899384</c:v>
                </c:pt>
                <c:pt idx="138">
                  <c:v>14.258726899384</c:v>
                </c:pt>
                <c:pt idx="139">
                  <c:v>14.4229979466119</c:v>
                </c:pt>
                <c:pt idx="140">
                  <c:v>14.4229979466119</c:v>
                </c:pt>
                <c:pt idx="141">
                  <c:v>14.7515400410678</c:v>
                </c:pt>
                <c:pt idx="142">
                  <c:v>14.7515400410678</c:v>
                </c:pt>
                <c:pt idx="143">
                  <c:v>14.8172484599589</c:v>
                </c:pt>
                <c:pt idx="144">
                  <c:v>14.8172484599589</c:v>
                </c:pt>
                <c:pt idx="145">
                  <c:v>16.295687885010299</c:v>
                </c:pt>
                <c:pt idx="146">
                  <c:v>16.295687885010299</c:v>
                </c:pt>
                <c:pt idx="147">
                  <c:v>16.9199178644764</c:v>
                </c:pt>
                <c:pt idx="148">
                  <c:v>16.9199178644764</c:v>
                </c:pt>
                <c:pt idx="149">
                  <c:v>17.084188911704299</c:v>
                </c:pt>
                <c:pt idx="150">
                  <c:v>17.084188911704299</c:v>
                </c:pt>
                <c:pt idx="151">
                  <c:v>17.347022587268999</c:v>
                </c:pt>
                <c:pt idx="152">
                  <c:v>17.347022587268999</c:v>
                </c:pt>
                <c:pt idx="153">
                  <c:v>17.4127310061602</c:v>
                </c:pt>
                <c:pt idx="154">
                  <c:v>17.4127310061602</c:v>
                </c:pt>
                <c:pt idx="155">
                  <c:v>17.609856262833699</c:v>
                </c:pt>
                <c:pt idx="156">
                  <c:v>17.609856262833699</c:v>
                </c:pt>
                <c:pt idx="157">
                  <c:v>17.8069815195072</c:v>
                </c:pt>
                <c:pt idx="158">
                  <c:v>17.8069815195072</c:v>
                </c:pt>
                <c:pt idx="159">
                  <c:v>18.2012320328542</c:v>
                </c:pt>
                <c:pt idx="160">
                  <c:v>18.2012320328542</c:v>
                </c:pt>
                <c:pt idx="161">
                  <c:v>18.299794661191001</c:v>
                </c:pt>
                <c:pt idx="162">
                  <c:v>18.299794661191001</c:v>
                </c:pt>
                <c:pt idx="163">
                  <c:v>18.562628336755601</c:v>
                </c:pt>
                <c:pt idx="164">
                  <c:v>18.562628336755601</c:v>
                </c:pt>
                <c:pt idx="165">
                  <c:v>18.8583162217659</c:v>
                </c:pt>
                <c:pt idx="166">
                  <c:v>18.8583162217659</c:v>
                </c:pt>
                <c:pt idx="167">
                  <c:v>19.581108829568802</c:v>
                </c:pt>
                <c:pt idx="168">
                  <c:v>19.581108829568802</c:v>
                </c:pt>
                <c:pt idx="169">
                  <c:v>20.139630390143701</c:v>
                </c:pt>
                <c:pt idx="170">
                  <c:v>20.139630390143701</c:v>
                </c:pt>
                <c:pt idx="171">
                  <c:v>20.369609856262802</c:v>
                </c:pt>
                <c:pt idx="172">
                  <c:v>20.369609856262802</c:v>
                </c:pt>
                <c:pt idx="173">
                  <c:v>21.7166324435318</c:v>
                </c:pt>
                <c:pt idx="174">
                  <c:v>21.7166324435318</c:v>
                </c:pt>
                <c:pt idx="175">
                  <c:v>22.439425051334698</c:v>
                </c:pt>
                <c:pt idx="176">
                  <c:v>22.439425051334698</c:v>
                </c:pt>
                <c:pt idx="177">
                  <c:v>24.3121149897331</c:v>
                </c:pt>
                <c:pt idx="178">
                  <c:v>24.3121149897331</c:v>
                </c:pt>
                <c:pt idx="179">
                  <c:v>24.574948665297701</c:v>
                </c:pt>
                <c:pt idx="180">
                  <c:v>24.574948665297701</c:v>
                </c:pt>
                <c:pt idx="181">
                  <c:v>27.236139630390099</c:v>
                </c:pt>
                <c:pt idx="182">
                  <c:v>27.236139630390099</c:v>
                </c:pt>
                <c:pt idx="183">
                  <c:v>27.367556468172499</c:v>
                </c:pt>
                <c:pt idx="184">
                  <c:v>27.367556468172499</c:v>
                </c:pt>
                <c:pt idx="185">
                  <c:v>33.445585215605703</c:v>
                </c:pt>
                <c:pt idx="186">
                  <c:v>33.445585215605703</c:v>
                </c:pt>
                <c:pt idx="187">
                  <c:v>35.482546201231997</c:v>
                </c:pt>
                <c:pt idx="188">
                  <c:v>35.482546201231997</c:v>
                </c:pt>
              </c:numCache>
            </c:numRef>
          </c:xVal>
          <c:yVal>
            <c:numRef>
              <c:f>IVO!$N$2:$N$190</c:f>
              <c:numCache>
                <c:formatCode>General</c:formatCode>
                <c:ptCount val="189"/>
                <c:pt idx="0">
                  <c:v>1</c:v>
                </c:pt>
                <c:pt idx="1">
                  <c:v>1</c:v>
                </c:pt>
                <c:pt idx="2">
                  <c:v>0.99206349206349198</c:v>
                </c:pt>
                <c:pt idx="3">
                  <c:v>0.99206349206349198</c:v>
                </c:pt>
                <c:pt idx="4">
                  <c:v>0.98412698412698396</c:v>
                </c:pt>
                <c:pt idx="5">
                  <c:v>0.98412698412698396</c:v>
                </c:pt>
                <c:pt idx="6">
                  <c:v>0.97619047619047605</c:v>
                </c:pt>
                <c:pt idx="7">
                  <c:v>0.97619047619047605</c:v>
                </c:pt>
                <c:pt idx="8">
                  <c:v>0.96825396825396803</c:v>
                </c:pt>
                <c:pt idx="9">
                  <c:v>0.96825396825396803</c:v>
                </c:pt>
                <c:pt idx="10">
                  <c:v>0.96031746031746001</c:v>
                </c:pt>
                <c:pt idx="11">
                  <c:v>0.96031746031746001</c:v>
                </c:pt>
                <c:pt idx="12">
                  <c:v>0.952380952380952</c:v>
                </c:pt>
                <c:pt idx="13">
                  <c:v>0.952380952380952</c:v>
                </c:pt>
                <c:pt idx="14">
                  <c:v>0.94444444444444497</c:v>
                </c:pt>
                <c:pt idx="15">
                  <c:v>0.94444444444444497</c:v>
                </c:pt>
                <c:pt idx="16">
                  <c:v>0.93650793650793696</c:v>
                </c:pt>
                <c:pt idx="17">
                  <c:v>0.93650793650793696</c:v>
                </c:pt>
                <c:pt idx="18">
                  <c:v>0.92857142857142905</c:v>
                </c:pt>
                <c:pt idx="19">
                  <c:v>0.92857142857142905</c:v>
                </c:pt>
                <c:pt idx="20">
                  <c:v>0.92063492063492103</c:v>
                </c:pt>
                <c:pt idx="21">
                  <c:v>0.92063492063492103</c:v>
                </c:pt>
                <c:pt idx="22">
                  <c:v>0.91269841269841301</c:v>
                </c:pt>
                <c:pt idx="23">
                  <c:v>0.91269841269841301</c:v>
                </c:pt>
                <c:pt idx="24">
                  <c:v>0.90469228627123399</c:v>
                </c:pt>
                <c:pt idx="25">
                  <c:v>0.90469228627123399</c:v>
                </c:pt>
                <c:pt idx="26">
                  <c:v>0.89668615984405498</c:v>
                </c:pt>
                <c:pt idx="27">
                  <c:v>0.89668615984405498</c:v>
                </c:pt>
                <c:pt idx="28">
                  <c:v>0.88868003341687596</c:v>
                </c:pt>
                <c:pt idx="29">
                  <c:v>0.88868003341687596</c:v>
                </c:pt>
                <c:pt idx="30">
                  <c:v>0.88067390698969705</c:v>
                </c:pt>
                <c:pt idx="31">
                  <c:v>0.88067390698969705</c:v>
                </c:pt>
                <c:pt idx="32">
                  <c:v>0.87266778056251704</c:v>
                </c:pt>
                <c:pt idx="33">
                  <c:v>0.87266778056251704</c:v>
                </c:pt>
                <c:pt idx="34">
                  <c:v>0.856655527708159</c:v>
                </c:pt>
                <c:pt idx="35">
                  <c:v>0.856655527708159</c:v>
                </c:pt>
                <c:pt idx="36">
                  <c:v>0.84864940128097999</c:v>
                </c:pt>
                <c:pt idx="37">
                  <c:v>0.84864940128097999</c:v>
                </c:pt>
                <c:pt idx="38">
                  <c:v>0.83263714842662195</c:v>
                </c:pt>
                <c:pt idx="39">
                  <c:v>0.83263714842662195</c:v>
                </c:pt>
                <c:pt idx="40">
                  <c:v>0.82463102199944305</c:v>
                </c:pt>
                <c:pt idx="41">
                  <c:v>0.82463102199944305</c:v>
                </c:pt>
                <c:pt idx="42">
                  <c:v>0.81662489557226403</c:v>
                </c:pt>
                <c:pt idx="43">
                  <c:v>0.81662489557226403</c:v>
                </c:pt>
                <c:pt idx="44">
                  <c:v>0.80861876914508501</c:v>
                </c:pt>
                <c:pt idx="45">
                  <c:v>0.80861876914508501</c:v>
                </c:pt>
                <c:pt idx="46">
                  <c:v>0.800612642717906</c:v>
                </c:pt>
                <c:pt idx="47">
                  <c:v>0.800612642717906</c:v>
                </c:pt>
                <c:pt idx="48">
                  <c:v>0.79260651629072698</c:v>
                </c:pt>
                <c:pt idx="49">
                  <c:v>0.79260651629072698</c:v>
                </c:pt>
                <c:pt idx="50">
                  <c:v>0.78460038986354796</c:v>
                </c:pt>
                <c:pt idx="51">
                  <c:v>0.78460038986354796</c:v>
                </c:pt>
                <c:pt idx="52">
                  <c:v>0.77659426343636895</c:v>
                </c:pt>
                <c:pt idx="53">
                  <c:v>0.77659426343636895</c:v>
                </c:pt>
                <c:pt idx="54">
                  <c:v>0.76858813700919004</c:v>
                </c:pt>
                <c:pt idx="55">
                  <c:v>0.76858813700919004</c:v>
                </c:pt>
                <c:pt idx="56">
                  <c:v>0.76058201058201103</c:v>
                </c:pt>
                <c:pt idx="57">
                  <c:v>0.76058201058201103</c:v>
                </c:pt>
                <c:pt idx="58">
                  <c:v>0.75249071259709599</c:v>
                </c:pt>
                <c:pt idx="59">
                  <c:v>0.75249071259709599</c:v>
                </c:pt>
                <c:pt idx="60">
                  <c:v>0.73630811662726603</c:v>
                </c:pt>
                <c:pt idx="61">
                  <c:v>0.73630811662726603</c:v>
                </c:pt>
                <c:pt idx="62">
                  <c:v>0.72821681864235099</c:v>
                </c:pt>
                <c:pt idx="63">
                  <c:v>0.72821681864235099</c:v>
                </c:pt>
                <c:pt idx="64">
                  <c:v>0.72012552065743596</c:v>
                </c:pt>
                <c:pt idx="65">
                  <c:v>0.72012552065743596</c:v>
                </c:pt>
                <c:pt idx="66">
                  <c:v>0.71203422267252103</c:v>
                </c:pt>
                <c:pt idx="67">
                  <c:v>0.71203422267252103</c:v>
                </c:pt>
                <c:pt idx="68">
                  <c:v>0.703942924687606</c:v>
                </c:pt>
                <c:pt idx="69">
                  <c:v>0.703942924687606</c:v>
                </c:pt>
                <c:pt idx="70">
                  <c:v>0.69585162670269096</c:v>
                </c:pt>
                <c:pt idx="71">
                  <c:v>0.69585162670269096</c:v>
                </c:pt>
                <c:pt idx="72">
                  <c:v>0.68776032871777604</c:v>
                </c:pt>
                <c:pt idx="73">
                  <c:v>0.68776032871777604</c:v>
                </c:pt>
                <c:pt idx="74">
                  <c:v>0.679669030732861</c:v>
                </c:pt>
                <c:pt idx="75">
                  <c:v>0.679669030732861</c:v>
                </c:pt>
                <c:pt idx="76">
                  <c:v>0.67157773274794597</c:v>
                </c:pt>
                <c:pt idx="77">
                  <c:v>0.67157773274794597</c:v>
                </c:pt>
                <c:pt idx="78">
                  <c:v>0.66348643476303104</c:v>
                </c:pt>
                <c:pt idx="79">
                  <c:v>0.66348643476303104</c:v>
                </c:pt>
                <c:pt idx="80">
                  <c:v>0.65539513677811601</c:v>
                </c:pt>
                <c:pt idx="81">
                  <c:v>0.65539513677811601</c:v>
                </c:pt>
                <c:pt idx="82">
                  <c:v>0.64730383879320097</c:v>
                </c:pt>
                <c:pt idx="83">
                  <c:v>0.64730383879320097</c:v>
                </c:pt>
                <c:pt idx="84">
                  <c:v>0.63921254080828604</c:v>
                </c:pt>
                <c:pt idx="85">
                  <c:v>0.63921254080828604</c:v>
                </c:pt>
                <c:pt idx="86">
                  <c:v>0.63112124282337101</c:v>
                </c:pt>
                <c:pt idx="87">
                  <c:v>0.63112124282337101</c:v>
                </c:pt>
                <c:pt idx="88">
                  <c:v>0.62302994483845597</c:v>
                </c:pt>
                <c:pt idx="89">
                  <c:v>0.62302994483845597</c:v>
                </c:pt>
                <c:pt idx="90">
                  <c:v>0.61493864685354105</c:v>
                </c:pt>
                <c:pt idx="91">
                  <c:v>0.61493864685354105</c:v>
                </c:pt>
                <c:pt idx="92">
                  <c:v>0.60684734886862601</c:v>
                </c:pt>
                <c:pt idx="93">
                  <c:v>0.60684734886862601</c:v>
                </c:pt>
                <c:pt idx="94">
                  <c:v>0.59875605088371098</c:v>
                </c:pt>
                <c:pt idx="95">
                  <c:v>0.59875605088371098</c:v>
                </c:pt>
                <c:pt idx="96">
                  <c:v>0.59066475289879605</c:v>
                </c:pt>
                <c:pt idx="97">
                  <c:v>0.59066475289879605</c:v>
                </c:pt>
                <c:pt idx="98">
                  <c:v>0.58257345491388102</c:v>
                </c:pt>
                <c:pt idx="99">
                  <c:v>0.58257345491388102</c:v>
                </c:pt>
                <c:pt idx="100">
                  <c:v>0.56639085894405095</c:v>
                </c:pt>
                <c:pt idx="101">
                  <c:v>0.56639085894405095</c:v>
                </c:pt>
                <c:pt idx="102">
                  <c:v>0.55829956095913602</c:v>
                </c:pt>
                <c:pt idx="103">
                  <c:v>0.55829956095913602</c:v>
                </c:pt>
                <c:pt idx="104">
                  <c:v>0.55020826297422099</c:v>
                </c:pt>
                <c:pt idx="105">
                  <c:v>0.55020826297422099</c:v>
                </c:pt>
                <c:pt idx="106">
                  <c:v>0.54211696498930595</c:v>
                </c:pt>
                <c:pt idx="107">
                  <c:v>0.54211696498930595</c:v>
                </c:pt>
                <c:pt idx="108">
                  <c:v>0.53402566700439102</c:v>
                </c:pt>
                <c:pt idx="109">
                  <c:v>0.53402566700439102</c:v>
                </c:pt>
                <c:pt idx="110">
                  <c:v>0.52593436901947599</c:v>
                </c:pt>
                <c:pt idx="111">
                  <c:v>0.52593436901947599</c:v>
                </c:pt>
                <c:pt idx="112">
                  <c:v>0.50975177304964503</c:v>
                </c:pt>
                <c:pt idx="113">
                  <c:v>0.50975177304964503</c:v>
                </c:pt>
                <c:pt idx="114">
                  <c:v>0.50166047506472999</c:v>
                </c:pt>
                <c:pt idx="115">
                  <c:v>0.50166047506472999</c:v>
                </c:pt>
                <c:pt idx="116">
                  <c:v>0.48547787909489998</c:v>
                </c:pt>
                <c:pt idx="117">
                  <c:v>0.48547787909489998</c:v>
                </c:pt>
                <c:pt idx="118">
                  <c:v>0.46929528312507002</c:v>
                </c:pt>
                <c:pt idx="119">
                  <c:v>0.46929528312507002</c:v>
                </c:pt>
                <c:pt idx="120">
                  <c:v>0.46120398514015498</c:v>
                </c:pt>
                <c:pt idx="121">
                  <c:v>0.46120398514015498</c:v>
                </c:pt>
                <c:pt idx="122">
                  <c:v>0.45311268715524</c:v>
                </c:pt>
                <c:pt idx="123">
                  <c:v>0.45311268715524</c:v>
                </c:pt>
                <c:pt idx="124">
                  <c:v>0.44502138917032502</c:v>
                </c:pt>
                <c:pt idx="125">
                  <c:v>0.44502138917032502</c:v>
                </c:pt>
                <c:pt idx="126">
                  <c:v>0.43693009118540999</c:v>
                </c:pt>
                <c:pt idx="127">
                  <c:v>0.43693009118540999</c:v>
                </c:pt>
                <c:pt idx="128">
                  <c:v>0.42883879320049501</c:v>
                </c:pt>
                <c:pt idx="129">
                  <c:v>0.42883879320049501</c:v>
                </c:pt>
                <c:pt idx="130">
                  <c:v>0.42074749521558003</c:v>
                </c:pt>
                <c:pt idx="131">
                  <c:v>0.42074749521558003</c:v>
                </c:pt>
                <c:pt idx="132">
                  <c:v>0.41265619723066499</c:v>
                </c:pt>
                <c:pt idx="133">
                  <c:v>0.41265619723066499</c:v>
                </c:pt>
                <c:pt idx="134">
                  <c:v>0.40456489924575001</c:v>
                </c:pt>
                <c:pt idx="135">
                  <c:v>0.40456489924575001</c:v>
                </c:pt>
                <c:pt idx="136">
                  <c:v>0.39630847273053099</c:v>
                </c:pt>
                <c:pt idx="137">
                  <c:v>0.39630847273053099</c:v>
                </c:pt>
                <c:pt idx="138">
                  <c:v>0.38805204621531098</c:v>
                </c:pt>
                <c:pt idx="139">
                  <c:v>0.38805204621531098</c:v>
                </c:pt>
                <c:pt idx="140">
                  <c:v>0.37979561970009201</c:v>
                </c:pt>
                <c:pt idx="141">
                  <c:v>0.37979561970009201</c:v>
                </c:pt>
                <c:pt idx="142">
                  <c:v>0.371539193184873</c:v>
                </c:pt>
                <c:pt idx="143">
                  <c:v>0.371539193184873</c:v>
                </c:pt>
                <c:pt idx="144">
                  <c:v>0.36328276666965298</c:v>
                </c:pt>
                <c:pt idx="145">
                  <c:v>0.36328276666965298</c:v>
                </c:pt>
                <c:pt idx="146">
                  <c:v>0.354633176987042</c:v>
                </c:pt>
                <c:pt idx="147">
                  <c:v>0.354633176987042</c:v>
                </c:pt>
                <c:pt idx="148">
                  <c:v>0.34576734756236599</c:v>
                </c:pt>
                <c:pt idx="149">
                  <c:v>0.34576734756236599</c:v>
                </c:pt>
                <c:pt idx="150">
                  <c:v>0.33690151813768998</c:v>
                </c:pt>
                <c:pt idx="151">
                  <c:v>0.33690151813768998</c:v>
                </c:pt>
                <c:pt idx="152">
                  <c:v>0.32754314263386602</c:v>
                </c:pt>
                <c:pt idx="153">
                  <c:v>0.32754314263386602</c:v>
                </c:pt>
                <c:pt idx="154">
                  <c:v>0.31818476713004101</c:v>
                </c:pt>
                <c:pt idx="155">
                  <c:v>0.31818476713004101</c:v>
                </c:pt>
                <c:pt idx="156">
                  <c:v>0.308826391626216</c:v>
                </c:pt>
                <c:pt idx="157">
                  <c:v>0.308826391626216</c:v>
                </c:pt>
                <c:pt idx="158">
                  <c:v>0.29946801612239099</c:v>
                </c:pt>
                <c:pt idx="159">
                  <c:v>0.29946801612239099</c:v>
                </c:pt>
                <c:pt idx="160">
                  <c:v>0.29010964061856698</c:v>
                </c:pt>
                <c:pt idx="161">
                  <c:v>0.29010964061856698</c:v>
                </c:pt>
                <c:pt idx="162">
                  <c:v>0.28075126511474202</c:v>
                </c:pt>
                <c:pt idx="163">
                  <c:v>0.28075126511474202</c:v>
                </c:pt>
                <c:pt idx="164">
                  <c:v>0.27139288961091701</c:v>
                </c:pt>
                <c:pt idx="165">
                  <c:v>0.27139288961091701</c:v>
                </c:pt>
                <c:pt idx="166">
                  <c:v>0.262034514107092</c:v>
                </c:pt>
                <c:pt idx="167">
                  <c:v>0.262034514107092</c:v>
                </c:pt>
                <c:pt idx="168">
                  <c:v>0.25195626356451201</c:v>
                </c:pt>
                <c:pt idx="169">
                  <c:v>0.25195626356451201</c:v>
                </c:pt>
                <c:pt idx="170">
                  <c:v>0.24187801302193099</c:v>
                </c:pt>
                <c:pt idx="171">
                  <c:v>0.24187801302193099</c:v>
                </c:pt>
                <c:pt idx="172">
                  <c:v>0.231799762479351</c:v>
                </c:pt>
                <c:pt idx="173">
                  <c:v>0.231799762479351</c:v>
                </c:pt>
                <c:pt idx="174">
                  <c:v>0.21959977498043801</c:v>
                </c:pt>
                <c:pt idx="175">
                  <c:v>0.21959977498043801</c:v>
                </c:pt>
                <c:pt idx="176">
                  <c:v>0.20739978748152499</c:v>
                </c:pt>
                <c:pt idx="177">
                  <c:v>0.20739978748152499</c:v>
                </c:pt>
                <c:pt idx="178">
                  <c:v>0.19258551694713</c:v>
                </c:pt>
                <c:pt idx="179">
                  <c:v>0.19258551694713</c:v>
                </c:pt>
                <c:pt idx="180">
                  <c:v>0.17653672386820199</c:v>
                </c:pt>
                <c:pt idx="181">
                  <c:v>0.17653672386820199</c:v>
                </c:pt>
                <c:pt idx="182">
                  <c:v>0.15888305148138199</c:v>
                </c:pt>
                <c:pt idx="183">
                  <c:v>0.15888305148138199</c:v>
                </c:pt>
                <c:pt idx="184">
                  <c:v>0.14122937909456201</c:v>
                </c:pt>
                <c:pt idx="185">
                  <c:v>0.14122937909456201</c:v>
                </c:pt>
                <c:pt idx="186">
                  <c:v>9.4152919396374601E-2</c:v>
                </c:pt>
                <c:pt idx="187">
                  <c:v>9.4152919396374601E-2</c:v>
                </c:pt>
                <c:pt idx="188">
                  <c:v>9.4152919396374601E-2</c:v>
                </c:pt>
              </c:numCache>
            </c:numRef>
          </c:yVal>
          <c:smooth val="0"/>
          <c:extLst>
            <c:ext xmlns:c16="http://schemas.microsoft.com/office/drawing/2014/chart" uri="{C3380CC4-5D6E-409C-BE32-E72D297353CC}">
              <c16:uniqueId val="{00000002-2F4E-4EC4-BB85-8FC92F7F1CCB}"/>
            </c:ext>
          </c:extLst>
        </c:ser>
        <c:ser>
          <c:idx val="3"/>
          <c:order val="3"/>
          <c:tx>
            <c:v>Censored PBO</c:v>
          </c:tx>
          <c:spPr>
            <a:ln w="25400" cap="rnd">
              <a:noFill/>
              <a:round/>
            </a:ln>
            <a:effectLst/>
          </c:spPr>
          <c:marker>
            <c:symbol val="plus"/>
            <c:size val="5"/>
            <c:spPr>
              <a:noFill/>
              <a:ln w="12700">
                <a:noFill/>
              </a:ln>
              <a:effectLst/>
            </c:spPr>
          </c:marker>
          <c:xVal>
            <c:numRef>
              <c:f>PBO!$Q$2:$Q$12</c:f>
              <c:numCache>
                <c:formatCode>General</c:formatCode>
                <c:ptCount val="11"/>
                <c:pt idx="0">
                  <c:v>10.3162217659138</c:v>
                </c:pt>
                <c:pt idx="1">
                  <c:v>17.1498973305955</c:v>
                </c:pt>
                <c:pt idx="2">
                  <c:v>17.872689938398398</c:v>
                </c:pt>
                <c:pt idx="3">
                  <c:v>17.9383983572895</c:v>
                </c:pt>
                <c:pt idx="4">
                  <c:v>19.416837782340899</c:v>
                </c:pt>
                <c:pt idx="5">
                  <c:v>20.106776180698201</c:v>
                </c:pt>
                <c:pt idx="6">
                  <c:v>20.238193018480501</c:v>
                </c:pt>
                <c:pt idx="7">
                  <c:v>20.5338809034908</c:v>
                </c:pt>
                <c:pt idx="8">
                  <c:v>24.9691991786448</c:v>
                </c:pt>
                <c:pt idx="9">
                  <c:v>26.9404517453799</c:v>
                </c:pt>
                <c:pt idx="10">
                  <c:v>33.0513347022587</c:v>
                </c:pt>
              </c:numCache>
            </c:numRef>
          </c:xVal>
          <c:yVal>
            <c:numRef>
              <c:f>PBO!$R$2:$R$12</c:f>
              <c:numCache>
                <c:formatCode>General</c:formatCode>
                <c:ptCount val="11"/>
                <c:pt idx="0">
                  <c:v>0.42622950819672101</c:v>
                </c:pt>
                <c:pt idx="1">
                  <c:v>0.25573770491803299</c:v>
                </c:pt>
                <c:pt idx="2">
                  <c:v>0.25573770491803299</c:v>
                </c:pt>
                <c:pt idx="3">
                  <c:v>0.25573770491803299</c:v>
                </c:pt>
                <c:pt idx="4">
                  <c:v>0.234426229508197</c:v>
                </c:pt>
                <c:pt idx="5">
                  <c:v>0.18754098360655699</c:v>
                </c:pt>
                <c:pt idx="6">
                  <c:v>0.18754098360655699</c:v>
                </c:pt>
                <c:pt idx="7">
                  <c:v>0.18754098360655699</c:v>
                </c:pt>
                <c:pt idx="8">
                  <c:v>0.15003278688524599</c:v>
                </c:pt>
                <c:pt idx="9">
                  <c:v>0.10002185792349701</c:v>
                </c:pt>
                <c:pt idx="10">
                  <c:v>0.10002185792349701</c:v>
                </c:pt>
              </c:numCache>
            </c:numRef>
          </c:yVal>
          <c:smooth val="0"/>
          <c:extLst>
            <c:ext xmlns:c16="http://schemas.microsoft.com/office/drawing/2014/chart" uri="{C3380CC4-5D6E-409C-BE32-E72D297353CC}">
              <c16:uniqueId val="{00000003-2F4E-4EC4-BB85-8FC92F7F1CCB}"/>
            </c:ext>
          </c:extLst>
        </c:ser>
        <c:ser>
          <c:idx val="4"/>
          <c:order val="4"/>
          <c:tx>
            <c:v>Censored PBO RPSFT</c:v>
          </c:tx>
          <c:spPr>
            <a:ln w="25400" cap="rnd">
              <a:noFill/>
              <a:round/>
            </a:ln>
            <a:effectLst/>
          </c:spPr>
          <c:marker>
            <c:symbol val="plus"/>
            <c:size val="5"/>
            <c:spPr>
              <a:noFill/>
              <a:ln w="12700">
                <a:noFill/>
              </a:ln>
              <a:effectLst/>
            </c:spPr>
          </c:marker>
          <c:xVal>
            <c:numRef>
              <c:f>'PBO RPSFT'!$Q$2:$Q$13</c:f>
              <c:numCache>
                <c:formatCode>General</c:formatCode>
                <c:ptCount val="12"/>
                <c:pt idx="0">
                  <c:v>7.7963623173002397</c:v>
                </c:pt>
                <c:pt idx="1">
                  <c:v>8.9757936967159804</c:v>
                </c:pt>
                <c:pt idx="2">
                  <c:v>9.1845330850117008</c:v>
                </c:pt>
                <c:pt idx="3">
                  <c:v>9.4628522694059907</c:v>
                </c:pt>
                <c:pt idx="4">
                  <c:v>9.5672219635538607</c:v>
                </c:pt>
                <c:pt idx="5">
                  <c:v>10.280414873564199</c:v>
                </c:pt>
                <c:pt idx="6">
                  <c:v>10.715288599180299</c:v>
                </c:pt>
                <c:pt idx="7">
                  <c:v>10.8370532423528</c:v>
                </c:pt>
                <c:pt idx="8">
                  <c:v>13.2723461058029</c:v>
                </c:pt>
                <c:pt idx="9">
                  <c:v>14.4899925375279</c:v>
                </c:pt>
                <c:pt idx="10">
                  <c:v>17.499318718791201</c:v>
                </c:pt>
                <c:pt idx="11">
                  <c:v>20.5338809034908</c:v>
                </c:pt>
              </c:numCache>
            </c:numRef>
          </c:xVal>
          <c:yVal>
            <c:numRef>
              <c:f>'PBO RPSFT'!$R$2:$R$13</c:f>
              <c:numCache>
                <c:formatCode>General</c:formatCode>
                <c:ptCount val="12"/>
                <c:pt idx="0">
                  <c:v>0.36065573770491799</c:v>
                </c:pt>
                <c:pt idx="1">
                  <c:v>0.32630757220921103</c:v>
                </c:pt>
                <c:pt idx="2">
                  <c:v>0.32630757220921103</c:v>
                </c:pt>
                <c:pt idx="3">
                  <c:v>0.30711300913808098</c:v>
                </c:pt>
                <c:pt idx="4">
                  <c:v>0.30711300913808098</c:v>
                </c:pt>
                <c:pt idx="5">
                  <c:v>0.28517636562821802</c:v>
                </c:pt>
                <c:pt idx="6">
                  <c:v>0.28517636562821802</c:v>
                </c:pt>
                <c:pt idx="7">
                  <c:v>0.28517636562821802</c:v>
                </c:pt>
                <c:pt idx="8">
                  <c:v>0.14258818281410901</c:v>
                </c:pt>
                <c:pt idx="9">
                  <c:v>0.14258818281410901</c:v>
                </c:pt>
                <c:pt idx="10">
                  <c:v>9.50587885427394E-2</c:v>
                </c:pt>
                <c:pt idx="11">
                  <c:v>9.50587885427394E-2</c:v>
                </c:pt>
              </c:numCache>
            </c:numRef>
          </c:yVal>
          <c:smooth val="0"/>
          <c:extLst>
            <c:ext xmlns:c16="http://schemas.microsoft.com/office/drawing/2014/chart" uri="{C3380CC4-5D6E-409C-BE32-E72D297353CC}">
              <c16:uniqueId val="{00000004-2F4E-4EC4-BB85-8FC92F7F1CCB}"/>
            </c:ext>
          </c:extLst>
        </c:ser>
        <c:ser>
          <c:idx val="5"/>
          <c:order val="5"/>
          <c:tx>
            <c:v>Censored IVO</c:v>
          </c:tx>
          <c:spPr>
            <a:ln w="25400" cap="rnd">
              <a:noFill/>
              <a:round/>
            </a:ln>
            <a:effectLst/>
          </c:spPr>
          <c:marker>
            <c:symbol val="plus"/>
            <c:size val="5"/>
            <c:spPr>
              <a:noFill/>
              <a:ln w="12700">
                <a:solidFill>
                  <a:srgbClr val="000000"/>
                </a:solidFill>
              </a:ln>
              <a:effectLst/>
            </c:spPr>
          </c:marker>
          <c:xVal>
            <c:numRef>
              <c:f>IVO!$Q$2:$Q$27</c:f>
              <c:numCache>
                <c:formatCode>General</c:formatCode>
                <c:ptCount val="26"/>
                <c:pt idx="0">
                  <c:v>1.83983572895277</c:v>
                </c:pt>
                <c:pt idx="1">
                  <c:v>4.6324435318275201</c:v>
                </c:pt>
                <c:pt idx="2">
                  <c:v>12.8788501026694</c:v>
                </c:pt>
                <c:pt idx="3">
                  <c:v>15.047227926078</c:v>
                </c:pt>
                <c:pt idx="4">
                  <c:v>15.638603696098601</c:v>
                </c:pt>
                <c:pt idx="5">
                  <c:v>16.722792607802901</c:v>
                </c:pt>
                <c:pt idx="6">
                  <c:v>17.084188911704299</c:v>
                </c:pt>
                <c:pt idx="7">
                  <c:v>17.248459958932202</c:v>
                </c:pt>
                <c:pt idx="8">
                  <c:v>18.924024640657102</c:v>
                </c:pt>
                <c:pt idx="9">
                  <c:v>19.449691991786398</c:v>
                </c:pt>
                <c:pt idx="10">
                  <c:v>20.501026694045201</c:v>
                </c:pt>
                <c:pt idx="11">
                  <c:v>20.862422997946599</c:v>
                </c:pt>
                <c:pt idx="12">
                  <c:v>20.895277207392201</c:v>
                </c:pt>
                <c:pt idx="13">
                  <c:v>21.158110882956901</c:v>
                </c:pt>
                <c:pt idx="14">
                  <c:v>22.9979466119097</c:v>
                </c:pt>
                <c:pt idx="15">
                  <c:v>23.917864476386001</c:v>
                </c:pt>
                <c:pt idx="16">
                  <c:v>23.983572895277199</c:v>
                </c:pt>
                <c:pt idx="17">
                  <c:v>24.4435318275154</c:v>
                </c:pt>
                <c:pt idx="18">
                  <c:v>25.297741273100598</c:v>
                </c:pt>
                <c:pt idx="19">
                  <c:v>27.4661190965092</c:v>
                </c:pt>
                <c:pt idx="20">
                  <c:v>29.700205338808999</c:v>
                </c:pt>
                <c:pt idx="21">
                  <c:v>31.0800821355236</c:v>
                </c:pt>
                <c:pt idx="22">
                  <c:v>32.229979466119097</c:v>
                </c:pt>
                <c:pt idx="23">
                  <c:v>33.084188911704302</c:v>
                </c:pt>
                <c:pt idx="24">
                  <c:v>34.4640657084189</c:v>
                </c:pt>
                <c:pt idx="25">
                  <c:v>35.482546201231997</c:v>
                </c:pt>
              </c:numCache>
            </c:numRef>
          </c:xVal>
          <c:yVal>
            <c:numRef>
              <c:f>IVO!$R$2:$R$27</c:f>
              <c:numCache>
                <c:formatCode>General</c:formatCode>
                <c:ptCount val="26"/>
                <c:pt idx="0">
                  <c:v>0.91269841269841301</c:v>
                </c:pt>
                <c:pt idx="1">
                  <c:v>0.76058201058201103</c:v>
                </c:pt>
                <c:pt idx="2">
                  <c:v>0.40456489924575001</c:v>
                </c:pt>
                <c:pt idx="3">
                  <c:v>0.36328276666965298</c:v>
                </c:pt>
                <c:pt idx="4">
                  <c:v>0.36328276666965298</c:v>
                </c:pt>
                <c:pt idx="5">
                  <c:v>0.354633176987042</c:v>
                </c:pt>
                <c:pt idx="6">
                  <c:v>0.33690151813768998</c:v>
                </c:pt>
                <c:pt idx="7">
                  <c:v>0.33690151813768998</c:v>
                </c:pt>
                <c:pt idx="8">
                  <c:v>0.262034514107092</c:v>
                </c:pt>
                <c:pt idx="9">
                  <c:v>0.262034514107092</c:v>
                </c:pt>
                <c:pt idx="10">
                  <c:v>0.231799762479351</c:v>
                </c:pt>
                <c:pt idx="11">
                  <c:v>0.231799762479351</c:v>
                </c:pt>
                <c:pt idx="12">
                  <c:v>0.231799762479351</c:v>
                </c:pt>
                <c:pt idx="13">
                  <c:v>0.231799762479351</c:v>
                </c:pt>
                <c:pt idx="14">
                  <c:v>0.20739978748152499</c:v>
                </c:pt>
                <c:pt idx="15">
                  <c:v>0.20739978748152499</c:v>
                </c:pt>
                <c:pt idx="16">
                  <c:v>0.20739978748152499</c:v>
                </c:pt>
                <c:pt idx="17">
                  <c:v>0.19258551694713</c:v>
                </c:pt>
                <c:pt idx="18">
                  <c:v>0.17653672386820199</c:v>
                </c:pt>
                <c:pt idx="19">
                  <c:v>0.14122937909456201</c:v>
                </c:pt>
                <c:pt idx="20">
                  <c:v>0.14122937909456201</c:v>
                </c:pt>
                <c:pt idx="21">
                  <c:v>0.14122937909456201</c:v>
                </c:pt>
                <c:pt idx="22">
                  <c:v>0.14122937909456201</c:v>
                </c:pt>
                <c:pt idx="23">
                  <c:v>0.14122937909456201</c:v>
                </c:pt>
                <c:pt idx="24">
                  <c:v>9.4152919396374601E-2</c:v>
                </c:pt>
                <c:pt idx="25">
                  <c:v>9.4152919396374601E-2</c:v>
                </c:pt>
              </c:numCache>
            </c:numRef>
          </c:yVal>
          <c:smooth val="0"/>
          <c:extLst>
            <c:ext xmlns:c16="http://schemas.microsoft.com/office/drawing/2014/chart" uri="{C3380CC4-5D6E-409C-BE32-E72D297353CC}">
              <c16:uniqueId val="{00000005-2F4E-4EC4-BB85-8FC92F7F1CCB}"/>
            </c:ext>
          </c:extLst>
        </c:ser>
        <c:dLbls>
          <c:showLegendKey val="0"/>
          <c:showVal val="0"/>
          <c:showCatName val="0"/>
          <c:showSerName val="0"/>
          <c:showPercent val="0"/>
          <c:showBubbleSize val="0"/>
        </c:dLbls>
        <c:axId val="544759552"/>
        <c:axId val="544759224"/>
      </c:scatterChart>
      <c:valAx>
        <c:axId val="544759552"/>
        <c:scaling>
          <c:orientation val="minMax"/>
          <c:max val="36"/>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44759224"/>
        <c:crosses val="autoZero"/>
        <c:crossBetween val="midCat"/>
        <c:majorUnit val="2"/>
      </c:valAx>
      <c:valAx>
        <c:axId val="544759224"/>
        <c:scaling>
          <c:orientation val="minMax"/>
          <c:max val="1"/>
        </c:scaling>
        <c:delete val="0"/>
        <c:axPos val="l"/>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44759552"/>
        <c:crosses val="autoZero"/>
        <c:crossBetween val="midCat"/>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PBO</c:v>
          </c:tx>
          <c:spPr>
            <a:ln w="19050" cap="rnd">
              <a:solidFill>
                <a:srgbClr val="033778"/>
              </a:solidFill>
              <a:round/>
            </a:ln>
            <a:effectLst/>
          </c:spPr>
          <c:marker>
            <c:symbol val="none"/>
          </c:marker>
          <c:xVal>
            <c:numRef>
              <c:f>PBO!$M$2:$M$104</c:f>
              <c:numCache>
                <c:formatCode>General</c:formatCode>
                <c:ptCount val="103"/>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1.44558521560575</c:v>
                </c:pt>
                <c:pt idx="18">
                  <c:v>1.44558521560575</c:v>
                </c:pt>
                <c:pt idx="19">
                  <c:v>1.57700205338809</c:v>
                </c:pt>
                <c:pt idx="20">
                  <c:v>1.57700205338809</c:v>
                </c:pt>
                <c:pt idx="21">
                  <c:v>1.87268993839836</c:v>
                </c:pt>
                <c:pt idx="22">
                  <c:v>1.87268993839836</c:v>
                </c:pt>
                <c:pt idx="23">
                  <c:v>2.13552361396304</c:v>
                </c:pt>
                <c:pt idx="24">
                  <c:v>2.13552361396304</c:v>
                </c:pt>
                <c:pt idx="25">
                  <c:v>2.2669404517453802</c:v>
                </c:pt>
                <c:pt idx="26">
                  <c:v>2.2669404517453802</c:v>
                </c:pt>
                <c:pt idx="27">
                  <c:v>2.7268993839835698</c:v>
                </c:pt>
                <c:pt idx="28">
                  <c:v>2.7268993839835698</c:v>
                </c:pt>
                <c:pt idx="29">
                  <c:v>2.7597535934291599</c:v>
                </c:pt>
                <c:pt idx="30">
                  <c:v>2.7597535934291599</c:v>
                </c:pt>
                <c:pt idx="31">
                  <c:v>2.92402464065708</c:v>
                </c:pt>
                <c:pt idx="32">
                  <c:v>2.92402464065708</c:v>
                </c:pt>
                <c:pt idx="33">
                  <c:v>3.51540041067762</c:v>
                </c:pt>
                <c:pt idx="34">
                  <c:v>3.51540041067762</c:v>
                </c:pt>
                <c:pt idx="35">
                  <c:v>3.8439425051334699</c:v>
                </c:pt>
                <c:pt idx="36">
                  <c:v>3.8439425051334699</c:v>
                </c:pt>
                <c:pt idx="37">
                  <c:v>4.2381930184804899</c:v>
                </c:pt>
                <c:pt idx="38">
                  <c:v>4.2381930184804899</c:v>
                </c:pt>
                <c:pt idx="39">
                  <c:v>4.6324435318275201</c:v>
                </c:pt>
                <c:pt idx="40">
                  <c:v>4.6324435318275201</c:v>
                </c:pt>
                <c:pt idx="41">
                  <c:v>4.7638603696098603</c:v>
                </c:pt>
                <c:pt idx="42">
                  <c:v>4.7638603696098603</c:v>
                </c:pt>
                <c:pt idx="43">
                  <c:v>4.7967145790554397</c:v>
                </c:pt>
                <c:pt idx="44">
                  <c:v>4.7967145790554397</c:v>
                </c:pt>
                <c:pt idx="45">
                  <c:v>4.8295687885010299</c:v>
                </c:pt>
                <c:pt idx="46">
                  <c:v>4.8295687885010299</c:v>
                </c:pt>
                <c:pt idx="47">
                  <c:v>5.0266940451745397</c:v>
                </c:pt>
                <c:pt idx="48">
                  <c:v>5.0266940451745397</c:v>
                </c:pt>
                <c:pt idx="49">
                  <c:v>5.3223819301848003</c:v>
                </c:pt>
                <c:pt idx="50">
                  <c:v>5.3223819301848003</c:v>
                </c:pt>
                <c:pt idx="51">
                  <c:v>5.4866529774127297</c:v>
                </c:pt>
                <c:pt idx="52">
                  <c:v>5.4866529774127297</c:v>
                </c:pt>
                <c:pt idx="53">
                  <c:v>6.0780287474332697</c:v>
                </c:pt>
                <c:pt idx="54">
                  <c:v>6.0780287474332697</c:v>
                </c:pt>
                <c:pt idx="55">
                  <c:v>6.2094455852156099</c:v>
                </c:pt>
                <c:pt idx="56">
                  <c:v>6.2094455852156099</c:v>
                </c:pt>
                <c:pt idx="57">
                  <c:v>6.4065708418891196</c:v>
                </c:pt>
                <c:pt idx="58">
                  <c:v>6.4065708418891196</c:v>
                </c:pt>
                <c:pt idx="59">
                  <c:v>6.6036960985626303</c:v>
                </c:pt>
                <c:pt idx="60">
                  <c:v>6.6036960985626303</c:v>
                </c:pt>
                <c:pt idx="61">
                  <c:v>7.4579055441478399</c:v>
                </c:pt>
                <c:pt idx="62">
                  <c:v>7.4579055441478399</c:v>
                </c:pt>
                <c:pt idx="63">
                  <c:v>7.8850102669404496</c:v>
                </c:pt>
                <c:pt idx="64">
                  <c:v>7.8850102669404496</c:v>
                </c:pt>
                <c:pt idx="65">
                  <c:v>8.0821355236139603</c:v>
                </c:pt>
                <c:pt idx="66">
                  <c:v>8.0821355236139603</c:v>
                </c:pt>
                <c:pt idx="67">
                  <c:v>9.6919917864476393</c:v>
                </c:pt>
                <c:pt idx="68">
                  <c:v>9.6919917864476393</c:v>
                </c:pt>
                <c:pt idx="69">
                  <c:v>10.3162217659138</c:v>
                </c:pt>
                <c:pt idx="70">
                  <c:v>10.3162217659138</c:v>
                </c:pt>
                <c:pt idx="71">
                  <c:v>10.8090349075975</c:v>
                </c:pt>
                <c:pt idx="72">
                  <c:v>10.8090349075975</c:v>
                </c:pt>
                <c:pt idx="73">
                  <c:v>10.9404517453799</c:v>
                </c:pt>
                <c:pt idx="74">
                  <c:v>10.9404517453799</c:v>
                </c:pt>
                <c:pt idx="75">
                  <c:v>11.0718685831622</c:v>
                </c:pt>
                <c:pt idx="76">
                  <c:v>11.0718685831622</c:v>
                </c:pt>
                <c:pt idx="77">
                  <c:v>11.400410677618099</c:v>
                </c:pt>
                <c:pt idx="78">
                  <c:v>11.400410677618099</c:v>
                </c:pt>
                <c:pt idx="79">
                  <c:v>12.0903490759754</c:v>
                </c:pt>
                <c:pt idx="80">
                  <c:v>12.0903490759754</c:v>
                </c:pt>
                <c:pt idx="81">
                  <c:v>12.845995893223799</c:v>
                </c:pt>
                <c:pt idx="82">
                  <c:v>12.845995893223799</c:v>
                </c:pt>
                <c:pt idx="83">
                  <c:v>13.667351129363499</c:v>
                </c:pt>
                <c:pt idx="84">
                  <c:v>13.667351129363499</c:v>
                </c:pt>
                <c:pt idx="85">
                  <c:v>15.0800821355236</c:v>
                </c:pt>
                <c:pt idx="86">
                  <c:v>15.0800821355236</c:v>
                </c:pt>
                <c:pt idx="87">
                  <c:v>16.197125256673498</c:v>
                </c:pt>
                <c:pt idx="88">
                  <c:v>16.197125256673498</c:v>
                </c:pt>
                <c:pt idx="89">
                  <c:v>16.459958932238202</c:v>
                </c:pt>
                <c:pt idx="90">
                  <c:v>16.459958932238202</c:v>
                </c:pt>
                <c:pt idx="91">
                  <c:v>18.628336755646799</c:v>
                </c:pt>
                <c:pt idx="92">
                  <c:v>18.628336755646799</c:v>
                </c:pt>
                <c:pt idx="93">
                  <c:v>19.745379876796701</c:v>
                </c:pt>
                <c:pt idx="94">
                  <c:v>19.745379876796701</c:v>
                </c:pt>
                <c:pt idx="95">
                  <c:v>19.811088295687899</c:v>
                </c:pt>
                <c:pt idx="96">
                  <c:v>19.811088295687899</c:v>
                </c:pt>
                <c:pt idx="97">
                  <c:v>20.6652977412731</c:v>
                </c:pt>
                <c:pt idx="98">
                  <c:v>20.6652977412731</c:v>
                </c:pt>
                <c:pt idx="99">
                  <c:v>25.133470225872699</c:v>
                </c:pt>
                <c:pt idx="100">
                  <c:v>25.133470225872699</c:v>
                </c:pt>
                <c:pt idx="101">
                  <c:v>33.0513347022587</c:v>
                </c:pt>
                <c:pt idx="102">
                  <c:v>33.0513347022587</c:v>
                </c:pt>
              </c:numCache>
            </c:numRef>
          </c:xVal>
          <c:yVal>
            <c:numRef>
              <c:f>PBO!$N$2:$N$104</c:f>
              <c:numCache>
                <c:formatCode>General</c:formatCode>
                <c:ptCount val="103"/>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0.409180327868852</c:v>
                </c:pt>
                <c:pt idx="73">
                  <c:v>0.409180327868852</c:v>
                </c:pt>
                <c:pt idx="74">
                  <c:v>0.39213114754098299</c:v>
                </c:pt>
                <c:pt idx="75">
                  <c:v>0.39213114754098299</c:v>
                </c:pt>
                <c:pt idx="76">
                  <c:v>0.37508196721311499</c:v>
                </c:pt>
                <c:pt idx="77">
                  <c:v>0.37508196721311499</c:v>
                </c:pt>
                <c:pt idx="78">
                  <c:v>0.35803278688524598</c:v>
                </c:pt>
                <c:pt idx="79">
                  <c:v>0.35803278688524598</c:v>
                </c:pt>
                <c:pt idx="80">
                  <c:v>0.34098360655737697</c:v>
                </c:pt>
                <c:pt idx="81">
                  <c:v>0.34098360655737697</c:v>
                </c:pt>
                <c:pt idx="82">
                  <c:v>0.32393442622950802</c:v>
                </c:pt>
                <c:pt idx="83">
                  <c:v>0.32393442622950802</c:v>
                </c:pt>
                <c:pt idx="84">
                  <c:v>0.30688524590163901</c:v>
                </c:pt>
                <c:pt idx="85">
                  <c:v>0.30688524590163901</c:v>
                </c:pt>
                <c:pt idx="86">
                  <c:v>0.28983606557377001</c:v>
                </c:pt>
                <c:pt idx="87">
                  <c:v>0.28983606557377001</c:v>
                </c:pt>
                <c:pt idx="88">
                  <c:v>0.272786885245902</c:v>
                </c:pt>
                <c:pt idx="89">
                  <c:v>0.272786885245902</c:v>
                </c:pt>
                <c:pt idx="90">
                  <c:v>0.25573770491803299</c:v>
                </c:pt>
                <c:pt idx="91">
                  <c:v>0.25573770491803299</c:v>
                </c:pt>
                <c:pt idx="92">
                  <c:v>0.234426229508197</c:v>
                </c:pt>
                <c:pt idx="93">
                  <c:v>0.234426229508197</c:v>
                </c:pt>
                <c:pt idx="94">
                  <c:v>0.210983606557377</c:v>
                </c:pt>
                <c:pt idx="95">
                  <c:v>0.210983606557377</c:v>
                </c:pt>
                <c:pt idx="96">
                  <c:v>0.18754098360655699</c:v>
                </c:pt>
                <c:pt idx="97">
                  <c:v>0.18754098360655699</c:v>
                </c:pt>
                <c:pt idx="98">
                  <c:v>0.15003278688524599</c:v>
                </c:pt>
                <c:pt idx="99">
                  <c:v>0.15003278688524599</c:v>
                </c:pt>
                <c:pt idx="100">
                  <c:v>0.10002185792349701</c:v>
                </c:pt>
                <c:pt idx="101">
                  <c:v>0.10002185792349701</c:v>
                </c:pt>
                <c:pt idx="102">
                  <c:v>0.10002185792349701</c:v>
                </c:pt>
              </c:numCache>
            </c:numRef>
          </c:yVal>
          <c:smooth val="0"/>
          <c:extLst>
            <c:ext xmlns:c16="http://schemas.microsoft.com/office/drawing/2014/chart" uri="{C3380CC4-5D6E-409C-BE32-E72D297353CC}">
              <c16:uniqueId val="{00000000-F567-4AE3-80FE-89F351129E69}"/>
            </c:ext>
          </c:extLst>
        </c:ser>
        <c:ser>
          <c:idx val="1"/>
          <c:order val="1"/>
          <c:tx>
            <c:v>PBO RPSFT</c:v>
          </c:tx>
          <c:spPr>
            <a:ln w="19050" cap="rnd">
              <a:noFill/>
              <a:round/>
            </a:ln>
            <a:effectLst/>
          </c:spPr>
          <c:marker>
            <c:symbol val="none"/>
          </c:marker>
          <c:xVal>
            <c:numRef>
              <c:f>'PBO RPSFT'!$M$2:$M$102</c:f>
              <c:numCache>
                <c:formatCode>General</c:formatCode>
                <c:ptCount val="101"/>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1.4243713861910401</c:v>
                </c:pt>
                <c:pt idx="18">
                  <c:v>1.4243713861910401</c:v>
                </c:pt>
                <c:pt idx="19">
                  <c:v>1.44558521560575</c:v>
                </c:pt>
                <c:pt idx="20">
                  <c:v>1.44558521560575</c:v>
                </c:pt>
                <c:pt idx="21">
                  <c:v>1.5248959515401701</c:v>
                </c:pt>
                <c:pt idx="22">
                  <c:v>1.5248959515401701</c:v>
                </c:pt>
                <c:pt idx="23">
                  <c:v>1.57700205338809</c:v>
                </c:pt>
                <c:pt idx="24">
                  <c:v>1.57700205338809</c:v>
                </c:pt>
                <c:pt idx="25">
                  <c:v>2.13552361396304</c:v>
                </c:pt>
                <c:pt idx="26">
                  <c:v>2.13552361396304</c:v>
                </c:pt>
                <c:pt idx="27">
                  <c:v>2.6766764739220101</c:v>
                </c:pt>
                <c:pt idx="28">
                  <c:v>2.6766764739220101</c:v>
                </c:pt>
                <c:pt idx="29">
                  <c:v>2.7268993839835698</c:v>
                </c:pt>
                <c:pt idx="30">
                  <c:v>2.7268993839835698</c:v>
                </c:pt>
                <c:pt idx="31">
                  <c:v>2.7597535934291599</c:v>
                </c:pt>
                <c:pt idx="32">
                  <c:v>2.7597535934291599</c:v>
                </c:pt>
                <c:pt idx="33">
                  <c:v>3.0478299660679702</c:v>
                </c:pt>
                <c:pt idx="34">
                  <c:v>3.0478299660679702</c:v>
                </c:pt>
                <c:pt idx="35">
                  <c:v>3.36093904851155</c:v>
                </c:pt>
                <c:pt idx="36">
                  <c:v>3.36093904851155</c:v>
                </c:pt>
                <c:pt idx="37">
                  <c:v>3.47299900025688</c:v>
                </c:pt>
                <c:pt idx="38">
                  <c:v>3.47299900025688</c:v>
                </c:pt>
                <c:pt idx="39">
                  <c:v>3.51540041067762</c:v>
                </c:pt>
                <c:pt idx="40">
                  <c:v>3.51540041067762</c:v>
                </c:pt>
                <c:pt idx="41">
                  <c:v>3.58516394563688</c:v>
                </c:pt>
                <c:pt idx="42">
                  <c:v>3.58516394563688</c:v>
                </c:pt>
                <c:pt idx="43">
                  <c:v>3.8073744089325001</c:v>
                </c:pt>
                <c:pt idx="44">
                  <c:v>3.8073744089325001</c:v>
                </c:pt>
                <c:pt idx="45">
                  <c:v>3.8363309927620199</c:v>
                </c:pt>
                <c:pt idx="46">
                  <c:v>3.8363309927620199</c:v>
                </c:pt>
                <c:pt idx="47">
                  <c:v>3.8439425051334699</c:v>
                </c:pt>
                <c:pt idx="48">
                  <c:v>3.8439425051334699</c:v>
                </c:pt>
                <c:pt idx="49">
                  <c:v>4.0372751298255896</c:v>
                </c:pt>
                <c:pt idx="50">
                  <c:v>4.0372751298255896</c:v>
                </c:pt>
                <c:pt idx="51">
                  <c:v>4.0701293392711797</c:v>
                </c:pt>
                <c:pt idx="52">
                  <c:v>4.0701293392711797</c:v>
                </c:pt>
                <c:pt idx="53">
                  <c:v>4.1533639492303402</c:v>
                </c:pt>
                <c:pt idx="54">
                  <c:v>4.1533639492303402</c:v>
                </c:pt>
                <c:pt idx="55">
                  <c:v>4.1804373412734899</c:v>
                </c:pt>
                <c:pt idx="56">
                  <c:v>4.1804373412734899</c:v>
                </c:pt>
                <c:pt idx="57">
                  <c:v>4.2075107333166404</c:v>
                </c:pt>
                <c:pt idx="58">
                  <c:v>4.2075107333166404</c:v>
                </c:pt>
                <c:pt idx="59">
                  <c:v>4.9380460955343199</c:v>
                </c:pt>
                <c:pt idx="60">
                  <c:v>4.9380460955343199</c:v>
                </c:pt>
                <c:pt idx="61">
                  <c:v>5.0521204811093599</c:v>
                </c:pt>
                <c:pt idx="62">
                  <c:v>5.0521204811093599</c:v>
                </c:pt>
                <c:pt idx="63">
                  <c:v>5.14872117243375</c:v>
                </c:pt>
                <c:pt idx="64">
                  <c:v>5.14872117243375</c:v>
                </c:pt>
                <c:pt idx="65">
                  <c:v>6.0780287474332697</c:v>
                </c:pt>
                <c:pt idx="66">
                  <c:v>6.0780287474332697</c:v>
                </c:pt>
                <c:pt idx="67">
                  <c:v>6.3277325773107602</c:v>
                </c:pt>
                <c:pt idx="68">
                  <c:v>6.3277325773107602</c:v>
                </c:pt>
                <c:pt idx="69">
                  <c:v>6.6544177283889203</c:v>
                </c:pt>
                <c:pt idx="70">
                  <c:v>6.6544177283889203</c:v>
                </c:pt>
                <c:pt idx="71">
                  <c:v>6.6619767439430397</c:v>
                </c:pt>
                <c:pt idx="72">
                  <c:v>6.6619767439430397</c:v>
                </c:pt>
                <c:pt idx="73">
                  <c:v>7.0506301787483201</c:v>
                </c:pt>
                <c:pt idx="74">
                  <c:v>7.0506301787483201</c:v>
                </c:pt>
                <c:pt idx="75">
                  <c:v>7.5898473501035904</c:v>
                </c:pt>
                <c:pt idx="76">
                  <c:v>7.5898473501035904</c:v>
                </c:pt>
                <c:pt idx="77">
                  <c:v>7.7017498113969003</c:v>
                </c:pt>
                <c:pt idx="78">
                  <c:v>7.7017498113969003</c:v>
                </c:pt>
                <c:pt idx="79">
                  <c:v>8.5674421465609694</c:v>
                </c:pt>
                <c:pt idx="80">
                  <c:v>8.5674421465609694</c:v>
                </c:pt>
                <c:pt idx="81">
                  <c:v>8.8654594463049907</c:v>
                </c:pt>
                <c:pt idx="82">
                  <c:v>8.8654594463049907</c:v>
                </c:pt>
                <c:pt idx="83">
                  <c:v>9.4005952531835</c:v>
                </c:pt>
                <c:pt idx="84">
                  <c:v>9.4005952531835</c:v>
                </c:pt>
                <c:pt idx="85">
                  <c:v>10.1062028992311</c:v>
                </c:pt>
                <c:pt idx="86">
                  <c:v>10.1062028992311</c:v>
                </c:pt>
                <c:pt idx="87">
                  <c:v>10.9404517453799</c:v>
                </c:pt>
                <c:pt idx="88">
                  <c:v>10.9404517453799</c:v>
                </c:pt>
                <c:pt idx="89">
                  <c:v>11.211868124436799</c:v>
                </c:pt>
                <c:pt idx="90">
                  <c:v>11.211868124436799</c:v>
                </c:pt>
                <c:pt idx="91">
                  <c:v>11.822600780494399</c:v>
                </c:pt>
                <c:pt idx="92">
                  <c:v>11.822600780494399</c:v>
                </c:pt>
                <c:pt idx="93">
                  <c:v>11.8804876997447</c:v>
                </c:pt>
                <c:pt idx="94">
                  <c:v>11.8804876997447</c:v>
                </c:pt>
                <c:pt idx="95">
                  <c:v>12.691980754005201</c:v>
                </c:pt>
                <c:pt idx="96">
                  <c:v>12.691980754005201</c:v>
                </c:pt>
                <c:pt idx="97">
                  <c:v>14.698469441736901</c:v>
                </c:pt>
                <c:pt idx="98">
                  <c:v>14.698469441736901</c:v>
                </c:pt>
                <c:pt idx="99">
                  <c:v>20.5338809034908</c:v>
                </c:pt>
                <c:pt idx="100">
                  <c:v>20.5338809034908</c:v>
                </c:pt>
              </c:numCache>
            </c:numRef>
          </c:xVal>
          <c:yVal>
            <c:numRef>
              <c:f>'PBO RPSFT'!$N$2:$N$102</c:f>
              <c:numCache>
                <c:formatCode>General</c:formatCode>
                <c:ptCount val="101"/>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0.40983606557377</c:v>
                </c:pt>
                <c:pt idx="73">
                  <c:v>0.40983606557377</c:v>
                </c:pt>
                <c:pt idx="74">
                  <c:v>0.39344262295082</c:v>
                </c:pt>
                <c:pt idx="75">
                  <c:v>0.39344262295082</c:v>
                </c:pt>
                <c:pt idx="76">
                  <c:v>0.37704918032786899</c:v>
                </c:pt>
                <c:pt idx="77">
                  <c:v>0.37704918032786899</c:v>
                </c:pt>
                <c:pt idx="78">
                  <c:v>0.36065573770491799</c:v>
                </c:pt>
                <c:pt idx="79">
                  <c:v>0.36065573770491799</c:v>
                </c:pt>
                <c:pt idx="80">
                  <c:v>0.34348165495706501</c:v>
                </c:pt>
                <c:pt idx="81">
                  <c:v>0.34348165495706501</c:v>
                </c:pt>
                <c:pt idx="82">
                  <c:v>0.32630757220921103</c:v>
                </c:pt>
                <c:pt idx="83">
                  <c:v>0.32630757220921103</c:v>
                </c:pt>
                <c:pt idx="84">
                  <c:v>0.30711300913808098</c:v>
                </c:pt>
                <c:pt idx="85">
                  <c:v>0.30711300913808098</c:v>
                </c:pt>
                <c:pt idx="86">
                  <c:v>0.28517636562821802</c:v>
                </c:pt>
                <c:pt idx="87">
                  <c:v>0.28517636562821802</c:v>
                </c:pt>
                <c:pt idx="88">
                  <c:v>0.256658729065397</c:v>
                </c:pt>
                <c:pt idx="89">
                  <c:v>0.256658729065397</c:v>
                </c:pt>
                <c:pt idx="90">
                  <c:v>0.228141092502575</c:v>
                </c:pt>
                <c:pt idx="91">
                  <c:v>0.228141092502575</c:v>
                </c:pt>
                <c:pt idx="92">
                  <c:v>0.199623455939753</c:v>
                </c:pt>
                <c:pt idx="93">
                  <c:v>0.199623455939753</c:v>
                </c:pt>
                <c:pt idx="94">
                  <c:v>0.17110581937693101</c:v>
                </c:pt>
                <c:pt idx="95">
                  <c:v>0.17110581937693101</c:v>
                </c:pt>
                <c:pt idx="96">
                  <c:v>0.14258818281410901</c:v>
                </c:pt>
                <c:pt idx="97">
                  <c:v>0.14258818281410901</c:v>
                </c:pt>
                <c:pt idx="98">
                  <c:v>9.50587885427394E-2</c:v>
                </c:pt>
                <c:pt idx="99">
                  <c:v>9.50587885427394E-2</c:v>
                </c:pt>
                <c:pt idx="100">
                  <c:v>9.50587885427394E-2</c:v>
                </c:pt>
              </c:numCache>
            </c:numRef>
          </c:yVal>
          <c:smooth val="0"/>
          <c:extLst>
            <c:ext xmlns:c16="http://schemas.microsoft.com/office/drawing/2014/chart" uri="{C3380CC4-5D6E-409C-BE32-E72D297353CC}">
              <c16:uniqueId val="{00000001-F567-4AE3-80FE-89F351129E69}"/>
            </c:ext>
          </c:extLst>
        </c:ser>
        <c:ser>
          <c:idx val="3"/>
          <c:order val="2"/>
          <c:tx>
            <c:v>Censored PBO</c:v>
          </c:tx>
          <c:spPr>
            <a:ln w="25400" cap="rnd">
              <a:noFill/>
              <a:round/>
            </a:ln>
            <a:effectLst/>
          </c:spPr>
          <c:marker>
            <c:symbol val="plus"/>
            <c:size val="5"/>
            <c:spPr>
              <a:noFill/>
              <a:ln w="12700">
                <a:solidFill>
                  <a:srgbClr val="000000"/>
                </a:solidFill>
              </a:ln>
              <a:effectLst/>
            </c:spPr>
          </c:marker>
          <c:xVal>
            <c:numRef>
              <c:f>PBO!$Q$2:$Q$12</c:f>
              <c:numCache>
                <c:formatCode>General</c:formatCode>
                <c:ptCount val="11"/>
                <c:pt idx="0">
                  <c:v>10.3162217659138</c:v>
                </c:pt>
                <c:pt idx="1">
                  <c:v>17.1498973305955</c:v>
                </c:pt>
                <c:pt idx="2">
                  <c:v>17.872689938398398</c:v>
                </c:pt>
                <c:pt idx="3">
                  <c:v>17.9383983572895</c:v>
                </c:pt>
                <c:pt idx="4">
                  <c:v>19.416837782340899</c:v>
                </c:pt>
                <c:pt idx="5">
                  <c:v>20.106776180698201</c:v>
                </c:pt>
                <c:pt idx="6">
                  <c:v>20.238193018480501</c:v>
                </c:pt>
                <c:pt idx="7">
                  <c:v>20.5338809034908</c:v>
                </c:pt>
                <c:pt idx="8">
                  <c:v>24.9691991786448</c:v>
                </c:pt>
                <c:pt idx="9">
                  <c:v>26.9404517453799</c:v>
                </c:pt>
                <c:pt idx="10">
                  <c:v>33.0513347022587</c:v>
                </c:pt>
              </c:numCache>
            </c:numRef>
          </c:xVal>
          <c:yVal>
            <c:numRef>
              <c:f>PBO!$R$2:$R$12</c:f>
              <c:numCache>
                <c:formatCode>General</c:formatCode>
                <c:ptCount val="11"/>
                <c:pt idx="0">
                  <c:v>0.42622950819672101</c:v>
                </c:pt>
                <c:pt idx="1">
                  <c:v>0.25573770491803299</c:v>
                </c:pt>
                <c:pt idx="2">
                  <c:v>0.25573770491803299</c:v>
                </c:pt>
                <c:pt idx="3">
                  <c:v>0.25573770491803299</c:v>
                </c:pt>
                <c:pt idx="4">
                  <c:v>0.234426229508197</c:v>
                </c:pt>
                <c:pt idx="5">
                  <c:v>0.18754098360655699</c:v>
                </c:pt>
                <c:pt idx="6">
                  <c:v>0.18754098360655699</c:v>
                </c:pt>
                <c:pt idx="7">
                  <c:v>0.18754098360655699</c:v>
                </c:pt>
                <c:pt idx="8">
                  <c:v>0.15003278688524599</c:v>
                </c:pt>
                <c:pt idx="9">
                  <c:v>0.10002185792349701</c:v>
                </c:pt>
                <c:pt idx="10">
                  <c:v>0.10002185792349701</c:v>
                </c:pt>
              </c:numCache>
            </c:numRef>
          </c:yVal>
          <c:smooth val="0"/>
          <c:extLst>
            <c:ext xmlns:c16="http://schemas.microsoft.com/office/drawing/2014/chart" uri="{C3380CC4-5D6E-409C-BE32-E72D297353CC}">
              <c16:uniqueId val="{00000002-F567-4AE3-80FE-89F351129E69}"/>
            </c:ext>
          </c:extLst>
        </c:ser>
        <c:ser>
          <c:idx val="4"/>
          <c:order val="3"/>
          <c:tx>
            <c:v>Censored PBO RPSFT</c:v>
          </c:tx>
          <c:spPr>
            <a:ln w="25400" cap="rnd">
              <a:noFill/>
              <a:round/>
            </a:ln>
            <a:effectLst/>
          </c:spPr>
          <c:marker>
            <c:symbol val="plus"/>
            <c:size val="5"/>
            <c:spPr>
              <a:noFill/>
              <a:ln w="12700">
                <a:noFill/>
              </a:ln>
              <a:effectLst/>
            </c:spPr>
          </c:marker>
          <c:xVal>
            <c:numRef>
              <c:f>'PBO RPSFT'!$Q$2:$Q$13</c:f>
              <c:numCache>
                <c:formatCode>General</c:formatCode>
                <c:ptCount val="12"/>
                <c:pt idx="0">
                  <c:v>7.7963623173002397</c:v>
                </c:pt>
                <c:pt idx="1">
                  <c:v>8.9757936967159804</c:v>
                </c:pt>
                <c:pt idx="2">
                  <c:v>9.1845330850117008</c:v>
                </c:pt>
                <c:pt idx="3">
                  <c:v>9.4628522694059907</c:v>
                </c:pt>
                <c:pt idx="4">
                  <c:v>9.5672219635538607</c:v>
                </c:pt>
                <c:pt idx="5">
                  <c:v>10.280414873564199</c:v>
                </c:pt>
                <c:pt idx="6">
                  <c:v>10.715288599180299</c:v>
                </c:pt>
                <c:pt idx="7">
                  <c:v>10.8370532423528</c:v>
                </c:pt>
                <c:pt idx="8">
                  <c:v>13.2723461058029</c:v>
                </c:pt>
                <c:pt idx="9">
                  <c:v>14.4899925375279</c:v>
                </c:pt>
                <c:pt idx="10">
                  <c:v>17.499318718791201</c:v>
                </c:pt>
                <c:pt idx="11">
                  <c:v>20.5338809034908</c:v>
                </c:pt>
              </c:numCache>
            </c:numRef>
          </c:xVal>
          <c:yVal>
            <c:numRef>
              <c:f>'PBO RPSFT'!$R$2:$R$13</c:f>
              <c:numCache>
                <c:formatCode>General</c:formatCode>
                <c:ptCount val="12"/>
                <c:pt idx="0">
                  <c:v>0.36065573770491799</c:v>
                </c:pt>
                <c:pt idx="1">
                  <c:v>0.32630757220921103</c:v>
                </c:pt>
                <c:pt idx="2">
                  <c:v>0.32630757220921103</c:v>
                </c:pt>
                <c:pt idx="3">
                  <c:v>0.30711300913808098</c:v>
                </c:pt>
                <c:pt idx="4">
                  <c:v>0.30711300913808098</c:v>
                </c:pt>
                <c:pt idx="5">
                  <c:v>0.28517636562821802</c:v>
                </c:pt>
                <c:pt idx="6">
                  <c:v>0.28517636562821802</c:v>
                </c:pt>
                <c:pt idx="7">
                  <c:v>0.28517636562821802</c:v>
                </c:pt>
                <c:pt idx="8">
                  <c:v>0.14258818281410901</c:v>
                </c:pt>
                <c:pt idx="9">
                  <c:v>0.14258818281410901</c:v>
                </c:pt>
                <c:pt idx="10">
                  <c:v>9.50587885427394E-2</c:v>
                </c:pt>
                <c:pt idx="11">
                  <c:v>9.50587885427394E-2</c:v>
                </c:pt>
              </c:numCache>
            </c:numRef>
          </c:yVal>
          <c:smooth val="0"/>
          <c:extLst>
            <c:ext xmlns:c16="http://schemas.microsoft.com/office/drawing/2014/chart" uri="{C3380CC4-5D6E-409C-BE32-E72D297353CC}">
              <c16:uniqueId val="{00000003-F567-4AE3-80FE-89F351129E69}"/>
            </c:ext>
          </c:extLst>
        </c:ser>
        <c:ser>
          <c:idx val="5"/>
          <c:order val="4"/>
          <c:tx>
            <c:v>Censored IVO</c:v>
          </c:tx>
          <c:spPr>
            <a:ln w="25400" cap="rnd">
              <a:noFill/>
              <a:round/>
            </a:ln>
            <a:effectLst/>
          </c:spPr>
          <c:marker>
            <c:symbol val="plus"/>
            <c:size val="5"/>
            <c:spPr>
              <a:noFill/>
              <a:ln w="12700">
                <a:noFill/>
              </a:ln>
              <a:effectLst/>
            </c:spPr>
          </c:marker>
          <c:xVal>
            <c:numRef>
              <c:f>IVO!$Q$2:$Q$27</c:f>
              <c:numCache>
                <c:formatCode>General</c:formatCode>
                <c:ptCount val="26"/>
                <c:pt idx="0">
                  <c:v>1.83983572895277</c:v>
                </c:pt>
                <c:pt idx="1">
                  <c:v>4.6324435318275201</c:v>
                </c:pt>
                <c:pt idx="2">
                  <c:v>12.8788501026694</c:v>
                </c:pt>
                <c:pt idx="3">
                  <c:v>15.047227926078</c:v>
                </c:pt>
                <c:pt idx="4">
                  <c:v>15.638603696098601</c:v>
                </c:pt>
                <c:pt idx="5">
                  <c:v>16.722792607802901</c:v>
                </c:pt>
                <c:pt idx="6">
                  <c:v>17.084188911704299</c:v>
                </c:pt>
                <c:pt idx="7">
                  <c:v>17.248459958932202</c:v>
                </c:pt>
                <c:pt idx="8">
                  <c:v>18.924024640657102</c:v>
                </c:pt>
                <c:pt idx="9">
                  <c:v>19.449691991786398</c:v>
                </c:pt>
                <c:pt idx="10">
                  <c:v>20.501026694045201</c:v>
                </c:pt>
                <c:pt idx="11">
                  <c:v>20.862422997946599</c:v>
                </c:pt>
                <c:pt idx="12">
                  <c:v>20.895277207392201</c:v>
                </c:pt>
                <c:pt idx="13">
                  <c:v>21.158110882956901</c:v>
                </c:pt>
                <c:pt idx="14">
                  <c:v>22.9979466119097</c:v>
                </c:pt>
                <c:pt idx="15">
                  <c:v>23.917864476386001</c:v>
                </c:pt>
                <c:pt idx="16">
                  <c:v>23.983572895277199</c:v>
                </c:pt>
                <c:pt idx="17">
                  <c:v>24.4435318275154</c:v>
                </c:pt>
                <c:pt idx="18">
                  <c:v>25.297741273100598</c:v>
                </c:pt>
                <c:pt idx="19">
                  <c:v>27.4661190965092</c:v>
                </c:pt>
                <c:pt idx="20">
                  <c:v>29.700205338808999</c:v>
                </c:pt>
                <c:pt idx="21">
                  <c:v>31.0800821355236</c:v>
                </c:pt>
                <c:pt idx="22">
                  <c:v>32.229979466119097</c:v>
                </c:pt>
                <c:pt idx="23">
                  <c:v>33.084188911704302</c:v>
                </c:pt>
                <c:pt idx="24">
                  <c:v>34.4640657084189</c:v>
                </c:pt>
                <c:pt idx="25">
                  <c:v>35.482546201231997</c:v>
                </c:pt>
              </c:numCache>
            </c:numRef>
          </c:xVal>
          <c:yVal>
            <c:numRef>
              <c:f>IVO!$R$2:$R$27</c:f>
              <c:numCache>
                <c:formatCode>General</c:formatCode>
                <c:ptCount val="26"/>
                <c:pt idx="0">
                  <c:v>0.91269841269841301</c:v>
                </c:pt>
                <c:pt idx="1">
                  <c:v>0.76058201058201103</c:v>
                </c:pt>
                <c:pt idx="2">
                  <c:v>0.40456489924575001</c:v>
                </c:pt>
                <c:pt idx="3">
                  <c:v>0.36328276666965298</c:v>
                </c:pt>
                <c:pt idx="4">
                  <c:v>0.36328276666965298</c:v>
                </c:pt>
                <c:pt idx="5">
                  <c:v>0.354633176987042</c:v>
                </c:pt>
                <c:pt idx="6">
                  <c:v>0.33690151813768998</c:v>
                </c:pt>
                <c:pt idx="7">
                  <c:v>0.33690151813768998</c:v>
                </c:pt>
                <c:pt idx="8">
                  <c:v>0.262034514107092</c:v>
                </c:pt>
                <c:pt idx="9">
                  <c:v>0.262034514107092</c:v>
                </c:pt>
                <c:pt idx="10">
                  <c:v>0.231799762479351</c:v>
                </c:pt>
                <c:pt idx="11">
                  <c:v>0.231799762479351</c:v>
                </c:pt>
                <c:pt idx="12">
                  <c:v>0.231799762479351</c:v>
                </c:pt>
                <c:pt idx="13">
                  <c:v>0.231799762479351</c:v>
                </c:pt>
                <c:pt idx="14">
                  <c:v>0.20739978748152499</c:v>
                </c:pt>
                <c:pt idx="15">
                  <c:v>0.20739978748152499</c:v>
                </c:pt>
                <c:pt idx="16">
                  <c:v>0.20739978748152499</c:v>
                </c:pt>
                <c:pt idx="17">
                  <c:v>0.19258551694713</c:v>
                </c:pt>
                <c:pt idx="18">
                  <c:v>0.17653672386820199</c:v>
                </c:pt>
                <c:pt idx="19">
                  <c:v>0.14122937909456201</c:v>
                </c:pt>
                <c:pt idx="20">
                  <c:v>0.14122937909456201</c:v>
                </c:pt>
                <c:pt idx="21">
                  <c:v>0.14122937909456201</c:v>
                </c:pt>
                <c:pt idx="22">
                  <c:v>0.14122937909456201</c:v>
                </c:pt>
                <c:pt idx="23">
                  <c:v>0.14122937909456201</c:v>
                </c:pt>
                <c:pt idx="24">
                  <c:v>9.4152919396374601E-2</c:v>
                </c:pt>
                <c:pt idx="25">
                  <c:v>9.4152919396374601E-2</c:v>
                </c:pt>
              </c:numCache>
            </c:numRef>
          </c:yVal>
          <c:smooth val="0"/>
          <c:extLst>
            <c:ext xmlns:c16="http://schemas.microsoft.com/office/drawing/2014/chart" uri="{C3380CC4-5D6E-409C-BE32-E72D297353CC}">
              <c16:uniqueId val="{00000004-F567-4AE3-80FE-89F351129E69}"/>
            </c:ext>
          </c:extLst>
        </c:ser>
        <c:dLbls>
          <c:showLegendKey val="0"/>
          <c:showVal val="0"/>
          <c:showCatName val="0"/>
          <c:showSerName val="0"/>
          <c:showPercent val="0"/>
          <c:showBubbleSize val="0"/>
        </c:dLbls>
        <c:axId val="544759552"/>
        <c:axId val="544759224"/>
      </c:scatterChart>
      <c:valAx>
        <c:axId val="544759552"/>
        <c:scaling>
          <c:orientation val="minMax"/>
          <c:max val="36"/>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noFill/>
                <a:latin typeface="Arial" panose="020B0604020202020204" pitchFamily="34" charset="0"/>
                <a:ea typeface="+mn-ea"/>
                <a:cs typeface="Arial" panose="020B0604020202020204" pitchFamily="34" charset="0"/>
              </a:defRPr>
            </a:pPr>
            <a:endParaRPr lang="en-US"/>
          </a:p>
        </c:txPr>
        <c:crossAx val="544759224"/>
        <c:crosses val="autoZero"/>
        <c:crossBetween val="midCat"/>
        <c:majorUnit val="2"/>
      </c:valAx>
      <c:valAx>
        <c:axId val="544759224"/>
        <c:scaling>
          <c:orientation val="minMax"/>
          <c:max val="1"/>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noFill/>
                <a:latin typeface="Arial" panose="020B0604020202020204" pitchFamily="34" charset="0"/>
                <a:ea typeface="+mn-ea"/>
                <a:cs typeface="Arial" panose="020B0604020202020204" pitchFamily="34" charset="0"/>
              </a:defRPr>
            </a:pPr>
            <a:endParaRPr lang="en-US"/>
          </a:p>
        </c:txPr>
        <c:crossAx val="544759552"/>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65199388890671E-2"/>
          <c:y val="5.841713061956836E-2"/>
          <c:w val="0.8983069330243888"/>
          <c:h val="0.86402745759506772"/>
        </c:manualLayout>
      </c:layout>
      <c:scatterChart>
        <c:scatterStyle val="lineMarker"/>
        <c:varyColors val="0"/>
        <c:ser>
          <c:idx val="0"/>
          <c:order val="0"/>
          <c:tx>
            <c:v>PBO</c:v>
          </c:tx>
          <c:spPr>
            <a:ln w="19050" cap="rnd">
              <a:noFill/>
              <a:round/>
            </a:ln>
            <a:effectLst/>
          </c:spPr>
          <c:marker>
            <c:symbol val="none"/>
          </c:marker>
          <c:xVal>
            <c:numRef>
              <c:f>PBO!$M$2:$M$104</c:f>
              <c:numCache>
                <c:formatCode>General</c:formatCode>
                <c:ptCount val="103"/>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1.44558521560575</c:v>
                </c:pt>
                <c:pt idx="18">
                  <c:v>1.44558521560575</c:v>
                </c:pt>
                <c:pt idx="19">
                  <c:v>1.57700205338809</c:v>
                </c:pt>
                <c:pt idx="20">
                  <c:v>1.57700205338809</c:v>
                </c:pt>
                <c:pt idx="21">
                  <c:v>1.87268993839836</c:v>
                </c:pt>
                <c:pt idx="22">
                  <c:v>1.87268993839836</c:v>
                </c:pt>
                <c:pt idx="23">
                  <c:v>2.13552361396304</c:v>
                </c:pt>
                <c:pt idx="24">
                  <c:v>2.13552361396304</c:v>
                </c:pt>
                <c:pt idx="25">
                  <c:v>2.2669404517453802</c:v>
                </c:pt>
                <c:pt idx="26">
                  <c:v>2.2669404517453802</c:v>
                </c:pt>
                <c:pt idx="27">
                  <c:v>2.7268993839835698</c:v>
                </c:pt>
                <c:pt idx="28">
                  <c:v>2.7268993839835698</c:v>
                </c:pt>
                <c:pt idx="29">
                  <c:v>2.7597535934291599</c:v>
                </c:pt>
                <c:pt idx="30">
                  <c:v>2.7597535934291599</c:v>
                </c:pt>
                <c:pt idx="31">
                  <c:v>2.92402464065708</c:v>
                </c:pt>
                <c:pt idx="32">
                  <c:v>2.92402464065708</c:v>
                </c:pt>
                <c:pt idx="33">
                  <c:v>3.51540041067762</c:v>
                </c:pt>
                <c:pt idx="34">
                  <c:v>3.51540041067762</c:v>
                </c:pt>
                <c:pt idx="35">
                  <c:v>3.8439425051334699</c:v>
                </c:pt>
                <c:pt idx="36">
                  <c:v>3.8439425051334699</c:v>
                </c:pt>
                <c:pt idx="37">
                  <c:v>4.2381930184804899</c:v>
                </c:pt>
                <c:pt idx="38">
                  <c:v>4.2381930184804899</c:v>
                </c:pt>
                <c:pt idx="39">
                  <c:v>4.6324435318275201</c:v>
                </c:pt>
                <c:pt idx="40">
                  <c:v>4.6324435318275201</c:v>
                </c:pt>
                <c:pt idx="41">
                  <c:v>4.7638603696098603</c:v>
                </c:pt>
                <c:pt idx="42">
                  <c:v>4.7638603696098603</c:v>
                </c:pt>
                <c:pt idx="43">
                  <c:v>4.7967145790554397</c:v>
                </c:pt>
                <c:pt idx="44">
                  <c:v>4.7967145790554397</c:v>
                </c:pt>
                <c:pt idx="45">
                  <c:v>4.8295687885010299</c:v>
                </c:pt>
                <c:pt idx="46">
                  <c:v>4.8295687885010299</c:v>
                </c:pt>
                <c:pt idx="47">
                  <c:v>5.0266940451745397</c:v>
                </c:pt>
                <c:pt idx="48">
                  <c:v>5.0266940451745397</c:v>
                </c:pt>
                <c:pt idx="49">
                  <c:v>5.3223819301848003</c:v>
                </c:pt>
                <c:pt idx="50">
                  <c:v>5.3223819301848003</c:v>
                </c:pt>
                <c:pt idx="51">
                  <c:v>5.4866529774127297</c:v>
                </c:pt>
                <c:pt idx="52">
                  <c:v>5.4866529774127297</c:v>
                </c:pt>
                <c:pt idx="53">
                  <c:v>6.0780287474332697</c:v>
                </c:pt>
                <c:pt idx="54">
                  <c:v>6.0780287474332697</c:v>
                </c:pt>
                <c:pt idx="55">
                  <c:v>6.2094455852156099</c:v>
                </c:pt>
                <c:pt idx="56">
                  <c:v>6.2094455852156099</c:v>
                </c:pt>
                <c:pt idx="57">
                  <c:v>6.4065708418891196</c:v>
                </c:pt>
                <c:pt idx="58">
                  <c:v>6.4065708418891196</c:v>
                </c:pt>
                <c:pt idx="59">
                  <c:v>6.6036960985626303</c:v>
                </c:pt>
                <c:pt idx="60">
                  <c:v>6.6036960985626303</c:v>
                </c:pt>
                <c:pt idx="61">
                  <c:v>7.4579055441478399</c:v>
                </c:pt>
                <c:pt idx="62">
                  <c:v>7.4579055441478399</c:v>
                </c:pt>
                <c:pt idx="63">
                  <c:v>7.8850102669404496</c:v>
                </c:pt>
                <c:pt idx="64">
                  <c:v>7.8850102669404496</c:v>
                </c:pt>
                <c:pt idx="65">
                  <c:v>8.0821355236139603</c:v>
                </c:pt>
                <c:pt idx="66">
                  <c:v>8.0821355236139603</c:v>
                </c:pt>
                <c:pt idx="67">
                  <c:v>9.6919917864476393</c:v>
                </c:pt>
                <c:pt idx="68">
                  <c:v>9.6919917864476393</c:v>
                </c:pt>
                <c:pt idx="69">
                  <c:v>10.3162217659138</c:v>
                </c:pt>
                <c:pt idx="70">
                  <c:v>10.3162217659138</c:v>
                </c:pt>
                <c:pt idx="71">
                  <c:v>10.8090349075975</c:v>
                </c:pt>
                <c:pt idx="72">
                  <c:v>10.8090349075975</c:v>
                </c:pt>
                <c:pt idx="73">
                  <c:v>10.9404517453799</c:v>
                </c:pt>
                <c:pt idx="74">
                  <c:v>10.9404517453799</c:v>
                </c:pt>
                <c:pt idx="75">
                  <c:v>11.0718685831622</c:v>
                </c:pt>
                <c:pt idx="76">
                  <c:v>11.0718685831622</c:v>
                </c:pt>
                <c:pt idx="77">
                  <c:v>11.400410677618099</c:v>
                </c:pt>
                <c:pt idx="78">
                  <c:v>11.400410677618099</c:v>
                </c:pt>
                <c:pt idx="79">
                  <c:v>12.0903490759754</c:v>
                </c:pt>
                <c:pt idx="80">
                  <c:v>12.0903490759754</c:v>
                </c:pt>
                <c:pt idx="81">
                  <c:v>12.845995893223799</c:v>
                </c:pt>
                <c:pt idx="82">
                  <c:v>12.845995893223799</c:v>
                </c:pt>
                <c:pt idx="83">
                  <c:v>13.667351129363499</c:v>
                </c:pt>
                <c:pt idx="84">
                  <c:v>13.667351129363499</c:v>
                </c:pt>
                <c:pt idx="85">
                  <c:v>15.0800821355236</c:v>
                </c:pt>
                <c:pt idx="86">
                  <c:v>15.0800821355236</c:v>
                </c:pt>
                <c:pt idx="87">
                  <c:v>16.197125256673498</c:v>
                </c:pt>
                <c:pt idx="88">
                  <c:v>16.197125256673498</c:v>
                </c:pt>
                <c:pt idx="89">
                  <c:v>16.459958932238202</c:v>
                </c:pt>
                <c:pt idx="90">
                  <c:v>16.459958932238202</c:v>
                </c:pt>
                <c:pt idx="91">
                  <c:v>18.628336755646799</c:v>
                </c:pt>
                <c:pt idx="92">
                  <c:v>18.628336755646799</c:v>
                </c:pt>
                <c:pt idx="93">
                  <c:v>19.745379876796701</c:v>
                </c:pt>
                <c:pt idx="94">
                  <c:v>19.745379876796701</c:v>
                </c:pt>
                <c:pt idx="95">
                  <c:v>19.811088295687899</c:v>
                </c:pt>
                <c:pt idx="96">
                  <c:v>19.811088295687899</c:v>
                </c:pt>
                <c:pt idx="97">
                  <c:v>20.6652977412731</c:v>
                </c:pt>
                <c:pt idx="98">
                  <c:v>20.6652977412731</c:v>
                </c:pt>
                <c:pt idx="99">
                  <c:v>25.133470225872699</c:v>
                </c:pt>
                <c:pt idx="100">
                  <c:v>25.133470225872699</c:v>
                </c:pt>
                <c:pt idx="101">
                  <c:v>33.0513347022587</c:v>
                </c:pt>
                <c:pt idx="102">
                  <c:v>33.0513347022587</c:v>
                </c:pt>
              </c:numCache>
            </c:numRef>
          </c:xVal>
          <c:yVal>
            <c:numRef>
              <c:f>PBO!$N$2:$N$104</c:f>
              <c:numCache>
                <c:formatCode>General</c:formatCode>
                <c:ptCount val="103"/>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0.409180327868852</c:v>
                </c:pt>
                <c:pt idx="73">
                  <c:v>0.409180327868852</c:v>
                </c:pt>
                <c:pt idx="74">
                  <c:v>0.39213114754098299</c:v>
                </c:pt>
                <c:pt idx="75">
                  <c:v>0.39213114754098299</c:v>
                </c:pt>
                <c:pt idx="76">
                  <c:v>0.37508196721311499</c:v>
                </c:pt>
                <c:pt idx="77">
                  <c:v>0.37508196721311499</c:v>
                </c:pt>
                <c:pt idx="78">
                  <c:v>0.35803278688524598</c:v>
                </c:pt>
                <c:pt idx="79">
                  <c:v>0.35803278688524598</c:v>
                </c:pt>
                <c:pt idx="80">
                  <c:v>0.34098360655737697</c:v>
                </c:pt>
                <c:pt idx="81">
                  <c:v>0.34098360655737697</c:v>
                </c:pt>
                <c:pt idx="82">
                  <c:v>0.32393442622950802</c:v>
                </c:pt>
                <c:pt idx="83">
                  <c:v>0.32393442622950802</c:v>
                </c:pt>
                <c:pt idx="84">
                  <c:v>0.30688524590163901</c:v>
                </c:pt>
                <c:pt idx="85">
                  <c:v>0.30688524590163901</c:v>
                </c:pt>
                <c:pt idx="86">
                  <c:v>0.28983606557377001</c:v>
                </c:pt>
                <c:pt idx="87">
                  <c:v>0.28983606557377001</c:v>
                </c:pt>
                <c:pt idx="88">
                  <c:v>0.272786885245902</c:v>
                </c:pt>
                <c:pt idx="89">
                  <c:v>0.272786885245902</c:v>
                </c:pt>
                <c:pt idx="90">
                  <c:v>0.25573770491803299</c:v>
                </c:pt>
                <c:pt idx="91">
                  <c:v>0.25573770491803299</c:v>
                </c:pt>
                <c:pt idx="92">
                  <c:v>0.234426229508197</c:v>
                </c:pt>
                <c:pt idx="93">
                  <c:v>0.234426229508197</c:v>
                </c:pt>
                <c:pt idx="94">
                  <c:v>0.210983606557377</c:v>
                </c:pt>
                <c:pt idx="95">
                  <c:v>0.210983606557377</c:v>
                </c:pt>
                <c:pt idx="96">
                  <c:v>0.18754098360655699</c:v>
                </c:pt>
                <c:pt idx="97">
                  <c:v>0.18754098360655699</c:v>
                </c:pt>
                <c:pt idx="98">
                  <c:v>0.15003278688524599</c:v>
                </c:pt>
                <c:pt idx="99">
                  <c:v>0.15003278688524599</c:v>
                </c:pt>
                <c:pt idx="100">
                  <c:v>0.10002185792349701</c:v>
                </c:pt>
                <c:pt idx="101">
                  <c:v>0.10002185792349701</c:v>
                </c:pt>
                <c:pt idx="102">
                  <c:v>0.10002185792349701</c:v>
                </c:pt>
              </c:numCache>
            </c:numRef>
          </c:yVal>
          <c:smooth val="0"/>
          <c:extLst>
            <c:ext xmlns:c16="http://schemas.microsoft.com/office/drawing/2014/chart" uri="{C3380CC4-5D6E-409C-BE32-E72D297353CC}">
              <c16:uniqueId val="{00000000-45E5-4A96-8A4D-3C5BECECAF6F}"/>
            </c:ext>
          </c:extLst>
        </c:ser>
        <c:ser>
          <c:idx val="1"/>
          <c:order val="1"/>
          <c:tx>
            <c:v>PBO RPSFT</c:v>
          </c:tx>
          <c:spPr>
            <a:ln w="19050" cap="rnd">
              <a:solidFill>
                <a:srgbClr val="CB2EA5"/>
              </a:solidFill>
              <a:round/>
            </a:ln>
            <a:effectLst/>
          </c:spPr>
          <c:marker>
            <c:symbol val="none"/>
          </c:marker>
          <c:xVal>
            <c:numRef>
              <c:f>'PBO RPSFT'!$M$2:$M$102</c:f>
              <c:numCache>
                <c:formatCode>General</c:formatCode>
                <c:ptCount val="101"/>
                <c:pt idx="0">
                  <c:v>0</c:v>
                </c:pt>
                <c:pt idx="1">
                  <c:v>0.36139630390143701</c:v>
                </c:pt>
                <c:pt idx="2">
                  <c:v>0.36139630390143701</c:v>
                </c:pt>
                <c:pt idx="3">
                  <c:v>0.59137577002053399</c:v>
                </c:pt>
                <c:pt idx="4">
                  <c:v>0.59137577002053399</c:v>
                </c:pt>
                <c:pt idx="5">
                  <c:v>0.68993839835728998</c:v>
                </c:pt>
                <c:pt idx="6">
                  <c:v>0.68993839835728998</c:v>
                </c:pt>
                <c:pt idx="7">
                  <c:v>0.91991786447638602</c:v>
                </c:pt>
                <c:pt idx="8">
                  <c:v>0.91991786447638602</c:v>
                </c:pt>
                <c:pt idx="9">
                  <c:v>1.0184804928131399</c:v>
                </c:pt>
                <c:pt idx="10">
                  <c:v>1.0184804928131399</c:v>
                </c:pt>
                <c:pt idx="11">
                  <c:v>1.08418891170431</c:v>
                </c:pt>
                <c:pt idx="12">
                  <c:v>1.08418891170431</c:v>
                </c:pt>
                <c:pt idx="13">
                  <c:v>1.34702258726899</c:v>
                </c:pt>
                <c:pt idx="14">
                  <c:v>1.34702258726899</c:v>
                </c:pt>
                <c:pt idx="15">
                  <c:v>1.37987679671458</c:v>
                </c:pt>
                <c:pt idx="16">
                  <c:v>1.37987679671458</c:v>
                </c:pt>
                <c:pt idx="17">
                  <c:v>1.4243713861910401</c:v>
                </c:pt>
                <c:pt idx="18">
                  <c:v>1.4243713861910401</c:v>
                </c:pt>
                <c:pt idx="19">
                  <c:v>1.44558521560575</c:v>
                </c:pt>
                <c:pt idx="20">
                  <c:v>1.44558521560575</c:v>
                </c:pt>
                <c:pt idx="21">
                  <c:v>1.5248959515401701</c:v>
                </c:pt>
                <c:pt idx="22">
                  <c:v>1.5248959515401701</c:v>
                </c:pt>
                <c:pt idx="23">
                  <c:v>1.57700205338809</c:v>
                </c:pt>
                <c:pt idx="24">
                  <c:v>1.57700205338809</c:v>
                </c:pt>
                <c:pt idx="25">
                  <c:v>2.13552361396304</c:v>
                </c:pt>
                <c:pt idx="26">
                  <c:v>2.13552361396304</c:v>
                </c:pt>
                <c:pt idx="27">
                  <c:v>2.6766764739220101</c:v>
                </c:pt>
                <c:pt idx="28">
                  <c:v>2.6766764739220101</c:v>
                </c:pt>
                <c:pt idx="29">
                  <c:v>2.7268993839835698</c:v>
                </c:pt>
                <c:pt idx="30">
                  <c:v>2.7268993839835698</c:v>
                </c:pt>
                <c:pt idx="31">
                  <c:v>2.7597535934291599</c:v>
                </c:pt>
                <c:pt idx="32">
                  <c:v>2.7597535934291599</c:v>
                </c:pt>
                <c:pt idx="33">
                  <c:v>3.0478299660679702</c:v>
                </c:pt>
                <c:pt idx="34">
                  <c:v>3.0478299660679702</c:v>
                </c:pt>
                <c:pt idx="35">
                  <c:v>3.36093904851155</c:v>
                </c:pt>
                <c:pt idx="36">
                  <c:v>3.36093904851155</c:v>
                </c:pt>
                <c:pt idx="37">
                  <c:v>3.47299900025688</c:v>
                </c:pt>
                <c:pt idx="38">
                  <c:v>3.47299900025688</c:v>
                </c:pt>
                <c:pt idx="39">
                  <c:v>3.51540041067762</c:v>
                </c:pt>
                <c:pt idx="40">
                  <c:v>3.51540041067762</c:v>
                </c:pt>
                <c:pt idx="41">
                  <c:v>3.58516394563688</c:v>
                </c:pt>
                <c:pt idx="42">
                  <c:v>3.58516394563688</c:v>
                </c:pt>
                <c:pt idx="43">
                  <c:v>3.8073744089325001</c:v>
                </c:pt>
                <c:pt idx="44">
                  <c:v>3.8073744089325001</c:v>
                </c:pt>
                <c:pt idx="45">
                  <c:v>3.8363309927620199</c:v>
                </c:pt>
                <c:pt idx="46">
                  <c:v>3.8363309927620199</c:v>
                </c:pt>
                <c:pt idx="47">
                  <c:v>3.8439425051334699</c:v>
                </c:pt>
                <c:pt idx="48">
                  <c:v>3.8439425051334699</c:v>
                </c:pt>
                <c:pt idx="49">
                  <c:v>4.0372751298255896</c:v>
                </c:pt>
                <c:pt idx="50">
                  <c:v>4.0372751298255896</c:v>
                </c:pt>
                <c:pt idx="51">
                  <c:v>4.0701293392711797</c:v>
                </c:pt>
                <c:pt idx="52">
                  <c:v>4.0701293392711797</c:v>
                </c:pt>
                <c:pt idx="53">
                  <c:v>4.1533639492303402</c:v>
                </c:pt>
                <c:pt idx="54">
                  <c:v>4.1533639492303402</c:v>
                </c:pt>
                <c:pt idx="55">
                  <c:v>4.1804373412734899</c:v>
                </c:pt>
                <c:pt idx="56">
                  <c:v>4.1804373412734899</c:v>
                </c:pt>
                <c:pt idx="57">
                  <c:v>4.2075107333166404</c:v>
                </c:pt>
                <c:pt idx="58">
                  <c:v>4.2075107333166404</c:v>
                </c:pt>
                <c:pt idx="59">
                  <c:v>4.9380460955343199</c:v>
                </c:pt>
                <c:pt idx="60">
                  <c:v>4.9380460955343199</c:v>
                </c:pt>
                <c:pt idx="61">
                  <c:v>5.0521204811093599</c:v>
                </c:pt>
                <c:pt idx="62">
                  <c:v>5.0521204811093599</c:v>
                </c:pt>
                <c:pt idx="63">
                  <c:v>5.14872117243375</c:v>
                </c:pt>
                <c:pt idx="64">
                  <c:v>5.14872117243375</c:v>
                </c:pt>
                <c:pt idx="65">
                  <c:v>6.0780287474332697</c:v>
                </c:pt>
                <c:pt idx="66">
                  <c:v>6.0780287474332697</c:v>
                </c:pt>
                <c:pt idx="67">
                  <c:v>6.3277325773107602</c:v>
                </c:pt>
                <c:pt idx="68">
                  <c:v>6.3277325773107602</c:v>
                </c:pt>
                <c:pt idx="69">
                  <c:v>6.6544177283889203</c:v>
                </c:pt>
                <c:pt idx="70">
                  <c:v>6.6544177283889203</c:v>
                </c:pt>
                <c:pt idx="71">
                  <c:v>6.6619767439430397</c:v>
                </c:pt>
                <c:pt idx="72">
                  <c:v>6.6619767439430397</c:v>
                </c:pt>
                <c:pt idx="73">
                  <c:v>7.0506301787483201</c:v>
                </c:pt>
                <c:pt idx="74">
                  <c:v>7.0506301787483201</c:v>
                </c:pt>
                <c:pt idx="75">
                  <c:v>7.5898473501035904</c:v>
                </c:pt>
                <c:pt idx="76">
                  <c:v>7.5898473501035904</c:v>
                </c:pt>
                <c:pt idx="77">
                  <c:v>7.7017498113969003</c:v>
                </c:pt>
                <c:pt idx="78">
                  <c:v>7.7017498113969003</c:v>
                </c:pt>
                <c:pt idx="79">
                  <c:v>8.5674421465609694</c:v>
                </c:pt>
                <c:pt idx="80">
                  <c:v>8.5674421465609694</c:v>
                </c:pt>
                <c:pt idx="81">
                  <c:v>8.8654594463049907</c:v>
                </c:pt>
                <c:pt idx="82">
                  <c:v>8.8654594463049907</c:v>
                </c:pt>
                <c:pt idx="83">
                  <c:v>9.4005952531835</c:v>
                </c:pt>
                <c:pt idx="84">
                  <c:v>9.4005952531835</c:v>
                </c:pt>
                <c:pt idx="85">
                  <c:v>10.1062028992311</c:v>
                </c:pt>
                <c:pt idx="86">
                  <c:v>10.1062028992311</c:v>
                </c:pt>
                <c:pt idx="87">
                  <c:v>10.9404517453799</c:v>
                </c:pt>
                <c:pt idx="88">
                  <c:v>10.9404517453799</c:v>
                </c:pt>
                <c:pt idx="89">
                  <c:v>11.211868124436799</c:v>
                </c:pt>
                <c:pt idx="90">
                  <c:v>11.211868124436799</c:v>
                </c:pt>
                <c:pt idx="91">
                  <c:v>11.822600780494399</c:v>
                </c:pt>
                <c:pt idx="92">
                  <c:v>11.822600780494399</c:v>
                </c:pt>
                <c:pt idx="93">
                  <c:v>11.8804876997447</c:v>
                </c:pt>
                <c:pt idx="94">
                  <c:v>11.8804876997447</c:v>
                </c:pt>
                <c:pt idx="95">
                  <c:v>12.691980754005201</c:v>
                </c:pt>
                <c:pt idx="96">
                  <c:v>12.691980754005201</c:v>
                </c:pt>
                <c:pt idx="97">
                  <c:v>14.698469441736901</c:v>
                </c:pt>
                <c:pt idx="98">
                  <c:v>14.698469441736901</c:v>
                </c:pt>
                <c:pt idx="99">
                  <c:v>20.5338809034908</c:v>
                </c:pt>
                <c:pt idx="100">
                  <c:v>20.5338809034908</c:v>
                </c:pt>
              </c:numCache>
            </c:numRef>
          </c:xVal>
          <c:yVal>
            <c:numRef>
              <c:f>'PBO RPSFT'!$N$2:$N$102</c:f>
              <c:numCache>
                <c:formatCode>General</c:formatCode>
                <c:ptCount val="101"/>
                <c:pt idx="0">
                  <c:v>1</c:v>
                </c:pt>
                <c:pt idx="1">
                  <c:v>1</c:v>
                </c:pt>
                <c:pt idx="2">
                  <c:v>0.98360655737704905</c:v>
                </c:pt>
                <c:pt idx="3">
                  <c:v>0.98360655737704905</c:v>
                </c:pt>
                <c:pt idx="4">
                  <c:v>0.96721311475409799</c:v>
                </c:pt>
                <c:pt idx="5">
                  <c:v>0.96721311475409799</c:v>
                </c:pt>
                <c:pt idx="6">
                  <c:v>0.95081967213114804</c:v>
                </c:pt>
                <c:pt idx="7">
                  <c:v>0.95081967213114804</c:v>
                </c:pt>
                <c:pt idx="8">
                  <c:v>0.93442622950819698</c:v>
                </c:pt>
                <c:pt idx="9">
                  <c:v>0.93442622950819698</c:v>
                </c:pt>
                <c:pt idx="10">
                  <c:v>0.91803278688524603</c:v>
                </c:pt>
                <c:pt idx="11">
                  <c:v>0.91803278688524603</c:v>
                </c:pt>
                <c:pt idx="12">
                  <c:v>0.90163934426229497</c:v>
                </c:pt>
                <c:pt idx="13">
                  <c:v>0.90163934426229497</c:v>
                </c:pt>
                <c:pt idx="14">
                  <c:v>0.88524590163934402</c:v>
                </c:pt>
                <c:pt idx="15">
                  <c:v>0.88524590163934402</c:v>
                </c:pt>
                <c:pt idx="16">
                  <c:v>0.86885245901639296</c:v>
                </c:pt>
                <c:pt idx="17">
                  <c:v>0.86885245901639296</c:v>
                </c:pt>
                <c:pt idx="18">
                  <c:v>0.85245901639344301</c:v>
                </c:pt>
                <c:pt idx="19">
                  <c:v>0.85245901639344301</c:v>
                </c:pt>
                <c:pt idx="20">
                  <c:v>0.83606557377049195</c:v>
                </c:pt>
                <c:pt idx="21">
                  <c:v>0.83606557377049195</c:v>
                </c:pt>
                <c:pt idx="22">
                  <c:v>0.81967213114754101</c:v>
                </c:pt>
                <c:pt idx="23">
                  <c:v>0.81967213114754101</c:v>
                </c:pt>
                <c:pt idx="24">
                  <c:v>0.80327868852458995</c:v>
                </c:pt>
                <c:pt idx="25">
                  <c:v>0.80327868852458995</c:v>
                </c:pt>
                <c:pt idx="26">
                  <c:v>0.786885245901639</c:v>
                </c:pt>
                <c:pt idx="27">
                  <c:v>0.786885245901639</c:v>
                </c:pt>
                <c:pt idx="28">
                  <c:v>0.77049180327868805</c:v>
                </c:pt>
                <c:pt idx="29">
                  <c:v>0.77049180327868805</c:v>
                </c:pt>
                <c:pt idx="30">
                  <c:v>0.75409836065573799</c:v>
                </c:pt>
                <c:pt idx="31">
                  <c:v>0.75409836065573799</c:v>
                </c:pt>
                <c:pt idx="32">
                  <c:v>0.73770491803278704</c:v>
                </c:pt>
                <c:pt idx="33">
                  <c:v>0.73770491803278704</c:v>
                </c:pt>
                <c:pt idx="34">
                  <c:v>0.72131147540983598</c:v>
                </c:pt>
                <c:pt idx="35">
                  <c:v>0.72131147540983598</c:v>
                </c:pt>
                <c:pt idx="36">
                  <c:v>0.70491803278688503</c:v>
                </c:pt>
                <c:pt idx="37">
                  <c:v>0.70491803278688503</c:v>
                </c:pt>
                <c:pt idx="38">
                  <c:v>0.68852459016393397</c:v>
                </c:pt>
                <c:pt idx="39">
                  <c:v>0.68852459016393397</c:v>
                </c:pt>
                <c:pt idx="40">
                  <c:v>0.67213114754098302</c:v>
                </c:pt>
                <c:pt idx="41">
                  <c:v>0.67213114754098302</c:v>
                </c:pt>
                <c:pt idx="42">
                  <c:v>0.65573770491803296</c:v>
                </c:pt>
                <c:pt idx="43">
                  <c:v>0.65573770491803296</c:v>
                </c:pt>
                <c:pt idx="44">
                  <c:v>0.63934426229508201</c:v>
                </c:pt>
                <c:pt idx="45">
                  <c:v>0.63934426229508201</c:v>
                </c:pt>
                <c:pt idx="46">
                  <c:v>0.62295081967213095</c:v>
                </c:pt>
                <c:pt idx="47">
                  <c:v>0.62295081967213095</c:v>
                </c:pt>
                <c:pt idx="48">
                  <c:v>0.60655737704918</c:v>
                </c:pt>
                <c:pt idx="49">
                  <c:v>0.60655737704918</c:v>
                </c:pt>
                <c:pt idx="50">
                  <c:v>0.59016393442622905</c:v>
                </c:pt>
                <c:pt idx="51">
                  <c:v>0.59016393442622905</c:v>
                </c:pt>
                <c:pt idx="52">
                  <c:v>0.57377049180327799</c:v>
                </c:pt>
                <c:pt idx="53">
                  <c:v>0.57377049180327799</c:v>
                </c:pt>
                <c:pt idx="54">
                  <c:v>0.55737704918032804</c:v>
                </c:pt>
                <c:pt idx="55">
                  <c:v>0.55737704918032804</c:v>
                </c:pt>
                <c:pt idx="56">
                  <c:v>0.54098360655737698</c:v>
                </c:pt>
                <c:pt idx="57">
                  <c:v>0.54098360655737698</c:v>
                </c:pt>
                <c:pt idx="58">
                  <c:v>0.52459016393442603</c:v>
                </c:pt>
                <c:pt idx="59">
                  <c:v>0.52459016393442603</c:v>
                </c:pt>
                <c:pt idx="60">
                  <c:v>0.50819672131147497</c:v>
                </c:pt>
                <c:pt idx="61">
                  <c:v>0.50819672131147497</c:v>
                </c:pt>
                <c:pt idx="62">
                  <c:v>0.49180327868852403</c:v>
                </c:pt>
                <c:pt idx="63">
                  <c:v>0.49180327868852403</c:v>
                </c:pt>
                <c:pt idx="64">
                  <c:v>0.47540983606557402</c:v>
                </c:pt>
                <c:pt idx="65">
                  <c:v>0.47540983606557402</c:v>
                </c:pt>
                <c:pt idx="66">
                  <c:v>0.45901639344262302</c:v>
                </c:pt>
                <c:pt idx="67">
                  <c:v>0.45901639344262302</c:v>
                </c:pt>
                <c:pt idx="68">
                  <c:v>0.44262295081967201</c:v>
                </c:pt>
                <c:pt idx="69">
                  <c:v>0.44262295081967201</c:v>
                </c:pt>
                <c:pt idx="70">
                  <c:v>0.42622950819672101</c:v>
                </c:pt>
                <c:pt idx="71">
                  <c:v>0.42622950819672101</c:v>
                </c:pt>
                <c:pt idx="72">
                  <c:v>0.40983606557377</c:v>
                </c:pt>
                <c:pt idx="73">
                  <c:v>0.40983606557377</c:v>
                </c:pt>
                <c:pt idx="74">
                  <c:v>0.39344262295082</c:v>
                </c:pt>
                <c:pt idx="75">
                  <c:v>0.39344262295082</c:v>
                </c:pt>
                <c:pt idx="76">
                  <c:v>0.37704918032786899</c:v>
                </c:pt>
                <c:pt idx="77">
                  <c:v>0.37704918032786899</c:v>
                </c:pt>
                <c:pt idx="78">
                  <c:v>0.36065573770491799</c:v>
                </c:pt>
                <c:pt idx="79">
                  <c:v>0.36065573770491799</c:v>
                </c:pt>
                <c:pt idx="80">
                  <c:v>0.34348165495706501</c:v>
                </c:pt>
                <c:pt idx="81">
                  <c:v>0.34348165495706501</c:v>
                </c:pt>
                <c:pt idx="82">
                  <c:v>0.32630757220921103</c:v>
                </c:pt>
                <c:pt idx="83">
                  <c:v>0.32630757220921103</c:v>
                </c:pt>
                <c:pt idx="84">
                  <c:v>0.30711300913808098</c:v>
                </c:pt>
                <c:pt idx="85">
                  <c:v>0.30711300913808098</c:v>
                </c:pt>
                <c:pt idx="86">
                  <c:v>0.28517636562821802</c:v>
                </c:pt>
                <c:pt idx="87">
                  <c:v>0.28517636562821802</c:v>
                </c:pt>
                <c:pt idx="88">
                  <c:v>0.256658729065397</c:v>
                </c:pt>
                <c:pt idx="89">
                  <c:v>0.256658729065397</c:v>
                </c:pt>
                <c:pt idx="90">
                  <c:v>0.228141092502575</c:v>
                </c:pt>
                <c:pt idx="91">
                  <c:v>0.228141092502575</c:v>
                </c:pt>
                <c:pt idx="92">
                  <c:v>0.199623455939753</c:v>
                </c:pt>
                <c:pt idx="93">
                  <c:v>0.199623455939753</c:v>
                </c:pt>
                <c:pt idx="94">
                  <c:v>0.17110581937693101</c:v>
                </c:pt>
                <c:pt idx="95">
                  <c:v>0.17110581937693101</c:v>
                </c:pt>
                <c:pt idx="96">
                  <c:v>0.14258818281410901</c:v>
                </c:pt>
                <c:pt idx="97">
                  <c:v>0.14258818281410901</c:v>
                </c:pt>
                <c:pt idx="98">
                  <c:v>9.50587885427394E-2</c:v>
                </c:pt>
                <c:pt idx="99">
                  <c:v>9.50587885427394E-2</c:v>
                </c:pt>
                <c:pt idx="100">
                  <c:v>9.50587885427394E-2</c:v>
                </c:pt>
              </c:numCache>
            </c:numRef>
          </c:yVal>
          <c:smooth val="0"/>
          <c:extLst>
            <c:ext xmlns:c16="http://schemas.microsoft.com/office/drawing/2014/chart" uri="{C3380CC4-5D6E-409C-BE32-E72D297353CC}">
              <c16:uniqueId val="{00000001-45E5-4A96-8A4D-3C5BECECAF6F}"/>
            </c:ext>
          </c:extLst>
        </c:ser>
        <c:ser>
          <c:idx val="2"/>
          <c:order val="2"/>
          <c:tx>
            <c:v>IVO</c:v>
          </c:tx>
          <c:spPr>
            <a:ln w="19050" cap="rnd">
              <a:noFill/>
              <a:round/>
            </a:ln>
            <a:effectLst/>
          </c:spPr>
          <c:marker>
            <c:symbol val="none"/>
          </c:marker>
          <c:xVal>
            <c:numRef>
              <c:f>IVO!$M$2:$M$190</c:f>
              <c:numCache>
                <c:formatCode>General</c:formatCode>
                <c:ptCount val="189"/>
                <c:pt idx="0">
                  <c:v>0</c:v>
                </c:pt>
                <c:pt idx="1">
                  <c:v>0.49281314168377799</c:v>
                </c:pt>
                <c:pt idx="2">
                  <c:v>0.49281314168377799</c:v>
                </c:pt>
                <c:pt idx="3">
                  <c:v>0.52566735112936303</c:v>
                </c:pt>
                <c:pt idx="4">
                  <c:v>0.52566735112936303</c:v>
                </c:pt>
                <c:pt idx="5">
                  <c:v>0.59137577002053399</c:v>
                </c:pt>
                <c:pt idx="6">
                  <c:v>0.59137577002053399</c:v>
                </c:pt>
                <c:pt idx="7">
                  <c:v>0.95277207392197105</c:v>
                </c:pt>
                <c:pt idx="8">
                  <c:v>0.95277207392197105</c:v>
                </c:pt>
                <c:pt idx="9">
                  <c:v>1.24845995893224</c:v>
                </c:pt>
                <c:pt idx="10">
                  <c:v>1.24845995893224</c:v>
                </c:pt>
                <c:pt idx="11">
                  <c:v>1.28131416837782</c:v>
                </c:pt>
                <c:pt idx="12">
                  <c:v>1.28131416837782</c:v>
                </c:pt>
                <c:pt idx="13">
                  <c:v>1.3141683778234099</c:v>
                </c:pt>
                <c:pt idx="14">
                  <c:v>1.3141683778234099</c:v>
                </c:pt>
                <c:pt idx="15">
                  <c:v>1.34702258726899</c:v>
                </c:pt>
                <c:pt idx="16">
                  <c:v>1.34702258726899</c:v>
                </c:pt>
                <c:pt idx="17">
                  <c:v>1.64271047227926</c:v>
                </c:pt>
                <c:pt idx="18">
                  <c:v>1.64271047227926</c:v>
                </c:pt>
                <c:pt idx="19">
                  <c:v>1.7741273100616</c:v>
                </c:pt>
                <c:pt idx="20">
                  <c:v>1.7741273100616</c:v>
                </c:pt>
                <c:pt idx="21">
                  <c:v>1.8069815195071901</c:v>
                </c:pt>
                <c:pt idx="22">
                  <c:v>1.8069815195071901</c:v>
                </c:pt>
                <c:pt idx="23">
                  <c:v>1.9055441478439401</c:v>
                </c:pt>
                <c:pt idx="24">
                  <c:v>1.9055441478439401</c:v>
                </c:pt>
                <c:pt idx="25">
                  <c:v>2.13552361396304</c:v>
                </c:pt>
                <c:pt idx="26">
                  <c:v>2.13552361396304</c:v>
                </c:pt>
                <c:pt idx="27">
                  <c:v>2.5626283367556502</c:v>
                </c:pt>
                <c:pt idx="28">
                  <c:v>2.5626283367556502</c:v>
                </c:pt>
                <c:pt idx="29">
                  <c:v>2.5954825462012301</c:v>
                </c:pt>
                <c:pt idx="30">
                  <c:v>2.5954825462012301</c:v>
                </c:pt>
                <c:pt idx="31">
                  <c:v>2.6283367556468198</c:v>
                </c:pt>
                <c:pt idx="32">
                  <c:v>2.6283367556468198</c:v>
                </c:pt>
                <c:pt idx="33">
                  <c:v>2.82546201232033</c:v>
                </c:pt>
                <c:pt idx="34">
                  <c:v>2.82546201232033</c:v>
                </c:pt>
                <c:pt idx="35">
                  <c:v>2.8583162217659099</c:v>
                </c:pt>
                <c:pt idx="36">
                  <c:v>2.8583162217659099</c:v>
                </c:pt>
                <c:pt idx="37">
                  <c:v>2.8911704312115001</c:v>
                </c:pt>
                <c:pt idx="38">
                  <c:v>2.8911704312115001</c:v>
                </c:pt>
                <c:pt idx="39">
                  <c:v>3.0554414784394299</c:v>
                </c:pt>
                <c:pt idx="40">
                  <c:v>3.0554414784394299</c:v>
                </c:pt>
                <c:pt idx="41">
                  <c:v>3.0882956878850099</c:v>
                </c:pt>
                <c:pt idx="42">
                  <c:v>3.0882956878850099</c:v>
                </c:pt>
                <c:pt idx="43">
                  <c:v>3.4168377823408602</c:v>
                </c:pt>
                <c:pt idx="44">
                  <c:v>3.4168377823408602</c:v>
                </c:pt>
                <c:pt idx="45">
                  <c:v>3.4496919917864499</c:v>
                </c:pt>
                <c:pt idx="46">
                  <c:v>3.4496919917864499</c:v>
                </c:pt>
                <c:pt idx="47">
                  <c:v>3.4825462012320298</c:v>
                </c:pt>
                <c:pt idx="48">
                  <c:v>3.4825462012320298</c:v>
                </c:pt>
                <c:pt idx="49">
                  <c:v>3.51540041067762</c:v>
                </c:pt>
                <c:pt idx="50">
                  <c:v>3.51540041067762</c:v>
                </c:pt>
                <c:pt idx="51">
                  <c:v>3.6796714579055401</c:v>
                </c:pt>
                <c:pt idx="52">
                  <c:v>3.6796714579055401</c:v>
                </c:pt>
                <c:pt idx="53">
                  <c:v>4.3367556468172497</c:v>
                </c:pt>
                <c:pt idx="54">
                  <c:v>4.3367556468172497</c:v>
                </c:pt>
                <c:pt idx="55">
                  <c:v>4.5338809034907603</c:v>
                </c:pt>
                <c:pt idx="56">
                  <c:v>4.5338809034907603</c:v>
                </c:pt>
                <c:pt idx="57">
                  <c:v>4.8295687885010299</c:v>
                </c:pt>
                <c:pt idx="58">
                  <c:v>4.8295687885010299</c:v>
                </c:pt>
                <c:pt idx="59">
                  <c:v>4.96098562628337</c:v>
                </c:pt>
                <c:pt idx="60">
                  <c:v>4.96098562628337</c:v>
                </c:pt>
                <c:pt idx="61">
                  <c:v>5.3880903490759797</c:v>
                </c:pt>
                <c:pt idx="62">
                  <c:v>5.3880903490759797</c:v>
                </c:pt>
                <c:pt idx="63">
                  <c:v>5.4537987679671502</c:v>
                </c:pt>
                <c:pt idx="64">
                  <c:v>5.4537987679671502</c:v>
                </c:pt>
                <c:pt idx="65">
                  <c:v>5.5852156057494904</c:v>
                </c:pt>
                <c:pt idx="66">
                  <c:v>5.5852156057494904</c:v>
                </c:pt>
                <c:pt idx="67">
                  <c:v>5.8151950718685796</c:v>
                </c:pt>
                <c:pt idx="68">
                  <c:v>5.8151950718685796</c:v>
                </c:pt>
                <c:pt idx="69">
                  <c:v>5.8480492813141698</c:v>
                </c:pt>
                <c:pt idx="70">
                  <c:v>5.8480492813141698</c:v>
                </c:pt>
                <c:pt idx="71">
                  <c:v>5.9794661190965099</c:v>
                </c:pt>
                <c:pt idx="72">
                  <c:v>5.9794661190965099</c:v>
                </c:pt>
                <c:pt idx="73">
                  <c:v>6.0123203285420903</c:v>
                </c:pt>
                <c:pt idx="74">
                  <c:v>6.0123203285420903</c:v>
                </c:pt>
                <c:pt idx="75">
                  <c:v>6.0451745379876796</c:v>
                </c:pt>
                <c:pt idx="76">
                  <c:v>6.0451745379876796</c:v>
                </c:pt>
                <c:pt idx="77">
                  <c:v>6.4394250513347</c:v>
                </c:pt>
                <c:pt idx="78">
                  <c:v>6.4394250513347</c:v>
                </c:pt>
                <c:pt idx="79">
                  <c:v>6.5379876796714598</c:v>
                </c:pt>
                <c:pt idx="80">
                  <c:v>6.5379876796714598</c:v>
                </c:pt>
                <c:pt idx="81">
                  <c:v>6.7679671457905499</c:v>
                </c:pt>
                <c:pt idx="82">
                  <c:v>6.7679671457905499</c:v>
                </c:pt>
                <c:pt idx="83">
                  <c:v>6.9322381930184802</c:v>
                </c:pt>
                <c:pt idx="84">
                  <c:v>6.9322381930184802</c:v>
                </c:pt>
                <c:pt idx="85">
                  <c:v>6.9979466119096498</c:v>
                </c:pt>
                <c:pt idx="86">
                  <c:v>6.9979466119096498</c:v>
                </c:pt>
                <c:pt idx="87">
                  <c:v>7.12936344969199</c:v>
                </c:pt>
                <c:pt idx="88">
                  <c:v>7.12936344969199</c:v>
                </c:pt>
                <c:pt idx="89">
                  <c:v>7.3264887063654998</c:v>
                </c:pt>
                <c:pt idx="90">
                  <c:v>7.3264887063654998</c:v>
                </c:pt>
                <c:pt idx="91">
                  <c:v>7.3593429158110899</c:v>
                </c:pt>
                <c:pt idx="92">
                  <c:v>7.3593429158110899</c:v>
                </c:pt>
                <c:pt idx="93">
                  <c:v>7.6878850102669398</c:v>
                </c:pt>
                <c:pt idx="94">
                  <c:v>7.6878850102669398</c:v>
                </c:pt>
                <c:pt idx="95">
                  <c:v>7.7535934291581103</c:v>
                </c:pt>
                <c:pt idx="96">
                  <c:v>7.7535934291581103</c:v>
                </c:pt>
                <c:pt idx="97">
                  <c:v>7.81930184804928</c:v>
                </c:pt>
                <c:pt idx="98">
                  <c:v>7.81930184804928</c:v>
                </c:pt>
                <c:pt idx="99">
                  <c:v>8.2464065708418897</c:v>
                </c:pt>
                <c:pt idx="100">
                  <c:v>8.2464065708418897</c:v>
                </c:pt>
                <c:pt idx="101">
                  <c:v>8.3121149897330593</c:v>
                </c:pt>
                <c:pt idx="102">
                  <c:v>8.3121149897330593</c:v>
                </c:pt>
                <c:pt idx="103">
                  <c:v>8.7392197125256708</c:v>
                </c:pt>
                <c:pt idx="104">
                  <c:v>8.7392197125256708</c:v>
                </c:pt>
                <c:pt idx="105">
                  <c:v>8.9363449691991796</c:v>
                </c:pt>
                <c:pt idx="106">
                  <c:v>8.9363449691991796</c:v>
                </c:pt>
                <c:pt idx="107">
                  <c:v>9.2320328542094394</c:v>
                </c:pt>
                <c:pt idx="108">
                  <c:v>9.2320328542094394</c:v>
                </c:pt>
                <c:pt idx="109">
                  <c:v>9.3963039014373706</c:v>
                </c:pt>
                <c:pt idx="110">
                  <c:v>9.3963039014373706</c:v>
                </c:pt>
                <c:pt idx="111">
                  <c:v>9.4948665297741304</c:v>
                </c:pt>
                <c:pt idx="112">
                  <c:v>9.4948665297741304</c:v>
                </c:pt>
                <c:pt idx="113">
                  <c:v>9.8234086242299803</c:v>
                </c:pt>
                <c:pt idx="114">
                  <c:v>9.8234086242299803</c:v>
                </c:pt>
                <c:pt idx="115">
                  <c:v>10.2833675564682</c:v>
                </c:pt>
                <c:pt idx="116">
                  <c:v>10.2833675564682</c:v>
                </c:pt>
                <c:pt idx="117">
                  <c:v>10.381930184804901</c:v>
                </c:pt>
                <c:pt idx="118">
                  <c:v>10.381930184804901</c:v>
                </c:pt>
                <c:pt idx="119">
                  <c:v>10.776180698152</c:v>
                </c:pt>
                <c:pt idx="120">
                  <c:v>10.776180698152</c:v>
                </c:pt>
                <c:pt idx="121">
                  <c:v>11.1047227926078</c:v>
                </c:pt>
                <c:pt idx="122">
                  <c:v>11.1047227926078</c:v>
                </c:pt>
                <c:pt idx="123">
                  <c:v>11.6303901437372</c:v>
                </c:pt>
                <c:pt idx="124">
                  <c:v>11.6303901437372</c:v>
                </c:pt>
                <c:pt idx="125">
                  <c:v>11.8275154004107</c:v>
                </c:pt>
                <c:pt idx="126">
                  <c:v>11.8275154004107</c:v>
                </c:pt>
                <c:pt idx="127">
                  <c:v>11.893223819301801</c:v>
                </c:pt>
                <c:pt idx="128">
                  <c:v>11.893223819301801</c:v>
                </c:pt>
                <c:pt idx="129">
                  <c:v>12.1232032854209</c:v>
                </c:pt>
                <c:pt idx="130">
                  <c:v>12.1232032854209</c:v>
                </c:pt>
                <c:pt idx="131">
                  <c:v>12.35318275154</c:v>
                </c:pt>
                <c:pt idx="132">
                  <c:v>12.35318275154</c:v>
                </c:pt>
                <c:pt idx="133">
                  <c:v>12.5503080082136</c:v>
                </c:pt>
                <c:pt idx="134">
                  <c:v>12.5503080082136</c:v>
                </c:pt>
                <c:pt idx="135">
                  <c:v>13.4045174537988</c:v>
                </c:pt>
                <c:pt idx="136">
                  <c:v>13.4045174537988</c:v>
                </c:pt>
                <c:pt idx="137">
                  <c:v>14.258726899384</c:v>
                </c:pt>
                <c:pt idx="138">
                  <c:v>14.258726899384</c:v>
                </c:pt>
                <c:pt idx="139">
                  <c:v>14.4229979466119</c:v>
                </c:pt>
                <c:pt idx="140">
                  <c:v>14.4229979466119</c:v>
                </c:pt>
                <c:pt idx="141">
                  <c:v>14.7515400410678</c:v>
                </c:pt>
                <c:pt idx="142">
                  <c:v>14.7515400410678</c:v>
                </c:pt>
                <c:pt idx="143">
                  <c:v>14.8172484599589</c:v>
                </c:pt>
                <c:pt idx="144">
                  <c:v>14.8172484599589</c:v>
                </c:pt>
                <c:pt idx="145">
                  <c:v>16.295687885010299</c:v>
                </c:pt>
                <c:pt idx="146">
                  <c:v>16.295687885010299</c:v>
                </c:pt>
                <c:pt idx="147">
                  <c:v>16.9199178644764</c:v>
                </c:pt>
                <c:pt idx="148">
                  <c:v>16.9199178644764</c:v>
                </c:pt>
                <c:pt idx="149">
                  <c:v>17.084188911704299</c:v>
                </c:pt>
                <c:pt idx="150">
                  <c:v>17.084188911704299</c:v>
                </c:pt>
                <c:pt idx="151">
                  <c:v>17.347022587268999</c:v>
                </c:pt>
                <c:pt idx="152">
                  <c:v>17.347022587268999</c:v>
                </c:pt>
                <c:pt idx="153">
                  <c:v>17.4127310061602</c:v>
                </c:pt>
                <c:pt idx="154">
                  <c:v>17.4127310061602</c:v>
                </c:pt>
                <c:pt idx="155">
                  <c:v>17.609856262833699</c:v>
                </c:pt>
                <c:pt idx="156">
                  <c:v>17.609856262833699</c:v>
                </c:pt>
                <c:pt idx="157">
                  <c:v>17.8069815195072</c:v>
                </c:pt>
                <c:pt idx="158">
                  <c:v>17.8069815195072</c:v>
                </c:pt>
                <c:pt idx="159">
                  <c:v>18.2012320328542</c:v>
                </c:pt>
                <c:pt idx="160">
                  <c:v>18.2012320328542</c:v>
                </c:pt>
                <c:pt idx="161">
                  <c:v>18.299794661191001</c:v>
                </c:pt>
                <c:pt idx="162">
                  <c:v>18.299794661191001</c:v>
                </c:pt>
                <c:pt idx="163">
                  <c:v>18.562628336755601</c:v>
                </c:pt>
                <c:pt idx="164">
                  <c:v>18.562628336755601</c:v>
                </c:pt>
                <c:pt idx="165">
                  <c:v>18.8583162217659</c:v>
                </c:pt>
                <c:pt idx="166">
                  <c:v>18.8583162217659</c:v>
                </c:pt>
                <c:pt idx="167">
                  <c:v>19.581108829568802</c:v>
                </c:pt>
                <c:pt idx="168">
                  <c:v>19.581108829568802</c:v>
                </c:pt>
                <c:pt idx="169">
                  <c:v>20.139630390143701</c:v>
                </c:pt>
                <c:pt idx="170">
                  <c:v>20.139630390143701</c:v>
                </c:pt>
                <c:pt idx="171">
                  <c:v>20.369609856262802</c:v>
                </c:pt>
                <c:pt idx="172">
                  <c:v>20.369609856262802</c:v>
                </c:pt>
                <c:pt idx="173">
                  <c:v>21.7166324435318</c:v>
                </c:pt>
                <c:pt idx="174">
                  <c:v>21.7166324435318</c:v>
                </c:pt>
                <c:pt idx="175">
                  <c:v>22.439425051334698</c:v>
                </c:pt>
                <c:pt idx="176">
                  <c:v>22.439425051334698</c:v>
                </c:pt>
                <c:pt idx="177">
                  <c:v>24.3121149897331</c:v>
                </c:pt>
                <c:pt idx="178">
                  <c:v>24.3121149897331</c:v>
                </c:pt>
                <c:pt idx="179">
                  <c:v>24.574948665297701</c:v>
                </c:pt>
                <c:pt idx="180">
                  <c:v>24.574948665297701</c:v>
                </c:pt>
                <c:pt idx="181">
                  <c:v>27.236139630390099</c:v>
                </c:pt>
                <c:pt idx="182">
                  <c:v>27.236139630390099</c:v>
                </c:pt>
                <c:pt idx="183">
                  <c:v>27.367556468172499</c:v>
                </c:pt>
                <c:pt idx="184">
                  <c:v>27.367556468172499</c:v>
                </c:pt>
                <c:pt idx="185">
                  <c:v>33.445585215605703</c:v>
                </c:pt>
                <c:pt idx="186">
                  <c:v>33.445585215605703</c:v>
                </c:pt>
                <c:pt idx="187">
                  <c:v>35.482546201231997</c:v>
                </c:pt>
                <c:pt idx="188">
                  <c:v>35.482546201231997</c:v>
                </c:pt>
              </c:numCache>
            </c:numRef>
          </c:xVal>
          <c:yVal>
            <c:numRef>
              <c:f>IVO!$N$2:$N$190</c:f>
              <c:numCache>
                <c:formatCode>General</c:formatCode>
                <c:ptCount val="189"/>
                <c:pt idx="0">
                  <c:v>1</c:v>
                </c:pt>
                <c:pt idx="1">
                  <c:v>1</c:v>
                </c:pt>
                <c:pt idx="2">
                  <c:v>0.99206349206349198</c:v>
                </c:pt>
                <c:pt idx="3">
                  <c:v>0.99206349206349198</c:v>
                </c:pt>
                <c:pt idx="4">
                  <c:v>0.98412698412698396</c:v>
                </c:pt>
                <c:pt idx="5">
                  <c:v>0.98412698412698396</c:v>
                </c:pt>
                <c:pt idx="6">
                  <c:v>0.97619047619047605</c:v>
                </c:pt>
                <c:pt idx="7">
                  <c:v>0.97619047619047605</c:v>
                </c:pt>
                <c:pt idx="8">
                  <c:v>0.96825396825396803</c:v>
                </c:pt>
                <c:pt idx="9">
                  <c:v>0.96825396825396803</c:v>
                </c:pt>
                <c:pt idx="10">
                  <c:v>0.96031746031746001</c:v>
                </c:pt>
                <c:pt idx="11">
                  <c:v>0.96031746031746001</c:v>
                </c:pt>
                <c:pt idx="12">
                  <c:v>0.952380952380952</c:v>
                </c:pt>
                <c:pt idx="13">
                  <c:v>0.952380952380952</c:v>
                </c:pt>
                <c:pt idx="14">
                  <c:v>0.94444444444444497</c:v>
                </c:pt>
                <c:pt idx="15">
                  <c:v>0.94444444444444497</c:v>
                </c:pt>
                <c:pt idx="16">
                  <c:v>0.93650793650793696</c:v>
                </c:pt>
                <c:pt idx="17">
                  <c:v>0.93650793650793696</c:v>
                </c:pt>
                <c:pt idx="18">
                  <c:v>0.92857142857142905</c:v>
                </c:pt>
                <c:pt idx="19">
                  <c:v>0.92857142857142905</c:v>
                </c:pt>
                <c:pt idx="20">
                  <c:v>0.92063492063492103</c:v>
                </c:pt>
                <c:pt idx="21">
                  <c:v>0.92063492063492103</c:v>
                </c:pt>
                <c:pt idx="22">
                  <c:v>0.91269841269841301</c:v>
                </c:pt>
                <c:pt idx="23">
                  <c:v>0.91269841269841301</c:v>
                </c:pt>
                <c:pt idx="24">
                  <c:v>0.90469228627123399</c:v>
                </c:pt>
                <c:pt idx="25">
                  <c:v>0.90469228627123399</c:v>
                </c:pt>
                <c:pt idx="26">
                  <c:v>0.89668615984405498</c:v>
                </c:pt>
                <c:pt idx="27">
                  <c:v>0.89668615984405498</c:v>
                </c:pt>
                <c:pt idx="28">
                  <c:v>0.88868003341687596</c:v>
                </c:pt>
                <c:pt idx="29">
                  <c:v>0.88868003341687596</c:v>
                </c:pt>
                <c:pt idx="30">
                  <c:v>0.88067390698969705</c:v>
                </c:pt>
                <c:pt idx="31">
                  <c:v>0.88067390698969705</c:v>
                </c:pt>
                <c:pt idx="32">
                  <c:v>0.87266778056251704</c:v>
                </c:pt>
                <c:pt idx="33">
                  <c:v>0.87266778056251704</c:v>
                </c:pt>
                <c:pt idx="34">
                  <c:v>0.856655527708159</c:v>
                </c:pt>
                <c:pt idx="35">
                  <c:v>0.856655527708159</c:v>
                </c:pt>
                <c:pt idx="36">
                  <c:v>0.84864940128097999</c:v>
                </c:pt>
                <c:pt idx="37">
                  <c:v>0.84864940128097999</c:v>
                </c:pt>
                <c:pt idx="38">
                  <c:v>0.83263714842662195</c:v>
                </c:pt>
                <c:pt idx="39">
                  <c:v>0.83263714842662195</c:v>
                </c:pt>
                <c:pt idx="40">
                  <c:v>0.82463102199944305</c:v>
                </c:pt>
                <c:pt idx="41">
                  <c:v>0.82463102199944305</c:v>
                </c:pt>
                <c:pt idx="42">
                  <c:v>0.81662489557226403</c:v>
                </c:pt>
                <c:pt idx="43">
                  <c:v>0.81662489557226403</c:v>
                </c:pt>
                <c:pt idx="44">
                  <c:v>0.80861876914508501</c:v>
                </c:pt>
                <c:pt idx="45">
                  <c:v>0.80861876914508501</c:v>
                </c:pt>
                <c:pt idx="46">
                  <c:v>0.800612642717906</c:v>
                </c:pt>
                <c:pt idx="47">
                  <c:v>0.800612642717906</c:v>
                </c:pt>
                <c:pt idx="48">
                  <c:v>0.79260651629072698</c:v>
                </c:pt>
                <c:pt idx="49">
                  <c:v>0.79260651629072698</c:v>
                </c:pt>
                <c:pt idx="50">
                  <c:v>0.78460038986354796</c:v>
                </c:pt>
                <c:pt idx="51">
                  <c:v>0.78460038986354796</c:v>
                </c:pt>
                <c:pt idx="52">
                  <c:v>0.77659426343636895</c:v>
                </c:pt>
                <c:pt idx="53">
                  <c:v>0.77659426343636895</c:v>
                </c:pt>
                <c:pt idx="54">
                  <c:v>0.76858813700919004</c:v>
                </c:pt>
                <c:pt idx="55">
                  <c:v>0.76858813700919004</c:v>
                </c:pt>
                <c:pt idx="56">
                  <c:v>0.76058201058201103</c:v>
                </c:pt>
                <c:pt idx="57">
                  <c:v>0.76058201058201103</c:v>
                </c:pt>
                <c:pt idx="58">
                  <c:v>0.75249071259709599</c:v>
                </c:pt>
                <c:pt idx="59">
                  <c:v>0.75249071259709599</c:v>
                </c:pt>
                <c:pt idx="60">
                  <c:v>0.73630811662726603</c:v>
                </c:pt>
                <c:pt idx="61">
                  <c:v>0.73630811662726603</c:v>
                </c:pt>
                <c:pt idx="62">
                  <c:v>0.72821681864235099</c:v>
                </c:pt>
                <c:pt idx="63">
                  <c:v>0.72821681864235099</c:v>
                </c:pt>
                <c:pt idx="64">
                  <c:v>0.72012552065743596</c:v>
                </c:pt>
                <c:pt idx="65">
                  <c:v>0.72012552065743596</c:v>
                </c:pt>
                <c:pt idx="66">
                  <c:v>0.71203422267252103</c:v>
                </c:pt>
                <c:pt idx="67">
                  <c:v>0.71203422267252103</c:v>
                </c:pt>
                <c:pt idx="68">
                  <c:v>0.703942924687606</c:v>
                </c:pt>
                <c:pt idx="69">
                  <c:v>0.703942924687606</c:v>
                </c:pt>
                <c:pt idx="70">
                  <c:v>0.69585162670269096</c:v>
                </c:pt>
                <c:pt idx="71">
                  <c:v>0.69585162670269096</c:v>
                </c:pt>
                <c:pt idx="72">
                  <c:v>0.68776032871777604</c:v>
                </c:pt>
                <c:pt idx="73">
                  <c:v>0.68776032871777604</c:v>
                </c:pt>
                <c:pt idx="74">
                  <c:v>0.679669030732861</c:v>
                </c:pt>
                <c:pt idx="75">
                  <c:v>0.679669030732861</c:v>
                </c:pt>
                <c:pt idx="76">
                  <c:v>0.67157773274794597</c:v>
                </c:pt>
                <c:pt idx="77">
                  <c:v>0.67157773274794597</c:v>
                </c:pt>
                <c:pt idx="78">
                  <c:v>0.66348643476303104</c:v>
                </c:pt>
                <c:pt idx="79">
                  <c:v>0.66348643476303104</c:v>
                </c:pt>
                <c:pt idx="80">
                  <c:v>0.65539513677811601</c:v>
                </c:pt>
                <c:pt idx="81">
                  <c:v>0.65539513677811601</c:v>
                </c:pt>
                <c:pt idx="82">
                  <c:v>0.64730383879320097</c:v>
                </c:pt>
                <c:pt idx="83">
                  <c:v>0.64730383879320097</c:v>
                </c:pt>
                <c:pt idx="84">
                  <c:v>0.63921254080828604</c:v>
                </c:pt>
                <c:pt idx="85">
                  <c:v>0.63921254080828604</c:v>
                </c:pt>
                <c:pt idx="86">
                  <c:v>0.63112124282337101</c:v>
                </c:pt>
                <c:pt idx="87">
                  <c:v>0.63112124282337101</c:v>
                </c:pt>
                <c:pt idx="88">
                  <c:v>0.62302994483845597</c:v>
                </c:pt>
                <c:pt idx="89">
                  <c:v>0.62302994483845597</c:v>
                </c:pt>
                <c:pt idx="90">
                  <c:v>0.61493864685354105</c:v>
                </c:pt>
                <c:pt idx="91">
                  <c:v>0.61493864685354105</c:v>
                </c:pt>
                <c:pt idx="92">
                  <c:v>0.60684734886862601</c:v>
                </c:pt>
                <c:pt idx="93">
                  <c:v>0.60684734886862601</c:v>
                </c:pt>
                <c:pt idx="94">
                  <c:v>0.59875605088371098</c:v>
                </c:pt>
                <c:pt idx="95">
                  <c:v>0.59875605088371098</c:v>
                </c:pt>
                <c:pt idx="96">
                  <c:v>0.59066475289879605</c:v>
                </c:pt>
                <c:pt idx="97">
                  <c:v>0.59066475289879605</c:v>
                </c:pt>
                <c:pt idx="98">
                  <c:v>0.58257345491388102</c:v>
                </c:pt>
                <c:pt idx="99">
                  <c:v>0.58257345491388102</c:v>
                </c:pt>
                <c:pt idx="100">
                  <c:v>0.56639085894405095</c:v>
                </c:pt>
                <c:pt idx="101">
                  <c:v>0.56639085894405095</c:v>
                </c:pt>
                <c:pt idx="102">
                  <c:v>0.55829956095913602</c:v>
                </c:pt>
                <c:pt idx="103">
                  <c:v>0.55829956095913602</c:v>
                </c:pt>
                <c:pt idx="104">
                  <c:v>0.55020826297422099</c:v>
                </c:pt>
                <c:pt idx="105">
                  <c:v>0.55020826297422099</c:v>
                </c:pt>
                <c:pt idx="106">
                  <c:v>0.54211696498930595</c:v>
                </c:pt>
                <c:pt idx="107">
                  <c:v>0.54211696498930595</c:v>
                </c:pt>
                <c:pt idx="108">
                  <c:v>0.53402566700439102</c:v>
                </c:pt>
                <c:pt idx="109">
                  <c:v>0.53402566700439102</c:v>
                </c:pt>
                <c:pt idx="110">
                  <c:v>0.52593436901947599</c:v>
                </c:pt>
                <c:pt idx="111">
                  <c:v>0.52593436901947599</c:v>
                </c:pt>
                <c:pt idx="112">
                  <c:v>0.50975177304964503</c:v>
                </c:pt>
                <c:pt idx="113">
                  <c:v>0.50975177304964503</c:v>
                </c:pt>
                <c:pt idx="114">
                  <c:v>0.50166047506472999</c:v>
                </c:pt>
                <c:pt idx="115">
                  <c:v>0.50166047506472999</c:v>
                </c:pt>
                <c:pt idx="116">
                  <c:v>0.48547787909489998</c:v>
                </c:pt>
                <c:pt idx="117">
                  <c:v>0.48547787909489998</c:v>
                </c:pt>
                <c:pt idx="118">
                  <c:v>0.46929528312507002</c:v>
                </c:pt>
                <c:pt idx="119">
                  <c:v>0.46929528312507002</c:v>
                </c:pt>
                <c:pt idx="120">
                  <c:v>0.46120398514015498</c:v>
                </c:pt>
                <c:pt idx="121">
                  <c:v>0.46120398514015498</c:v>
                </c:pt>
                <c:pt idx="122">
                  <c:v>0.45311268715524</c:v>
                </c:pt>
                <c:pt idx="123">
                  <c:v>0.45311268715524</c:v>
                </c:pt>
                <c:pt idx="124">
                  <c:v>0.44502138917032502</c:v>
                </c:pt>
                <c:pt idx="125">
                  <c:v>0.44502138917032502</c:v>
                </c:pt>
                <c:pt idx="126">
                  <c:v>0.43693009118540999</c:v>
                </c:pt>
                <c:pt idx="127">
                  <c:v>0.43693009118540999</c:v>
                </c:pt>
                <c:pt idx="128">
                  <c:v>0.42883879320049501</c:v>
                </c:pt>
                <c:pt idx="129">
                  <c:v>0.42883879320049501</c:v>
                </c:pt>
                <c:pt idx="130">
                  <c:v>0.42074749521558003</c:v>
                </c:pt>
                <c:pt idx="131">
                  <c:v>0.42074749521558003</c:v>
                </c:pt>
                <c:pt idx="132">
                  <c:v>0.41265619723066499</c:v>
                </c:pt>
                <c:pt idx="133">
                  <c:v>0.41265619723066499</c:v>
                </c:pt>
                <c:pt idx="134">
                  <c:v>0.40456489924575001</c:v>
                </c:pt>
                <c:pt idx="135">
                  <c:v>0.40456489924575001</c:v>
                </c:pt>
                <c:pt idx="136">
                  <c:v>0.39630847273053099</c:v>
                </c:pt>
                <c:pt idx="137">
                  <c:v>0.39630847273053099</c:v>
                </c:pt>
                <c:pt idx="138">
                  <c:v>0.38805204621531098</c:v>
                </c:pt>
                <c:pt idx="139">
                  <c:v>0.38805204621531098</c:v>
                </c:pt>
                <c:pt idx="140">
                  <c:v>0.37979561970009201</c:v>
                </c:pt>
                <c:pt idx="141">
                  <c:v>0.37979561970009201</c:v>
                </c:pt>
                <c:pt idx="142">
                  <c:v>0.371539193184873</c:v>
                </c:pt>
                <c:pt idx="143">
                  <c:v>0.371539193184873</c:v>
                </c:pt>
                <c:pt idx="144">
                  <c:v>0.36328276666965298</c:v>
                </c:pt>
                <c:pt idx="145">
                  <c:v>0.36328276666965298</c:v>
                </c:pt>
                <c:pt idx="146">
                  <c:v>0.354633176987042</c:v>
                </c:pt>
                <c:pt idx="147">
                  <c:v>0.354633176987042</c:v>
                </c:pt>
                <c:pt idx="148">
                  <c:v>0.34576734756236599</c:v>
                </c:pt>
                <c:pt idx="149">
                  <c:v>0.34576734756236599</c:v>
                </c:pt>
                <c:pt idx="150">
                  <c:v>0.33690151813768998</c:v>
                </c:pt>
                <c:pt idx="151">
                  <c:v>0.33690151813768998</c:v>
                </c:pt>
                <c:pt idx="152">
                  <c:v>0.32754314263386602</c:v>
                </c:pt>
                <c:pt idx="153">
                  <c:v>0.32754314263386602</c:v>
                </c:pt>
                <c:pt idx="154">
                  <c:v>0.31818476713004101</c:v>
                </c:pt>
                <c:pt idx="155">
                  <c:v>0.31818476713004101</c:v>
                </c:pt>
                <c:pt idx="156">
                  <c:v>0.308826391626216</c:v>
                </c:pt>
                <c:pt idx="157">
                  <c:v>0.308826391626216</c:v>
                </c:pt>
                <c:pt idx="158">
                  <c:v>0.29946801612239099</c:v>
                </c:pt>
                <c:pt idx="159">
                  <c:v>0.29946801612239099</c:v>
                </c:pt>
                <c:pt idx="160">
                  <c:v>0.29010964061856698</c:v>
                </c:pt>
                <c:pt idx="161">
                  <c:v>0.29010964061856698</c:v>
                </c:pt>
                <c:pt idx="162">
                  <c:v>0.28075126511474202</c:v>
                </c:pt>
                <c:pt idx="163">
                  <c:v>0.28075126511474202</c:v>
                </c:pt>
                <c:pt idx="164">
                  <c:v>0.27139288961091701</c:v>
                </c:pt>
                <c:pt idx="165">
                  <c:v>0.27139288961091701</c:v>
                </c:pt>
                <c:pt idx="166">
                  <c:v>0.262034514107092</c:v>
                </c:pt>
                <c:pt idx="167">
                  <c:v>0.262034514107092</c:v>
                </c:pt>
                <c:pt idx="168">
                  <c:v>0.25195626356451201</c:v>
                </c:pt>
                <c:pt idx="169">
                  <c:v>0.25195626356451201</c:v>
                </c:pt>
                <c:pt idx="170">
                  <c:v>0.24187801302193099</c:v>
                </c:pt>
                <c:pt idx="171">
                  <c:v>0.24187801302193099</c:v>
                </c:pt>
                <c:pt idx="172">
                  <c:v>0.231799762479351</c:v>
                </c:pt>
                <c:pt idx="173">
                  <c:v>0.231799762479351</c:v>
                </c:pt>
                <c:pt idx="174">
                  <c:v>0.21959977498043801</c:v>
                </c:pt>
                <c:pt idx="175">
                  <c:v>0.21959977498043801</c:v>
                </c:pt>
                <c:pt idx="176">
                  <c:v>0.20739978748152499</c:v>
                </c:pt>
                <c:pt idx="177">
                  <c:v>0.20739978748152499</c:v>
                </c:pt>
                <c:pt idx="178">
                  <c:v>0.19258551694713</c:v>
                </c:pt>
                <c:pt idx="179">
                  <c:v>0.19258551694713</c:v>
                </c:pt>
                <c:pt idx="180">
                  <c:v>0.17653672386820199</c:v>
                </c:pt>
                <c:pt idx="181">
                  <c:v>0.17653672386820199</c:v>
                </c:pt>
                <c:pt idx="182">
                  <c:v>0.15888305148138199</c:v>
                </c:pt>
                <c:pt idx="183">
                  <c:v>0.15888305148138199</c:v>
                </c:pt>
                <c:pt idx="184">
                  <c:v>0.14122937909456201</c:v>
                </c:pt>
                <c:pt idx="185">
                  <c:v>0.14122937909456201</c:v>
                </c:pt>
                <c:pt idx="186">
                  <c:v>9.4152919396374601E-2</c:v>
                </c:pt>
                <c:pt idx="187">
                  <c:v>9.4152919396374601E-2</c:v>
                </c:pt>
                <c:pt idx="188">
                  <c:v>9.4152919396374601E-2</c:v>
                </c:pt>
              </c:numCache>
            </c:numRef>
          </c:yVal>
          <c:smooth val="0"/>
          <c:extLst>
            <c:ext xmlns:c16="http://schemas.microsoft.com/office/drawing/2014/chart" uri="{C3380CC4-5D6E-409C-BE32-E72D297353CC}">
              <c16:uniqueId val="{00000002-45E5-4A96-8A4D-3C5BECECAF6F}"/>
            </c:ext>
          </c:extLst>
        </c:ser>
        <c:ser>
          <c:idx val="3"/>
          <c:order val="3"/>
          <c:tx>
            <c:v>Censored PBO</c:v>
          </c:tx>
          <c:spPr>
            <a:ln w="25400" cap="rnd">
              <a:noFill/>
              <a:round/>
            </a:ln>
            <a:effectLst/>
          </c:spPr>
          <c:marker>
            <c:symbol val="plus"/>
            <c:size val="5"/>
            <c:spPr>
              <a:noFill/>
              <a:ln w="12700">
                <a:noFill/>
              </a:ln>
              <a:effectLst/>
            </c:spPr>
          </c:marker>
          <c:xVal>
            <c:numRef>
              <c:f>PBO!$Q$2:$Q$12</c:f>
              <c:numCache>
                <c:formatCode>General</c:formatCode>
                <c:ptCount val="11"/>
                <c:pt idx="0">
                  <c:v>10.3162217659138</c:v>
                </c:pt>
                <c:pt idx="1">
                  <c:v>17.1498973305955</c:v>
                </c:pt>
                <c:pt idx="2">
                  <c:v>17.872689938398398</c:v>
                </c:pt>
                <c:pt idx="3">
                  <c:v>17.9383983572895</c:v>
                </c:pt>
                <c:pt idx="4">
                  <c:v>19.416837782340899</c:v>
                </c:pt>
                <c:pt idx="5">
                  <c:v>20.106776180698201</c:v>
                </c:pt>
                <c:pt idx="6">
                  <c:v>20.238193018480501</c:v>
                </c:pt>
                <c:pt idx="7">
                  <c:v>20.5338809034908</c:v>
                </c:pt>
                <c:pt idx="8">
                  <c:v>24.9691991786448</c:v>
                </c:pt>
                <c:pt idx="9">
                  <c:v>26.9404517453799</c:v>
                </c:pt>
                <c:pt idx="10">
                  <c:v>33.0513347022587</c:v>
                </c:pt>
              </c:numCache>
            </c:numRef>
          </c:xVal>
          <c:yVal>
            <c:numRef>
              <c:f>PBO!$R$2:$R$12</c:f>
              <c:numCache>
                <c:formatCode>General</c:formatCode>
                <c:ptCount val="11"/>
                <c:pt idx="0">
                  <c:v>0.42622950819672101</c:v>
                </c:pt>
                <c:pt idx="1">
                  <c:v>0.25573770491803299</c:v>
                </c:pt>
                <c:pt idx="2">
                  <c:v>0.25573770491803299</c:v>
                </c:pt>
                <c:pt idx="3">
                  <c:v>0.25573770491803299</c:v>
                </c:pt>
                <c:pt idx="4">
                  <c:v>0.234426229508197</c:v>
                </c:pt>
                <c:pt idx="5">
                  <c:v>0.18754098360655699</c:v>
                </c:pt>
                <c:pt idx="6">
                  <c:v>0.18754098360655699</c:v>
                </c:pt>
                <c:pt idx="7">
                  <c:v>0.18754098360655699</c:v>
                </c:pt>
                <c:pt idx="8">
                  <c:v>0.15003278688524599</c:v>
                </c:pt>
                <c:pt idx="9">
                  <c:v>0.10002185792349701</c:v>
                </c:pt>
                <c:pt idx="10">
                  <c:v>0.10002185792349701</c:v>
                </c:pt>
              </c:numCache>
            </c:numRef>
          </c:yVal>
          <c:smooth val="0"/>
          <c:extLst>
            <c:ext xmlns:c16="http://schemas.microsoft.com/office/drawing/2014/chart" uri="{C3380CC4-5D6E-409C-BE32-E72D297353CC}">
              <c16:uniqueId val="{00000003-45E5-4A96-8A4D-3C5BECECAF6F}"/>
            </c:ext>
          </c:extLst>
        </c:ser>
        <c:ser>
          <c:idx val="4"/>
          <c:order val="4"/>
          <c:tx>
            <c:v>Censored PBO RPSFT</c:v>
          </c:tx>
          <c:spPr>
            <a:ln w="25400" cap="rnd">
              <a:noFill/>
              <a:round/>
            </a:ln>
            <a:effectLst/>
          </c:spPr>
          <c:marker>
            <c:symbol val="plus"/>
            <c:size val="5"/>
            <c:spPr>
              <a:noFill/>
              <a:ln w="12700">
                <a:solidFill>
                  <a:srgbClr val="000000"/>
                </a:solidFill>
              </a:ln>
              <a:effectLst/>
            </c:spPr>
          </c:marker>
          <c:xVal>
            <c:numRef>
              <c:f>'PBO RPSFT'!$Q$2:$Q$13</c:f>
              <c:numCache>
                <c:formatCode>General</c:formatCode>
                <c:ptCount val="12"/>
                <c:pt idx="0">
                  <c:v>7.7963623173002397</c:v>
                </c:pt>
                <c:pt idx="1">
                  <c:v>8.9757936967159804</c:v>
                </c:pt>
                <c:pt idx="2">
                  <c:v>9.1845330850117008</c:v>
                </c:pt>
                <c:pt idx="3">
                  <c:v>9.4628522694059907</c:v>
                </c:pt>
                <c:pt idx="4">
                  <c:v>9.5672219635538607</c:v>
                </c:pt>
                <c:pt idx="5">
                  <c:v>10.280414873564199</c:v>
                </c:pt>
                <c:pt idx="6">
                  <c:v>10.715288599180299</c:v>
                </c:pt>
                <c:pt idx="7">
                  <c:v>10.8370532423528</c:v>
                </c:pt>
                <c:pt idx="8">
                  <c:v>13.2723461058029</c:v>
                </c:pt>
                <c:pt idx="9">
                  <c:v>14.4899925375279</c:v>
                </c:pt>
                <c:pt idx="10">
                  <c:v>17.499318718791201</c:v>
                </c:pt>
                <c:pt idx="11">
                  <c:v>20.5338809034908</c:v>
                </c:pt>
              </c:numCache>
            </c:numRef>
          </c:xVal>
          <c:yVal>
            <c:numRef>
              <c:f>'PBO RPSFT'!$R$2:$R$13</c:f>
              <c:numCache>
                <c:formatCode>General</c:formatCode>
                <c:ptCount val="12"/>
                <c:pt idx="0">
                  <c:v>0.36065573770491799</c:v>
                </c:pt>
                <c:pt idx="1">
                  <c:v>0.32630757220921103</c:v>
                </c:pt>
                <c:pt idx="2">
                  <c:v>0.32630757220921103</c:v>
                </c:pt>
                <c:pt idx="3">
                  <c:v>0.30711300913808098</c:v>
                </c:pt>
                <c:pt idx="4">
                  <c:v>0.30711300913808098</c:v>
                </c:pt>
                <c:pt idx="5">
                  <c:v>0.28517636562821802</c:v>
                </c:pt>
                <c:pt idx="6">
                  <c:v>0.28517636562821802</c:v>
                </c:pt>
                <c:pt idx="7">
                  <c:v>0.28517636562821802</c:v>
                </c:pt>
                <c:pt idx="8">
                  <c:v>0.14258818281410901</c:v>
                </c:pt>
                <c:pt idx="9">
                  <c:v>0.14258818281410901</c:v>
                </c:pt>
                <c:pt idx="10">
                  <c:v>9.50587885427394E-2</c:v>
                </c:pt>
                <c:pt idx="11">
                  <c:v>9.50587885427394E-2</c:v>
                </c:pt>
              </c:numCache>
            </c:numRef>
          </c:yVal>
          <c:smooth val="0"/>
          <c:extLst>
            <c:ext xmlns:c16="http://schemas.microsoft.com/office/drawing/2014/chart" uri="{C3380CC4-5D6E-409C-BE32-E72D297353CC}">
              <c16:uniqueId val="{00000004-45E5-4A96-8A4D-3C5BECECAF6F}"/>
            </c:ext>
          </c:extLst>
        </c:ser>
        <c:ser>
          <c:idx val="5"/>
          <c:order val="5"/>
          <c:tx>
            <c:v>Censored IVO</c:v>
          </c:tx>
          <c:spPr>
            <a:ln w="25400" cap="rnd">
              <a:noFill/>
              <a:round/>
            </a:ln>
            <a:effectLst/>
          </c:spPr>
          <c:marker>
            <c:symbol val="plus"/>
            <c:size val="5"/>
            <c:spPr>
              <a:noFill/>
              <a:ln w="12700">
                <a:noFill/>
              </a:ln>
              <a:effectLst/>
            </c:spPr>
          </c:marker>
          <c:xVal>
            <c:numRef>
              <c:f>IVO!$Q$2:$Q$27</c:f>
              <c:numCache>
                <c:formatCode>General</c:formatCode>
                <c:ptCount val="26"/>
                <c:pt idx="0">
                  <c:v>1.83983572895277</c:v>
                </c:pt>
                <c:pt idx="1">
                  <c:v>4.6324435318275201</c:v>
                </c:pt>
                <c:pt idx="2">
                  <c:v>12.8788501026694</c:v>
                </c:pt>
                <c:pt idx="3">
                  <c:v>15.047227926078</c:v>
                </c:pt>
                <c:pt idx="4">
                  <c:v>15.638603696098601</c:v>
                </c:pt>
                <c:pt idx="5">
                  <c:v>16.722792607802901</c:v>
                </c:pt>
                <c:pt idx="6">
                  <c:v>17.084188911704299</c:v>
                </c:pt>
                <c:pt idx="7">
                  <c:v>17.248459958932202</c:v>
                </c:pt>
                <c:pt idx="8">
                  <c:v>18.924024640657102</c:v>
                </c:pt>
                <c:pt idx="9">
                  <c:v>19.449691991786398</c:v>
                </c:pt>
                <c:pt idx="10">
                  <c:v>20.501026694045201</c:v>
                </c:pt>
                <c:pt idx="11">
                  <c:v>20.862422997946599</c:v>
                </c:pt>
                <c:pt idx="12">
                  <c:v>20.895277207392201</c:v>
                </c:pt>
                <c:pt idx="13">
                  <c:v>21.158110882956901</c:v>
                </c:pt>
                <c:pt idx="14">
                  <c:v>22.9979466119097</c:v>
                </c:pt>
                <c:pt idx="15">
                  <c:v>23.917864476386001</c:v>
                </c:pt>
                <c:pt idx="16">
                  <c:v>23.983572895277199</c:v>
                </c:pt>
                <c:pt idx="17">
                  <c:v>24.4435318275154</c:v>
                </c:pt>
                <c:pt idx="18">
                  <c:v>25.297741273100598</c:v>
                </c:pt>
                <c:pt idx="19">
                  <c:v>27.4661190965092</c:v>
                </c:pt>
                <c:pt idx="20">
                  <c:v>29.700205338808999</c:v>
                </c:pt>
                <c:pt idx="21">
                  <c:v>31.0800821355236</c:v>
                </c:pt>
                <c:pt idx="22">
                  <c:v>32.229979466119097</c:v>
                </c:pt>
                <c:pt idx="23">
                  <c:v>33.084188911704302</c:v>
                </c:pt>
                <c:pt idx="24">
                  <c:v>34.4640657084189</c:v>
                </c:pt>
                <c:pt idx="25">
                  <c:v>35.482546201231997</c:v>
                </c:pt>
              </c:numCache>
            </c:numRef>
          </c:xVal>
          <c:yVal>
            <c:numRef>
              <c:f>IVO!$R$2:$R$27</c:f>
              <c:numCache>
                <c:formatCode>General</c:formatCode>
                <c:ptCount val="26"/>
                <c:pt idx="0">
                  <c:v>0.91269841269841301</c:v>
                </c:pt>
                <c:pt idx="1">
                  <c:v>0.76058201058201103</c:v>
                </c:pt>
                <c:pt idx="2">
                  <c:v>0.40456489924575001</c:v>
                </c:pt>
                <c:pt idx="3">
                  <c:v>0.36328276666965298</c:v>
                </c:pt>
                <c:pt idx="4">
                  <c:v>0.36328276666965298</c:v>
                </c:pt>
                <c:pt idx="5">
                  <c:v>0.354633176987042</c:v>
                </c:pt>
                <c:pt idx="6">
                  <c:v>0.33690151813768998</c:v>
                </c:pt>
                <c:pt idx="7">
                  <c:v>0.33690151813768998</c:v>
                </c:pt>
                <c:pt idx="8">
                  <c:v>0.262034514107092</c:v>
                </c:pt>
                <c:pt idx="9">
                  <c:v>0.262034514107092</c:v>
                </c:pt>
                <c:pt idx="10">
                  <c:v>0.231799762479351</c:v>
                </c:pt>
                <c:pt idx="11">
                  <c:v>0.231799762479351</c:v>
                </c:pt>
                <c:pt idx="12">
                  <c:v>0.231799762479351</c:v>
                </c:pt>
                <c:pt idx="13">
                  <c:v>0.231799762479351</c:v>
                </c:pt>
                <c:pt idx="14">
                  <c:v>0.20739978748152499</c:v>
                </c:pt>
                <c:pt idx="15">
                  <c:v>0.20739978748152499</c:v>
                </c:pt>
                <c:pt idx="16">
                  <c:v>0.20739978748152499</c:v>
                </c:pt>
                <c:pt idx="17">
                  <c:v>0.19258551694713</c:v>
                </c:pt>
                <c:pt idx="18">
                  <c:v>0.17653672386820199</c:v>
                </c:pt>
                <c:pt idx="19">
                  <c:v>0.14122937909456201</c:v>
                </c:pt>
                <c:pt idx="20">
                  <c:v>0.14122937909456201</c:v>
                </c:pt>
                <c:pt idx="21">
                  <c:v>0.14122937909456201</c:v>
                </c:pt>
                <c:pt idx="22">
                  <c:v>0.14122937909456201</c:v>
                </c:pt>
                <c:pt idx="23">
                  <c:v>0.14122937909456201</c:v>
                </c:pt>
                <c:pt idx="24">
                  <c:v>9.4152919396374601E-2</c:v>
                </c:pt>
                <c:pt idx="25">
                  <c:v>9.4152919396374601E-2</c:v>
                </c:pt>
              </c:numCache>
            </c:numRef>
          </c:yVal>
          <c:smooth val="0"/>
          <c:extLst>
            <c:ext xmlns:c16="http://schemas.microsoft.com/office/drawing/2014/chart" uri="{C3380CC4-5D6E-409C-BE32-E72D297353CC}">
              <c16:uniqueId val="{00000005-45E5-4A96-8A4D-3C5BECECAF6F}"/>
            </c:ext>
          </c:extLst>
        </c:ser>
        <c:dLbls>
          <c:showLegendKey val="0"/>
          <c:showVal val="0"/>
          <c:showCatName val="0"/>
          <c:showSerName val="0"/>
          <c:showPercent val="0"/>
          <c:showBubbleSize val="0"/>
        </c:dLbls>
        <c:axId val="544759552"/>
        <c:axId val="544759224"/>
      </c:scatterChart>
      <c:valAx>
        <c:axId val="544759552"/>
        <c:scaling>
          <c:orientation val="minMax"/>
          <c:max val="36"/>
        </c:scaling>
        <c:delete val="0"/>
        <c:axPos val="b"/>
        <c:numFmt formatCode="General" sourceLinked="1"/>
        <c:majorTickMark val="out"/>
        <c:minorTickMark val="none"/>
        <c:tickLblPos val="nextTo"/>
        <c:spPr>
          <a:noFill/>
          <a:ln w="9525" cap="flat" cmpd="sng" algn="ctr">
            <a:solidFill>
              <a:srgbClr val="033778"/>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59224"/>
        <c:crosses val="autoZero"/>
        <c:crossBetween val="midCat"/>
        <c:majorUnit val="2"/>
      </c:valAx>
      <c:valAx>
        <c:axId val="544759224"/>
        <c:scaling>
          <c:orientation val="minMax"/>
          <c:max val="1"/>
        </c:scaling>
        <c:delete val="0"/>
        <c:axPos val="l"/>
        <c:numFmt formatCode="General" sourceLinked="1"/>
        <c:majorTickMark val="out"/>
        <c:minorTickMark val="none"/>
        <c:tickLblPos val="nextTo"/>
        <c:spPr>
          <a:noFill/>
          <a:ln w="9525" cap="flat" cmpd="sng" algn="ctr">
            <a:solidFill>
              <a:srgbClr val="033778"/>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59552"/>
        <c:crosses val="autoZero"/>
        <c:crossBetween val="midCat"/>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0.25101</cdr:x>
      <cdr:y>0.40001</cdr:y>
    </cdr:from>
    <cdr:to>
      <cdr:x>0.30239</cdr:x>
      <cdr:y>0.71304</cdr:y>
    </cdr:to>
    <cdr:sp macro="" textlink="">
      <cdr:nvSpPr>
        <cdr:cNvPr id="2" name="Rectangle 1">
          <a:extLst xmlns:a="http://schemas.openxmlformats.org/drawingml/2006/main">
            <a:ext uri="{FF2B5EF4-FFF2-40B4-BE49-F238E27FC236}">
              <a16:creationId xmlns:a16="http://schemas.microsoft.com/office/drawing/2014/main" id="{511FF9C0-D8D0-BA45-8287-776416E4A9D4}"/>
            </a:ext>
          </a:extLst>
        </cdr:cNvPr>
        <cdr:cNvSpPr/>
      </cdr:nvSpPr>
      <cdr:spPr>
        <a:xfrm xmlns:a="http://schemas.openxmlformats.org/drawingml/2006/main">
          <a:off x="1538038" y="1572058"/>
          <a:ext cx="314821" cy="1230229"/>
        </a:xfrm>
        <a:prstGeom xmlns:a="http://schemas.openxmlformats.org/drawingml/2006/main" prst="rect">
          <a:avLst/>
        </a:prstGeom>
        <a:noFill xmlns:a="http://schemas.openxmlformats.org/drawingml/2006/main"/>
        <a:ln xmlns:a="http://schemas.openxmlformats.org/drawingml/2006/main" w="25400">
          <a:solidFill>
            <a:srgbClr val="E72F58"/>
          </a:solid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1351" dirty="0"/>
        </a:p>
      </cdr:txBody>
    </cdr:sp>
  </cdr:relSizeAnchor>
  <cdr:relSizeAnchor xmlns:cdr="http://schemas.openxmlformats.org/drawingml/2006/chartDrawing">
    <cdr:from>
      <cdr:x>0.31339</cdr:x>
      <cdr:y>0.40001</cdr:y>
    </cdr:from>
    <cdr:to>
      <cdr:x>0.33499</cdr:x>
      <cdr:y>0.71304</cdr:y>
    </cdr:to>
    <cdr:sp macro="" textlink="">
      <cdr:nvSpPr>
        <cdr:cNvPr id="3" name="Rectangle 2">
          <a:extLst xmlns:a="http://schemas.openxmlformats.org/drawingml/2006/main">
            <a:ext uri="{FF2B5EF4-FFF2-40B4-BE49-F238E27FC236}">
              <a16:creationId xmlns:a16="http://schemas.microsoft.com/office/drawing/2014/main" id="{B94ACBB7-0A0E-944B-BA2D-E2BF77008743}"/>
            </a:ext>
          </a:extLst>
        </cdr:cNvPr>
        <cdr:cNvSpPr/>
      </cdr:nvSpPr>
      <cdr:spPr>
        <a:xfrm xmlns:a="http://schemas.openxmlformats.org/drawingml/2006/main">
          <a:off x="1920240" y="1572058"/>
          <a:ext cx="132350" cy="1230229"/>
        </a:xfrm>
        <a:prstGeom xmlns:a="http://schemas.openxmlformats.org/drawingml/2006/main" prst="rect">
          <a:avLst/>
        </a:prstGeom>
        <a:noFill xmlns:a="http://schemas.openxmlformats.org/drawingml/2006/main"/>
        <a:ln xmlns:a="http://schemas.openxmlformats.org/drawingml/2006/main" w="25400">
          <a:solidFill>
            <a:srgbClr val="E72F58"/>
          </a:solid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135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D3B64-5977-40E7-88E2-F7E94D58ADBA}" type="datetimeFigureOut">
              <a:rPr lang="en-GB" smtClean="0"/>
              <a:t>24/07/2023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C0F60-8F20-44AF-B2C9-EC8B5DED0F2F}" type="slidenum">
              <a:rPr lang="en-GB" smtClean="0"/>
              <a:t>‹#›</a:t>
            </a:fld>
            <a:endParaRPr lang="en-GB"/>
          </a:p>
        </p:txBody>
      </p:sp>
    </p:spTree>
    <p:extLst>
      <p:ext uri="{BB962C8B-B14F-4D97-AF65-F5344CB8AC3E}">
        <p14:creationId xmlns:p14="http://schemas.microsoft.com/office/powerpoint/2010/main" val="357075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endParaRPr>
          </a:p>
        </p:txBody>
      </p:sp>
      <p:sp>
        <p:nvSpPr>
          <p:cNvPr id="4" name="Slide Number Placeholder 3"/>
          <p:cNvSpPr>
            <a:spLocks noGrp="1"/>
          </p:cNvSpPr>
          <p:nvPr>
            <p:ph type="sldNum" sz="quarter" idx="10"/>
          </p:nvPr>
        </p:nvSpPr>
        <p:spPr/>
        <p:txBody>
          <a:bodyPr/>
          <a:lstStyle/>
          <a:p>
            <a:r>
              <a:rPr lang="en-US">
                <a:latin typeface="Arial" panose="020B0604020202020204" pitchFamily="34" charset="0"/>
              </a:rPr>
              <a:t>Notes view: </a:t>
            </a:r>
            <a:fld id="{128CEAFE-FA94-43E5-B0FF-D47E1CCDD1B4}" type="slidenum">
              <a:rPr lang="en-US" smtClean="0">
                <a:latin typeface="Arial" panose="020B0604020202020204" pitchFamily="34" charset="0"/>
              </a:rPr>
              <a:pPr/>
              <a:t>1</a:t>
            </a:fld>
            <a:endParaRPr lang="en-US">
              <a:latin typeface="Arial" panose="020B0604020202020204" pitchFamily="34" charset="0"/>
            </a:endParaRPr>
          </a:p>
        </p:txBody>
      </p:sp>
    </p:spTree>
    <p:extLst>
      <p:ext uri="{BB962C8B-B14F-4D97-AF65-F5344CB8AC3E}">
        <p14:creationId xmlns:p14="http://schemas.microsoft.com/office/powerpoint/2010/main" val="143507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17</a:t>
            </a:fld>
            <a:endParaRPr lang="en-US"/>
          </a:p>
        </p:txBody>
      </p:sp>
    </p:spTree>
    <p:extLst>
      <p:ext uri="{BB962C8B-B14F-4D97-AF65-F5344CB8AC3E}">
        <p14:creationId xmlns:p14="http://schemas.microsoft.com/office/powerpoint/2010/main" val="1338118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18</a:t>
            </a:fld>
            <a:endParaRPr lang="en-US"/>
          </a:p>
        </p:txBody>
      </p:sp>
    </p:spTree>
    <p:extLst>
      <p:ext uri="{BB962C8B-B14F-4D97-AF65-F5344CB8AC3E}">
        <p14:creationId xmlns:p14="http://schemas.microsoft.com/office/powerpoint/2010/main" val="1104468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19</a:t>
            </a:fld>
            <a:endParaRPr lang="en-US"/>
          </a:p>
        </p:txBody>
      </p:sp>
    </p:spTree>
    <p:extLst>
      <p:ext uri="{BB962C8B-B14F-4D97-AF65-F5344CB8AC3E}">
        <p14:creationId xmlns:p14="http://schemas.microsoft.com/office/powerpoint/2010/main" val="619248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20</a:t>
            </a:fld>
            <a:endParaRPr lang="en-US"/>
          </a:p>
        </p:txBody>
      </p:sp>
    </p:spTree>
    <p:extLst>
      <p:ext uri="{BB962C8B-B14F-4D97-AF65-F5344CB8AC3E}">
        <p14:creationId xmlns:p14="http://schemas.microsoft.com/office/powerpoint/2010/main" val="1698815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21</a:t>
            </a:fld>
            <a:endParaRPr lang="en-US"/>
          </a:p>
        </p:txBody>
      </p:sp>
    </p:spTree>
    <p:extLst>
      <p:ext uri="{BB962C8B-B14F-4D97-AF65-F5344CB8AC3E}">
        <p14:creationId xmlns:p14="http://schemas.microsoft.com/office/powerpoint/2010/main" val="682185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9A2AB-596E-426E-B391-F99D3ABC0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775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23</a:t>
            </a:fld>
            <a:endParaRPr lang="en-US"/>
          </a:p>
        </p:txBody>
      </p:sp>
    </p:spTree>
    <p:extLst>
      <p:ext uri="{BB962C8B-B14F-4D97-AF65-F5344CB8AC3E}">
        <p14:creationId xmlns:p14="http://schemas.microsoft.com/office/powerpoint/2010/main" val="24308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24</a:t>
            </a:fld>
            <a:endParaRPr lang="en-US"/>
          </a:p>
        </p:txBody>
      </p:sp>
    </p:spTree>
    <p:extLst>
      <p:ext uri="{BB962C8B-B14F-4D97-AF65-F5344CB8AC3E}">
        <p14:creationId xmlns:p14="http://schemas.microsoft.com/office/powerpoint/2010/main" val="161285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25</a:t>
            </a:fld>
            <a:endParaRPr lang="en-US"/>
          </a:p>
        </p:txBody>
      </p:sp>
    </p:spTree>
    <p:extLst>
      <p:ext uri="{BB962C8B-B14F-4D97-AF65-F5344CB8AC3E}">
        <p14:creationId xmlns:p14="http://schemas.microsoft.com/office/powerpoint/2010/main" val="1467718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sz="1000" b="0" baseline="0"/>
          </a:p>
        </p:txBody>
      </p:sp>
      <p:sp>
        <p:nvSpPr>
          <p:cNvPr id="4" name="Slide Number Placeholder 3"/>
          <p:cNvSpPr>
            <a:spLocks noGrp="1"/>
          </p:cNvSpPr>
          <p:nvPr>
            <p:ph type="sldNum" sz="quarter" idx="10"/>
          </p:nvPr>
        </p:nvSpPr>
        <p:spPr/>
        <p:txBody>
          <a:bodyPr/>
          <a:lstStyle/>
          <a:p>
            <a:fld id="{F0D9A2AB-596E-426E-B391-F99D3ABC0620}" type="slidenum">
              <a:rPr lang="en-US" smtClean="0"/>
              <a:t>28</a:t>
            </a:fld>
            <a:endParaRPr lang="en-US"/>
          </a:p>
        </p:txBody>
      </p:sp>
    </p:spTree>
    <p:extLst>
      <p:ext uri="{BB962C8B-B14F-4D97-AF65-F5344CB8AC3E}">
        <p14:creationId xmlns:p14="http://schemas.microsoft.com/office/powerpoint/2010/main" val="323755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EC0F60-8F20-44AF-B2C9-EC8B5DED0F2F}" type="slidenum">
              <a:rPr lang="en-GB" smtClean="0"/>
              <a:t>3</a:t>
            </a:fld>
            <a:endParaRPr lang="en-GB"/>
          </a:p>
        </p:txBody>
      </p:sp>
    </p:spTree>
    <p:extLst>
      <p:ext uri="{BB962C8B-B14F-4D97-AF65-F5344CB8AC3E}">
        <p14:creationId xmlns:p14="http://schemas.microsoft.com/office/powerpoint/2010/main" val="159005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266F1CE-7EB7-49D4-BAA3-4722FEDEE790}" type="slidenum">
              <a:rPr lang="fr-FR" smtClean="0"/>
              <a:t>30</a:t>
            </a:fld>
            <a:endParaRPr lang="fr-FR"/>
          </a:p>
        </p:txBody>
      </p:sp>
    </p:spTree>
    <p:extLst>
      <p:ext uri="{BB962C8B-B14F-4D97-AF65-F5344CB8AC3E}">
        <p14:creationId xmlns:p14="http://schemas.microsoft.com/office/powerpoint/2010/main" val="286389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64FE2-F2E5-4386-922E-36C6F14D79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93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pPr>
            <a:endParaRPr lang="en-US" sz="1200"/>
          </a:p>
        </p:txBody>
      </p:sp>
      <p:sp>
        <p:nvSpPr>
          <p:cNvPr id="4" name="Slide Number Placeholder 3"/>
          <p:cNvSpPr>
            <a:spLocks noGrp="1"/>
          </p:cNvSpPr>
          <p:nvPr>
            <p:ph type="sldNum" sz="quarter" idx="5"/>
          </p:nvPr>
        </p:nvSpPr>
        <p:spPr/>
        <p:txBody>
          <a:bodyPr/>
          <a:lstStyle/>
          <a:p>
            <a:fld id="{A1EC0F60-8F20-44AF-B2C9-EC8B5DED0F2F}" type="slidenum">
              <a:rPr lang="en-GB" smtClean="0"/>
              <a:t>5</a:t>
            </a:fld>
            <a:endParaRPr lang="en-GB"/>
          </a:p>
        </p:txBody>
      </p:sp>
    </p:spTree>
    <p:extLst>
      <p:ext uri="{BB962C8B-B14F-4D97-AF65-F5344CB8AC3E}">
        <p14:creationId xmlns:p14="http://schemas.microsoft.com/office/powerpoint/2010/main" val="412483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a:effectLst/>
            </a:endParaRPr>
          </a:p>
        </p:txBody>
      </p:sp>
      <p:sp>
        <p:nvSpPr>
          <p:cNvPr id="4" name="Espace réservé du numéro de diapositive 3"/>
          <p:cNvSpPr>
            <a:spLocks noGrp="1"/>
          </p:cNvSpPr>
          <p:nvPr>
            <p:ph type="sldNum" sz="quarter" idx="5"/>
          </p:nvPr>
        </p:nvSpPr>
        <p:spPr/>
        <p:txBody>
          <a:bodyPr/>
          <a:lstStyle/>
          <a:p>
            <a:fld id="{22C64FE2-F2E5-4386-922E-36C6F14D7958}" type="slidenum">
              <a:rPr lang="en-GB" smtClean="0"/>
              <a:t>7</a:t>
            </a:fld>
            <a:endParaRPr lang="en-GB"/>
          </a:p>
        </p:txBody>
      </p:sp>
    </p:spTree>
    <p:extLst>
      <p:ext uri="{BB962C8B-B14F-4D97-AF65-F5344CB8AC3E}">
        <p14:creationId xmlns:p14="http://schemas.microsoft.com/office/powerpoint/2010/main" val="3625935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1EC0F60-8F20-44AF-B2C9-EC8B5DED0F2F}" type="slidenum">
              <a:rPr lang="en-GB" smtClean="0"/>
              <a:t>9</a:t>
            </a:fld>
            <a:endParaRPr lang="en-GB"/>
          </a:p>
        </p:txBody>
      </p:sp>
    </p:spTree>
    <p:extLst>
      <p:ext uri="{BB962C8B-B14F-4D97-AF65-F5344CB8AC3E}">
        <p14:creationId xmlns:p14="http://schemas.microsoft.com/office/powerpoint/2010/main" val="51616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1EC0F60-8F20-44AF-B2C9-EC8B5DED0F2F}" type="slidenum">
              <a:rPr lang="en-GB" smtClean="0"/>
              <a:t>10</a:t>
            </a:fld>
            <a:endParaRPr lang="en-GB"/>
          </a:p>
        </p:txBody>
      </p:sp>
    </p:spTree>
    <p:extLst>
      <p:ext uri="{BB962C8B-B14F-4D97-AF65-F5344CB8AC3E}">
        <p14:creationId xmlns:p14="http://schemas.microsoft.com/office/powerpoint/2010/main" val="297508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Espace réservé du numéro de diapositive 3"/>
          <p:cNvSpPr>
            <a:spLocks noGrp="1"/>
          </p:cNvSpPr>
          <p:nvPr>
            <p:ph type="sldNum" sz="quarter" idx="5"/>
          </p:nvPr>
        </p:nvSpPr>
        <p:spPr/>
        <p:txBody>
          <a:bodyPr/>
          <a:lstStyle/>
          <a:p>
            <a:fld id="{22C64FE2-F2E5-4386-922E-36C6F14D7958}" type="slidenum">
              <a:rPr lang="en-GB" smtClean="0"/>
              <a:t>13</a:t>
            </a:fld>
            <a:endParaRPr lang="en-GB"/>
          </a:p>
        </p:txBody>
      </p:sp>
    </p:spTree>
    <p:extLst>
      <p:ext uri="{BB962C8B-B14F-4D97-AF65-F5344CB8AC3E}">
        <p14:creationId xmlns:p14="http://schemas.microsoft.com/office/powerpoint/2010/main" val="398060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D9A2AB-596E-426E-B391-F99D3ABC0620}" type="slidenum">
              <a:rPr lang="en-US" smtClean="0"/>
              <a:t>16</a:t>
            </a:fld>
            <a:endParaRPr lang="en-US"/>
          </a:p>
        </p:txBody>
      </p:sp>
    </p:spTree>
    <p:extLst>
      <p:ext uri="{BB962C8B-B14F-4D97-AF65-F5344CB8AC3E}">
        <p14:creationId xmlns:p14="http://schemas.microsoft.com/office/powerpoint/2010/main" val="2072687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91F49496-D4BE-9C4C-AE55-84DD9E4CC5F9}"/>
              </a:ext>
            </a:extLst>
          </p:cNvPr>
          <p:cNvPicPr>
            <a:picLocks noChangeAspect="1"/>
          </p:cNvPicPr>
          <p:nvPr userDrawn="1"/>
        </p:nvPicPr>
        <p:blipFill>
          <a:blip r:embed="rId2"/>
          <a:stretch>
            <a:fillRect/>
          </a:stretch>
        </p:blipFill>
        <p:spPr>
          <a:xfrm>
            <a:off x="5414" y="0"/>
            <a:ext cx="12181172" cy="6858000"/>
          </a:xfrm>
          <a:prstGeom prst="rect">
            <a:avLst/>
          </a:prstGeom>
        </p:spPr>
      </p:pic>
      <p:sp>
        <p:nvSpPr>
          <p:cNvPr id="2" name="Title 1">
            <a:extLst>
              <a:ext uri="{FF2B5EF4-FFF2-40B4-BE49-F238E27FC236}">
                <a16:creationId xmlns:a16="http://schemas.microsoft.com/office/drawing/2014/main" id="{AC6EDE26-AD4A-FB41-A28E-71B33D963848}"/>
              </a:ext>
            </a:extLst>
          </p:cNvPr>
          <p:cNvSpPr>
            <a:spLocks noGrp="1"/>
          </p:cNvSpPr>
          <p:nvPr>
            <p:ph type="ctrTitle"/>
          </p:nvPr>
        </p:nvSpPr>
        <p:spPr>
          <a:xfrm>
            <a:off x="4759890" y="1120494"/>
            <a:ext cx="5908110" cy="2387600"/>
          </a:xfrm>
          <a:prstGeom prst="rect">
            <a:avLst/>
          </a:prstGeom>
        </p:spPr>
        <p:txBody>
          <a:bodyPr anchor="b">
            <a:normAutofit/>
          </a:bodyPr>
          <a:lstStyle>
            <a:lvl1pPr algn="l">
              <a:defRPr sz="3200" b="1">
                <a:solidFill>
                  <a:srgbClr val="033878"/>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C1B9328E-46A2-0C4C-A83D-2869EE76D14E}"/>
              </a:ext>
            </a:extLst>
          </p:cNvPr>
          <p:cNvSpPr>
            <a:spLocks noGrp="1"/>
          </p:cNvSpPr>
          <p:nvPr>
            <p:ph type="subTitle" idx="1"/>
          </p:nvPr>
        </p:nvSpPr>
        <p:spPr>
          <a:xfrm>
            <a:off x="4759890" y="3602038"/>
            <a:ext cx="5908110" cy="1655762"/>
          </a:xfrm>
        </p:spPr>
        <p:txBody>
          <a:bodyPr>
            <a:normAutofit/>
          </a:bodyPr>
          <a:lstStyle>
            <a:lvl1pPr marL="0" indent="0" algn="l">
              <a:buNone/>
              <a:defRPr sz="1600">
                <a:solidFill>
                  <a:srgbClr val="0075B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0" name="TextBox 9">
            <a:extLst>
              <a:ext uri="{FF2B5EF4-FFF2-40B4-BE49-F238E27FC236}">
                <a16:creationId xmlns:a16="http://schemas.microsoft.com/office/drawing/2014/main" id="{14D1FAFC-B2A0-04C2-3AEB-61329B2F8F26}"/>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182611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AFA6C9-5AB0-3240-9431-257A8BCDE430}"/>
              </a:ext>
            </a:extLst>
          </p:cNvPr>
          <p:cNvSpPr>
            <a:spLocks noGrp="1"/>
          </p:cNvSpPr>
          <p:nvPr>
            <p:ph type="body" idx="1"/>
          </p:nvPr>
        </p:nvSpPr>
        <p:spPr>
          <a:xfrm>
            <a:off x="1502381" y="1360411"/>
            <a:ext cx="4669818" cy="606335"/>
          </a:xfrm>
        </p:spPr>
        <p:txBody>
          <a:bodyPr anchor="b">
            <a:noAutofit/>
          </a:bodyPr>
          <a:lstStyle>
            <a:lvl1pPr marL="0" indent="0">
              <a:buNone/>
              <a:defRPr sz="2000" b="1">
                <a:solidFill>
                  <a:srgbClr val="033878"/>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EAC4C98-746D-0D46-AF12-EA145B01C0D7}"/>
              </a:ext>
            </a:extLst>
          </p:cNvPr>
          <p:cNvSpPr>
            <a:spLocks noGrp="1"/>
          </p:cNvSpPr>
          <p:nvPr>
            <p:ph sz="half" idx="2"/>
          </p:nvPr>
        </p:nvSpPr>
        <p:spPr>
          <a:xfrm>
            <a:off x="1502382" y="2066795"/>
            <a:ext cx="4669817" cy="4011891"/>
          </a:xfrm>
        </p:spPr>
        <p:txBody>
          <a:bodyPr>
            <a:noAutofit/>
          </a:bodyPr>
          <a:lstStyle>
            <a:lvl1pPr marL="228600" indent="-228600">
              <a:defRPr lang="en-GB" sz="1600" kern="1200" dirty="0" smtClean="0">
                <a:solidFill>
                  <a:srgbClr val="0075BE"/>
                </a:solidFill>
                <a:latin typeface="Arial" panose="020B0604020202020204" pitchFamily="34" charset="0"/>
                <a:ea typeface="+mn-ea"/>
                <a:cs typeface="Arial" panose="020B0604020202020204" pitchFamily="34" charset="0"/>
              </a:defRPr>
            </a:lvl1pPr>
            <a:lvl2pPr marL="528638" indent="-342900">
              <a:defRPr lang="en-GB" sz="1400" kern="1200" dirty="0" smtClean="0">
                <a:solidFill>
                  <a:srgbClr val="0075BE"/>
                </a:solidFill>
                <a:latin typeface="Arial" panose="020B0604020202020204" pitchFamily="34" charset="0"/>
                <a:ea typeface="+mn-ea"/>
                <a:cs typeface="Arial" panose="020B0604020202020204" pitchFamily="34" charset="0"/>
              </a:defRPr>
            </a:lvl2pPr>
            <a:lvl3pPr marL="715963" indent="-342900">
              <a:defRPr lang="en-GB" sz="1200" kern="1200" dirty="0" smtClean="0">
                <a:solidFill>
                  <a:srgbClr val="0075BE"/>
                </a:solidFill>
                <a:latin typeface="Arial" panose="020B0604020202020204" pitchFamily="34" charset="0"/>
                <a:ea typeface="+mn-ea"/>
                <a:cs typeface="Arial" panose="020B0604020202020204" pitchFamily="34" charset="0"/>
              </a:defRPr>
            </a:lvl3pPr>
            <a:lvl4pPr marL="820738" indent="-285750">
              <a:defRPr lang="en-GB" sz="1200" kern="1200" dirty="0" smtClean="0">
                <a:solidFill>
                  <a:srgbClr val="0075BE"/>
                </a:solidFill>
                <a:latin typeface="Arial" panose="020B0604020202020204" pitchFamily="34" charset="0"/>
                <a:ea typeface="+mn-ea"/>
                <a:cs typeface="Arial" panose="020B0604020202020204" pitchFamily="34" charset="0"/>
              </a:defRPr>
            </a:lvl4pPr>
            <a:lvl5pPr marL="944563" indent="-285750">
              <a:defRPr lang="en-GB" sz="1200" kern="1200" dirty="0">
                <a:solidFill>
                  <a:srgbClr val="0075BE"/>
                </a:solidFill>
                <a:latin typeface="Arial" panose="020B0604020202020204" pitchFamily="34" charset="0"/>
                <a:ea typeface="+mn-ea"/>
                <a:cs typeface="Arial" panose="020B0604020202020204" pitchFamily="34" charset="0"/>
              </a:defRPr>
            </a:lvl5pPr>
          </a:lstStyle>
          <a:p>
            <a:pPr marL="185738" lvl="0" indent="-185738" algn="l" defTabSz="914400" rtl="0" eaLnBrk="1" latinLnBrk="0" hangingPunct="1">
              <a:lnSpc>
                <a:spcPct val="90000"/>
              </a:lnSpc>
              <a:spcBef>
                <a:spcPts val="1000"/>
              </a:spcBef>
              <a:buFont typeface="Arial" panose="020B0604020202020204" pitchFamily="34" charset="0"/>
              <a:buChar char="•"/>
              <a:tabLst/>
            </a:pPr>
            <a:r>
              <a:rPr lang="en-GB"/>
              <a:t>Click to edit Master text styles</a:t>
            </a:r>
          </a:p>
          <a:p>
            <a:pPr marL="360363" lvl="1" indent="-174625" algn="l" defTabSz="914400" rtl="0" eaLnBrk="1" latinLnBrk="0" hangingPunct="1">
              <a:lnSpc>
                <a:spcPct val="90000"/>
              </a:lnSpc>
              <a:spcBef>
                <a:spcPts val="500"/>
              </a:spcBef>
              <a:buFont typeface="Arial" panose="020B0604020202020204" pitchFamily="34" charset="0"/>
              <a:buChar char="•"/>
              <a:tabLst/>
            </a:pPr>
            <a:r>
              <a:rPr lang="en-GB"/>
              <a:t>Second level</a:t>
            </a:r>
          </a:p>
          <a:p>
            <a:pPr marL="496888" lvl="2" indent="-123825" algn="l" defTabSz="914400" rtl="0" eaLnBrk="1" latinLnBrk="0" hangingPunct="1">
              <a:lnSpc>
                <a:spcPct val="90000"/>
              </a:lnSpc>
              <a:spcBef>
                <a:spcPts val="500"/>
              </a:spcBef>
              <a:buFont typeface="Arial" panose="020B0604020202020204" pitchFamily="34" charset="0"/>
              <a:buChar char="•"/>
              <a:tabLst/>
            </a:pPr>
            <a:r>
              <a:rPr lang="en-GB"/>
              <a:t>Third level</a:t>
            </a:r>
          </a:p>
          <a:p>
            <a:pPr marL="671513" lvl="3" indent="-136525" algn="l" defTabSz="914400" rtl="0" eaLnBrk="1" latinLnBrk="0" hangingPunct="1">
              <a:lnSpc>
                <a:spcPct val="90000"/>
              </a:lnSpc>
              <a:spcBef>
                <a:spcPts val="500"/>
              </a:spcBef>
              <a:buFont typeface="Arial" panose="020B0604020202020204" pitchFamily="34" charset="0"/>
              <a:buChar char="•"/>
              <a:tabLst/>
            </a:pPr>
            <a:r>
              <a:rPr lang="en-GB"/>
              <a:t>Fourth level</a:t>
            </a:r>
          </a:p>
          <a:p>
            <a:pPr marL="808038" lvl="4" indent="-149225" algn="l" defTabSz="914400" rtl="0" eaLnBrk="1" latinLnBrk="0" hangingPunct="1">
              <a:lnSpc>
                <a:spcPct val="90000"/>
              </a:lnSpc>
              <a:spcBef>
                <a:spcPts val="500"/>
              </a:spcBef>
              <a:buFont typeface="Arial" panose="020B0604020202020204" pitchFamily="34" charset="0"/>
              <a:buChar char="•"/>
              <a:tabLst/>
            </a:pPr>
            <a:r>
              <a:rPr lang="en-GB"/>
              <a:t>Fifth level</a:t>
            </a:r>
          </a:p>
        </p:txBody>
      </p:sp>
      <p:sp>
        <p:nvSpPr>
          <p:cNvPr id="5" name="Text Placeholder 4">
            <a:extLst>
              <a:ext uri="{FF2B5EF4-FFF2-40B4-BE49-F238E27FC236}">
                <a16:creationId xmlns:a16="http://schemas.microsoft.com/office/drawing/2014/main" id="{59682AC6-5AD3-3E47-9A84-50877C8F35D9}"/>
              </a:ext>
            </a:extLst>
          </p:cNvPr>
          <p:cNvSpPr>
            <a:spLocks noGrp="1"/>
          </p:cNvSpPr>
          <p:nvPr>
            <p:ph type="body" sz="quarter" idx="3"/>
          </p:nvPr>
        </p:nvSpPr>
        <p:spPr>
          <a:xfrm>
            <a:off x="6501008" y="1360411"/>
            <a:ext cx="4852792" cy="606332"/>
          </a:xfrm>
        </p:spPr>
        <p:txBody>
          <a:bodyPr anchor="b">
            <a:noAutofit/>
          </a:bodyPr>
          <a:lstStyle>
            <a:lvl1pPr marL="0" indent="0">
              <a:buNone/>
              <a:defRPr lang="en-GB" sz="2000" b="1" kern="1200" dirty="0" smtClean="0">
                <a:solidFill>
                  <a:schemeClr val="tx1"/>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GB"/>
              <a:t>Click to edit Master text styles</a:t>
            </a:r>
          </a:p>
        </p:txBody>
      </p:sp>
      <p:sp>
        <p:nvSpPr>
          <p:cNvPr id="6" name="Content Placeholder 5">
            <a:extLst>
              <a:ext uri="{FF2B5EF4-FFF2-40B4-BE49-F238E27FC236}">
                <a16:creationId xmlns:a16="http://schemas.microsoft.com/office/drawing/2014/main" id="{A386279E-B556-9E41-8D90-C213B8F65488}"/>
              </a:ext>
            </a:extLst>
          </p:cNvPr>
          <p:cNvSpPr>
            <a:spLocks noGrp="1"/>
          </p:cNvSpPr>
          <p:nvPr>
            <p:ph sz="quarter" idx="4"/>
          </p:nvPr>
        </p:nvSpPr>
        <p:spPr>
          <a:xfrm>
            <a:off x="6501008" y="2066795"/>
            <a:ext cx="4854379" cy="4011888"/>
          </a:xfrm>
        </p:spPr>
        <p:txBody>
          <a:bodyPr>
            <a:noAutofit/>
          </a:bodyPr>
          <a:lstStyle>
            <a:lvl1pPr marL="228600" indent="-228600">
              <a:defRPr lang="en-GB" sz="1600" kern="1200" dirty="0" smtClean="0">
                <a:solidFill>
                  <a:srgbClr val="0075BE"/>
                </a:solidFill>
                <a:latin typeface="Arial" panose="020B0604020202020204" pitchFamily="34" charset="0"/>
                <a:ea typeface="+mn-ea"/>
                <a:cs typeface="Arial" panose="020B0604020202020204" pitchFamily="34" charset="0"/>
              </a:defRPr>
            </a:lvl1pPr>
            <a:lvl2pPr marL="528638" indent="-342900">
              <a:defRPr lang="en-GB" sz="1400" kern="1200" dirty="0" smtClean="0">
                <a:solidFill>
                  <a:srgbClr val="0075BE"/>
                </a:solidFill>
                <a:latin typeface="Arial" panose="020B0604020202020204" pitchFamily="34" charset="0"/>
                <a:ea typeface="+mn-ea"/>
                <a:cs typeface="Arial" panose="020B0604020202020204" pitchFamily="34" charset="0"/>
              </a:defRPr>
            </a:lvl2pPr>
            <a:lvl3pPr marL="715963" indent="-342900">
              <a:defRPr lang="en-GB" sz="1200" kern="1200" dirty="0" smtClean="0">
                <a:solidFill>
                  <a:srgbClr val="0075BE"/>
                </a:solidFill>
                <a:latin typeface="Arial" panose="020B0604020202020204" pitchFamily="34" charset="0"/>
                <a:ea typeface="+mn-ea"/>
                <a:cs typeface="Arial" panose="020B0604020202020204" pitchFamily="34" charset="0"/>
              </a:defRPr>
            </a:lvl3pPr>
            <a:lvl4pPr marL="820738" indent="-285750">
              <a:defRPr lang="en-GB" sz="1200" kern="1200" dirty="0" smtClean="0">
                <a:solidFill>
                  <a:srgbClr val="0075BE"/>
                </a:solidFill>
                <a:latin typeface="Arial" panose="020B0604020202020204" pitchFamily="34" charset="0"/>
                <a:ea typeface="+mn-ea"/>
                <a:cs typeface="Arial" panose="020B0604020202020204" pitchFamily="34" charset="0"/>
              </a:defRPr>
            </a:lvl4pPr>
            <a:lvl5pPr marL="944563" indent="-285750">
              <a:defRPr lang="en-GB" sz="1200" kern="1200" dirty="0">
                <a:solidFill>
                  <a:srgbClr val="0075BE"/>
                </a:solidFill>
                <a:latin typeface="Arial" panose="020B0604020202020204" pitchFamily="34" charset="0"/>
                <a:ea typeface="+mn-ea"/>
                <a:cs typeface="Arial" panose="020B0604020202020204" pitchFamily="34" charset="0"/>
              </a:defRPr>
            </a:lvl5pPr>
          </a:lstStyle>
          <a:p>
            <a:pPr marL="185738" lvl="0" indent="-185738" algn="l" defTabSz="914400" rtl="0" eaLnBrk="1" latinLnBrk="0" hangingPunct="1">
              <a:lnSpc>
                <a:spcPct val="90000"/>
              </a:lnSpc>
              <a:spcBef>
                <a:spcPts val="1000"/>
              </a:spcBef>
              <a:buFont typeface="Arial" panose="020B0604020202020204" pitchFamily="34" charset="0"/>
              <a:buChar char="•"/>
              <a:tabLst/>
            </a:pPr>
            <a:r>
              <a:rPr lang="en-GB"/>
              <a:t>Click to edit Master text styles</a:t>
            </a:r>
          </a:p>
          <a:p>
            <a:pPr marL="360363" lvl="1" indent="-174625" algn="l" defTabSz="914400" rtl="0" eaLnBrk="1" latinLnBrk="0" hangingPunct="1">
              <a:lnSpc>
                <a:spcPct val="90000"/>
              </a:lnSpc>
              <a:spcBef>
                <a:spcPts val="500"/>
              </a:spcBef>
              <a:buFont typeface="Arial" panose="020B0604020202020204" pitchFamily="34" charset="0"/>
              <a:buChar char="•"/>
              <a:tabLst/>
            </a:pPr>
            <a:r>
              <a:rPr lang="en-GB"/>
              <a:t>Second level</a:t>
            </a:r>
          </a:p>
          <a:p>
            <a:pPr marL="496888" lvl="2" indent="-123825" algn="l" defTabSz="914400" rtl="0" eaLnBrk="1" latinLnBrk="0" hangingPunct="1">
              <a:lnSpc>
                <a:spcPct val="90000"/>
              </a:lnSpc>
              <a:spcBef>
                <a:spcPts val="500"/>
              </a:spcBef>
              <a:buFont typeface="Arial" panose="020B0604020202020204" pitchFamily="34" charset="0"/>
              <a:buChar char="•"/>
              <a:tabLst/>
            </a:pPr>
            <a:r>
              <a:rPr lang="en-GB"/>
              <a:t>Third level</a:t>
            </a:r>
          </a:p>
          <a:p>
            <a:pPr marL="671513" lvl="3" indent="-136525" algn="l" defTabSz="914400" rtl="0" eaLnBrk="1" latinLnBrk="0" hangingPunct="1">
              <a:lnSpc>
                <a:spcPct val="90000"/>
              </a:lnSpc>
              <a:spcBef>
                <a:spcPts val="500"/>
              </a:spcBef>
              <a:buFont typeface="Arial" panose="020B0604020202020204" pitchFamily="34" charset="0"/>
              <a:buChar char="•"/>
              <a:tabLst/>
            </a:pPr>
            <a:r>
              <a:rPr lang="en-GB"/>
              <a:t>Fourth level</a:t>
            </a:r>
          </a:p>
          <a:p>
            <a:pPr marL="808038" lvl="4" indent="-149225" algn="l" defTabSz="914400" rtl="0" eaLnBrk="1" latinLnBrk="0" hangingPunct="1">
              <a:lnSpc>
                <a:spcPct val="90000"/>
              </a:lnSpc>
              <a:spcBef>
                <a:spcPts val="500"/>
              </a:spcBef>
              <a:buFont typeface="Arial" panose="020B0604020202020204" pitchFamily="34" charset="0"/>
              <a:buChar char="•"/>
              <a:tabLst/>
            </a:pPr>
            <a:r>
              <a:rPr lang="en-GB"/>
              <a:t>Fifth level</a:t>
            </a:r>
          </a:p>
        </p:txBody>
      </p:sp>
      <p:cxnSp>
        <p:nvCxnSpPr>
          <p:cNvPr id="17" name="Straight Connector 16">
            <a:extLst>
              <a:ext uri="{FF2B5EF4-FFF2-40B4-BE49-F238E27FC236}">
                <a16:creationId xmlns:a16="http://schemas.microsoft.com/office/drawing/2014/main" id="{4187B48C-C5A0-E740-B734-D37EF39E8F95}"/>
              </a:ext>
            </a:extLst>
          </p:cNvPr>
          <p:cNvCxnSpPr/>
          <p:nvPr userDrawn="1"/>
        </p:nvCxnSpPr>
        <p:spPr>
          <a:xfrm>
            <a:off x="1628384" y="6134175"/>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EB81C-02ED-3846-8EA7-7D7457A1B1AC}"/>
              </a:ext>
            </a:extLst>
          </p:cNvPr>
          <p:cNvCxnSpPr/>
          <p:nvPr userDrawn="1"/>
        </p:nvCxnSpPr>
        <p:spPr>
          <a:xfrm>
            <a:off x="1628384" y="1051536"/>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F88EAAD5-1033-4359-8AE8-646176A00FAB}"/>
              </a:ext>
            </a:extLst>
          </p:cNvPr>
          <p:cNvSpPr>
            <a:spLocks noGrp="1"/>
          </p:cNvSpPr>
          <p:nvPr>
            <p:ph type="title"/>
          </p:nvPr>
        </p:nvSpPr>
        <p:spPr>
          <a:xfrm>
            <a:off x="1515649" y="225468"/>
            <a:ext cx="9838151" cy="814192"/>
          </a:xfrm>
          <a:prstGeom prst="rect">
            <a:avLst/>
          </a:prstGeom>
        </p:spPr>
        <p:txBody>
          <a:bodyPr anchor="b" anchorCtr="0">
            <a:noAutofit/>
          </a:bodyPr>
          <a:lstStyle>
            <a:lvl1pPr>
              <a:defRPr sz="2200" b="1">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21" name="Text Placeholder 14">
            <a:extLst>
              <a:ext uri="{FF2B5EF4-FFF2-40B4-BE49-F238E27FC236}">
                <a16:creationId xmlns:a16="http://schemas.microsoft.com/office/drawing/2014/main" id="{6E504A1C-C5E6-41A3-92A7-77277206FAC8}"/>
              </a:ext>
            </a:extLst>
          </p:cNvPr>
          <p:cNvSpPr>
            <a:spLocks noGrp="1"/>
          </p:cNvSpPr>
          <p:nvPr>
            <p:ph type="body" sz="quarter" idx="13"/>
          </p:nvPr>
        </p:nvSpPr>
        <p:spPr>
          <a:xfrm>
            <a:off x="1627200" y="6184800"/>
            <a:ext cx="9727200" cy="536665"/>
          </a:xfrm>
        </p:spPr>
        <p:txBody>
          <a:bodyPr lIns="0" tIns="0">
            <a:normAutofit/>
          </a:bodyPr>
          <a:lstStyle>
            <a:lvl1pPr marL="0" indent="0">
              <a:lnSpc>
                <a:spcPct val="100000"/>
              </a:lnSpc>
              <a:spcBef>
                <a:spcPts val="0"/>
              </a:spcBef>
              <a:buFontTx/>
              <a:buNone/>
              <a:defRPr sz="700"/>
            </a:lvl1pPr>
          </a:lstStyle>
          <a:p>
            <a:pPr lvl="0"/>
            <a:endParaRPr lang="en-GB"/>
          </a:p>
        </p:txBody>
      </p:sp>
      <p:sp>
        <p:nvSpPr>
          <p:cNvPr id="22" name="Slide Number Placeholder 5">
            <a:extLst>
              <a:ext uri="{FF2B5EF4-FFF2-40B4-BE49-F238E27FC236}">
                <a16:creationId xmlns:a16="http://schemas.microsoft.com/office/drawing/2014/main" id="{C7A350CB-F068-45A0-BC91-52F04C374F03}"/>
              </a:ext>
            </a:extLst>
          </p:cNvPr>
          <p:cNvSpPr>
            <a:spLocks noGrp="1"/>
          </p:cNvSpPr>
          <p:nvPr>
            <p:ph type="sldNum" sz="quarter" idx="12"/>
          </p:nvPr>
        </p:nvSpPr>
        <p:spPr>
          <a:xfrm>
            <a:off x="11353800" y="6356350"/>
            <a:ext cx="838200" cy="365125"/>
          </a:xfrm>
          <a:prstGeom prst="rect">
            <a:avLst/>
          </a:prstGeom>
        </p:spPr>
        <p:txBody>
          <a:bodyPr bIns="0" anchor="b" anchorCtr="0"/>
          <a:lstStyle>
            <a:lvl1pPr>
              <a:defRPr sz="600">
                <a:solidFill>
                  <a:schemeClr val="accent3"/>
                </a:solidFill>
              </a:defRPr>
            </a:lvl1pPr>
          </a:lstStyle>
          <a:p>
            <a:fld id="{A25D7DB4-A082-FC4D-A18E-FD9E7869203F}" type="slidenum">
              <a:rPr lang="en-GB" smtClean="0"/>
              <a:pPr/>
              <a:t>‹#›</a:t>
            </a:fld>
            <a:endParaRPr lang="en-GB"/>
          </a:p>
        </p:txBody>
      </p:sp>
    </p:spTree>
    <p:extLst>
      <p:ext uri="{BB962C8B-B14F-4D97-AF65-F5344CB8AC3E}">
        <p14:creationId xmlns:p14="http://schemas.microsoft.com/office/powerpoint/2010/main" val="354009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6" name="Picture 15" descr="Background pattern&#10;&#10;Description automatically generated with low confidence">
            <a:extLst>
              <a:ext uri="{FF2B5EF4-FFF2-40B4-BE49-F238E27FC236}">
                <a16:creationId xmlns:a16="http://schemas.microsoft.com/office/drawing/2014/main" id="{8C567B13-D2F8-B743-9014-4476A35F2D72}"/>
              </a:ext>
            </a:extLst>
          </p:cNvPr>
          <p:cNvPicPr>
            <a:picLocks noChangeAspect="1"/>
          </p:cNvPicPr>
          <p:nvPr userDrawn="1"/>
        </p:nvPicPr>
        <p:blipFill>
          <a:blip r:embed="rId2"/>
          <a:stretch>
            <a:fillRect/>
          </a:stretch>
        </p:blipFill>
        <p:spPr>
          <a:xfrm>
            <a:off x="5414" y="0"/>
            <a:ext cx="12181172" cy="6858000"/>
          </a:xfrm>
          <a:prstGeom prst="rect">
            <a:avLst/>
          </a:prstGeom>
        </p:spPr>
      </p:pic>
      <p:cxnSp>
        <p:nvCxnSpPr>
          <p:cNvPr id="12" name="Straight Connector 11">
            <a:extLst>
              <a:ext uri="{FF2B5EF4-FFF2-40B4-BE49-F238E27FC236}">
                <a16:creationId xmlns:a16="http://schemas.microsoft.com/office/drawing/2014/main" id="{60A9C934-75C8-0C42-8C12-0B5F71DB56A5}"/>
              </a:ext>
            </a:extLst>
          </p:cNvPr>
          <p:cNvCxnSpPr/>
          <p:nvPr userDrawn="1"/>
        </p:nvCxnSpPr>
        <p:spPr>
          <a:xfrm>
            <a:off x="1628384" y="6134175"/>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E5FADC-CF02-0644-9410-B43667613BCF}"/>
              </a:ext>
            </a:extLst>
          </p:cNvPr>
          <p:cNvCxnSpPr/>
          <p:nvPr userDrawn="1"/>
        </p:nvCxnSpPr>
        <p:spPr>
          <a:xfrm>
            <a:off x="1628384" y="1051536"/>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530FFF1-64A2-4C10-8D05-F90988D7D3D4}"/>
              </a:ext>
            </a:extLst>
          </p:cNvPr>
          <p:cNvSpPr>
            <a:spLocks noGrp="1"/>
          </p:cNvSpPr>
          <p:nvPr>
            <p:ph type="title"/>
          </p:nvPr>
        </p:nvSpPr>
        <p:spPr>
          <a:xfrm>
            <a:off x="1515649" y="225468"/>
            <a:ext cx="9838151" cy="814192"/>
          </a:xfrm>
          <a:prstGeom prst="rect">
            <a:avLst/>
          </a:prstGeom>
        </p:spPr>
        <p:txBody>
          <a:bodyPr anchor="b" anchorCtr="0">
            <a:noAutofit/>
          </a:bodyPr>
          <a:lstStyle>
            <a:lvl1pPr>
              <a:defRPr sz="2200" b="1">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17" name="Text Placeholder 14">
            <a:extLst>
              <a:ext uri="{FF2B5EF4-FFF2-40B4-BE49-F238E27FC236}">
                <a16:creationId xmlns:a16="http://schemas.microsoft.com/office/drawing/2014/main" id="{B8AA77E0-66BB-4A68-99CB-1CEB47DE5452}"/>
              </a:ext>
            </a:extLst>
          </p:cNvPr>
          <p:cNvSpPr>
            <a:spLocks noGrp="1"/>
          </p:cNvSpPr>
          <p:nvPr>
            <p:ph type="body" sz="quarter" idx="13"/>
          </p:nvPr>
        </p:nvSpPr>
        <p:spPr>
          <a:xfrm>
            <a:off x="1627200" y="6184800"/>
            <a:ext cx="9727200" cy="536665"/>
          </a:xfrm>
        </p:spPr>
        <p:txBody>
          <a:bodyPr lIns="0" tIns="0">
            <a:normAutofit/>
          </a:bodyPr>
          <a:lstStyle>
            <a:lvl1pPr marL="0" indent="0">
              <a:lnSpc>
                <a:spcPct val="100000"/>
              </a:lnSpc>
              <a:spcBef>
                <a:spcPts val="0"/>
              </a:spcBef>
              <a:buFontTx/>
              <a:buNone/>
              <a:defRPr sz="700"/>
            </a:lvl1pPr>
          </a:lstStyle>
          <a:p>
            <a:pPr lvl="0"/>
            <a:endParaRPr lang="en-GB"/>
          </a:p>
        </p:txBody>
      </p:sp>
      <p:sp>
        <p:nvSpPr>
          <p:cNvPr id="2" name="TextBox 1">
            <a:extLst>
              <a:ext uri="{FF2B5EF4-FFF2-40B4-BE49-F238E27FC236}">
                <a16:creationId xmlns:a16="http://schemas.microsoft.com/office/drawing/2014/main" id="{FD8E0FB6-A1CC-90AD-2C05-55DB44521E65}"/>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1031399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E77D64F1-4FD9-564D-B92C-7C97724E06FF}"/>
              </a:ext>
            </a:extLst>
          </p:cNvPr>
          <p:cNvPicPr>
            <a:picLocks noChangeAspect="1"/>
          </p:cNvPicPr>
          <p:nvPr userDrawn="1"/>
        </p:nvPicPr>
        <p:blipFill>
          <a:blip r:embed="rId2"/>
          <a:stretch>
            <a:fillRect/>
          </a:stretch>
        </p:blipFill>
        <p:spPr>
          <a:xfrm>
            <a:off x="5414" y="0"/>
            <a:ext cx="12181172" cy="6858000"/>
          </a:xfrm>
          <a:prstGeom prst="rect">
            <a:avLst/>
          </a:prstGeom>
        </p:spPr>
      </p:pic>
      <p:cxnSp>
        <p:nvCxnSpPr>
          <p:cNvPr id="7" name="Straight Connector 6">
            <a:extLst>
              <a:ext uri="{FF2B5EF4-FFF2-40B4-BE49-F238E27FC236}">
                <a16:creationId xmlns:a16="http://schemas.microsoft.com/office/drawing/2014/main" id="{98754F93-8139-41A9-89D1-3D94F75CC1BC}"/>
              </a:ext>
            </a:extLst>
          </p:cNvPr>
          <p:cNvCxnSpPr/>
          <p:nvPr userDrawn="1"/>
        </p:nvCxnSpPr>
        <p:spPr>
          <a:xfrm>
            <a:off x="1628384" y="6134175"/>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4">
            <a:extLst>
              <a:ext uri="{FF2B5EF4-FFF2-40B4-BE49-F238E27FC236}">
                <a16:creationId xmlns:a16="http://schemas.microsoft.com/office/drawing/2014/main" id="{163EBBC7-7350-41A1-850A-34837E705CAC}"/>
              </a:ext>
            </a:extLst>
          </p:cNvPr>
          <p:cNvSpPr>
            <a:spLocks noGrp="1"/>
          </p:cNvSpPr>
          <p:nvPr>
            <p:ph type="body" sz="quarter" idx="13"/>
          </p:nvPr>
        </p:nvSpPr>
        <p:spPr>
          <a:xfrm>
            <a:off x="1627200" y="6184800"/>
            <a:ext cx="9727200" cy="536665"/>
          </a:xfrm>
        </p:spPr>
        <p:txBody>
          <a:bodyPr lIns="0" tIns="0">
            <a:normAutofit/>
          </a:bodyPr>
          <a:lstStyle>
            <a:lvl1pPr marL="0" indent="0">
              <a:lnSpc>
                <a:spcPct val="100000"/>
              </a:lnSpc>
              <a:spcBef>
                <a:spcPts val="0"/>
              </a:spcBef>
              <a:buFontTx/>
              <a:buNone/>
              <a:defRPr sz="700"/>
            </a:lvl1pPr>
          </a:lstStyle>
          <a:p>
            <a:pPr lvl="0"/>
            <a:endParaRPr lang="en-GB"/>
          </a:p>
        </p:txBody>
      </p:sp>
      <p:sp>
        <p:nvSpPr>
          <p:cNvPr id="2" name="TextBox 1">
            <a:extLst>
              <a:ext uri="{FF2B5EF4-FFF2-40B4-BE49-F238E27FC236}">
                <a16:creationId xmlns:a16="http://schemas.microsoft.com/office/drawing/2014/main" id="{DDB6BC52-19B8-1261-BDE9-E545326383BF}"/>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3920046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2" name="Picture 21" descr="Background pattern&#10;&#10;Description automatically generated with low confidence">
            <a:extLst>
              <a:ext uri="{FF2B5EF4-FFF2-40B4-BE49-F238E27FC236}">
                <a16:creationId xmlns:a16="http://schemas.microsoft.com/office/drawing/2014/main" id="{42A894F7-228A-3349-97E4-7CE4C9F06603}"/>
              </a:ext>
            </a:extLst>
          </p:cNvPr>
          <p:cNvPicPr>
            <a:picLocks noChangeAspect="1"/>
          </p:cNvPicPr>
          <p:nvPr userDrawn="1"/>
        </p:nvPicPr>
        <p:blipFill>
          <a:blip r:embed="rId2"/>
          <a:stretch>
            <a:fillRect/>
          </a:stretch>
        </p:blipFill>
        <p:spPr>
          <a:xfrm>
            <a:off x="5414" y="0"/>
            <a:ext cx="12181172" cy="6858000"/>
          </a:xfrm>
          <a:prstGeom prst="rect">
            <a:avLst/>
          </a:prstGeom>
        </p:spPr>
      </p:pic>
      <p:sp>
        <p:nvSpPr>
          <p:cNvPr id="2" name="Title 1">
            <a:extLst>
              <a:ext uri="{FF2B5EF4-FFF2-40B4-BE49-F238E27FC236}">
                <a16:creationId xmlns:a16="http://schemas.microsoft.com/office/drawing/2014/main" id="{72853322-C55A-FC4C-B01A-5CEC1676131B}"/>
              </a:ext>
            </a:extLst>
          </p:cNvPr>
          <p:cNvSpPr>
            <a:spLocks noGrp="1"/>
          </p:cNvSpPr>
          <p:nvPr>
            <p:ph type="title"/>
          </p:nvPr>
        </p:nvSpPr>
        <p:spPr>
          <a:xfrm>
            <a:off x="1628384" y="457200"/>
            <a:ext cx="3631611" cy="1600200"/>
          </a:xfrm>
          <a:prstGeom prst="rect">
            <a:avLst/>
          </a:prstGeom>
        </p:spPr>
        <p:txBody>
          <a:bodyPr anchor="b">
            <a:noAutofit/>
          </a:bodyPr>
          <a:lstStyle>
            <a:lvl1pPr>
              <a:defRPr sz="2400" b="1">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31325B4C-45F2-1D45-976A-7AD389EE4AAE}"/>
              </a:ext>
            </a:extLst>
          </p:cNvPr>
          <p:cNvSpPr>
            <a:spLocks noGrp="1"/>
          </p:cNvSpPr>
          <p:nvPr>
            <p:ph idx="1"/>
          </p:nvPr>
        </p:nvSpPr>
        <p:spPr>
          <a:xfrm>
            <a:off x="5361140" y="987425"/>
            <a:ext cx="5994248" cy="4873625"/>
          </a:xfrm>
        </p:spPr>
        <p:txBody>
          <a:bodyPr>
            <a:noAutofit/>
          </a:bodyPr>
          <a:lstStyle>
            <a:lvl1pPr marL="228600" indent="-228600">
              <a:defRPr lang="en-GB" sz="1600" kern="1200" dirty="0" smtClean="0">
                <a:solidFill>
                  <a:srgbClr val="0075BE"/>
                </a:solidFill>
                <a:latin typeface="Arial" panose="020B0604020202020204" pitchFamily="34" charset="0"/>
                <a:ea typeface="+mn-ea"/>
                <a:cs typeface="Arial" panose="020B0604020202020204" pitchFamily="34" charset="0"/>
              </a:defRPr>
            </a:lvl1pPr>
            <a:lvl2pPr marL="642938" indent="-457200">
              <a:defRPr lang="en-GB" sz="1400" kern="1200" dirty="0" smtClean="0">
                <a:solidFill>
                  <a:srgbClr val="0075BE"/>
                </a:solidFill>
                <a:latin typeface="Arial" panose="020B0604020202020204" pitchFamily="34" charset="0"/>
                <a:ea typeface="+mn-ea"/>
                <a:cs typeface="Arial" panose="020B0604020202020204" pitchFamily="34" charset="0"/>
              </a:defRPr>
            </a:lvl2pPr>
            <a:lvl3pPr marL="715963" indent="-342900">
              <a:defRPr lang="en-GB" sz="1200" kern="1200" dirty="0" smtClean="0">
                <a:solidFill>
                  <a:srgbClr val="0075BE"/>
                </a:solidFill>
                <a:latin typeface="Arial" panose="020B0604020202020204" pitchFamily="34" charset="0"/>
                <a:ea typeface="+mn-ea"/>
                <a:cs typeface="Arial" panose="020B0604020202020204" pitchFamily="34" charset="0"/>
              </a:defRPr>
            </a:lvl3pPr>
            <a:lvl4pPr marL="877888" indent="-342900">
              <a:defRPr lang="en-GB" sz="1200" kern="1200" dirty="0" smtClean="0">
                <a:solidFill>
                  <a:srgbClr val="0075BE"/>
                </a:solidFill>
                <a:latin typeface="Arial" panose="020B0604020202020204" pitchFamily="34" charset="0"/>
                <a:ea typeface="+mn-ea"/>
                <a:cs typeface="Arial" panose="020B0604020202020204" pitchFamily="34" charset="0"/>
              </a:defRPr>
            </a:lvl4pPr>
            <a:lvl5pPr marL="1001713" indent="-342900">
              <a:defRPr lang="en-GB" sz="1200" kern="1200" dirty="0">
                <a:solidFill>
                  <a:srgbClr val="0075BE"/>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marL="185738" lvl="0" indent="-185738" algn="l" defTabSz="914400" rtl="0" eaLnBrk="1" latinLnBrk="0" hangingPunct="1">
              <a:lnSpc>
                <a:spcPct val="90000"/>
              </a:lnSpc>
              <a:spcBef>
                <a:spcPts val="1000"/>
              </a:spcBef>
              <a:buFont typeface="Arial" panose="020B0604020202020204" pitchFamily="34" charset="0"/>
              <a:buChar char="•"/>
              <a:tabLst/>
            </a:pPr>
            <a:r>
              <a:rPr lang="en-GB"/>
              <a:t>Click to edit Master text styles</a:t>
            </a:r>
          </a:p>
          <a:p>
            <a:pPr marL="360363" lvl="1" indent="-174625" algn="l" defTabSz="914400" rtl="0" eaLnBrk="1" latinLnBrk="0" hangingPunct="1">
              <a:lnSpc>
                <a:spcPct val="90000"/>
              </a:lnSpc>
              <a:spcBef>
                <a:spcPts val="500"/>
              </a:spcBef>
              <a:buFont typeface="Arial" panose="020B0604020202020204" pitchFamily="34" charset="0"/>
              <a:buChar char="•"/>
              <a:tabLst/>
            </a:pPr>
            <a:r>
              <a:rPr lang="en-GB"/>
              <a:t>Second level</a:t>
            </a:r>
          </a:p>
          <a:p>
            <a:pPr marL="496888" lvl="2" indent="-123825" algn="l" defTabSz="914400" rtl="0" eaLnBrk="1" latinLnBrk="0" hangingPunct="1">
              <a:lnSpc>
                <a:spcPct val="90000"/>
              </a:lnSpc>
              <a:spcBef>
                <a:spcPts val="500"/>
              </a:spcBef>
              <a:buFont typeface="Arial" panose="020B0604020202020204" pitchFamily="34" charset="0"/>
              <a:buChar char="•"/>
              <a:tabLst/>
            </a:pPr>
            <a:r>
              <a:rPr lang="en-GB"/>
              <a:t>Third level</a:t>
            </a:r>
          </a:p>
          <a:p>
            <a:pPr marL="671513" lvl="3" indent="-136525" algn="l" defTabSz="914400" rtl="0" eaLnBrk="1" latinLnBrk="0" hangingPunct="1">
              <a:lnSpc>
                <a:spcPct val="90000"/>
              </a:lnSpc>
              <a:spcBef>
                <a:spcPts val="500"/>
              </a:spcBef>
              <a:buFont typeface="Arial" panose="020B0604020202020204" pitchFamily="34" charset="0"/>
              <a:buChar char="•"/>
              <a:tabLst/>
            </a:pPr>
            <a:r>
              <a:rPr lang="en-GB"/>
              <a:t>Fourth level</a:t>
            </a:r>
          </a:p>
          <a:p>
            <a:pPr marL="808038" lvl="4" indent="-149225" algn="l" defTabSz="914400" rtl="0" eaLnBrk="1" latinLnBrk="0" hangingPunct="1">
              <a:lnSpc>
                <a:spcPct val="90000"/>
              </a:lnSpc>
              <a:spcBef>
                <a:spcPts val="500"/>
              </a:spcBef>
              <a:buFont typeface="Arial" panose="020B0604020202020204" pitchFamily="34" charset="0"/>
              <a:buChar char="•"/>
              <a:tabLst/>
            </a:pPr>
            <a:r>
              <a:rPr lang="en-GB"/>
              <a:t>Fifth level</a:t>
            </a:r>
          </a:p>
        </p:txBody>
      </p:sp>
      <p:sp>
        <p:nvSpPr>
          <p:cNvPr id="4" name="Text Placeholder 3">
            <a:extLst>
              <a:ext uri="{FF2B5EF4-FFF2-40B4-BE49-F238E27FC236}">
                <a16:creationId xmlns:a16="http://schemas.microsoft.com/office/drawing/2014/main" id="{22C19A24-265C-8E42-818D-4C5E11DC5670}"/>
              </a:ext>
            </a:extLst>
          </p:cNvPr>
          <p:cNvSpPr>
            <a:spLocks noGrp="1"/>
          </p:cNvSpPr>
          <p:nvPr>
            <p:ph type="body" sz="half" idx="2"/>
          </p:nvPr>
        </p:nvSpPr>
        <p:spPr>
          <a:xfrm>
            <a:off x="1628384" y="2167002"/>
            <a:ext cx="3631611" cy="3701985"/>
          </a:xfrm>
        </p:spPr>
        <p:txBody>
          <a:bodyPr>
            <a:noAutofit/>
          </a:bodyPr>
          <a:lstStyle>
            <a:lvl1pPr marL="0" indent="0">
              <a:buNone/>
              <a:defRPr sz="1600">
                <a:solidFill>
                  <a:schemeClr val="bg2"/>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12" name="Straight Connector 11">
            <a:extLst>
              <a:ext uri="{FF2B5EF4-FFF2-40B4-BE49-F238E27FC236}">
                <a16:creationId xmlns:a16="http://schemas.microsoft.com/office/drawing/2014/main" id="{9185AD81-CAF5-4646-9516-750B401065F0}"/>
              </a:ext>
            </a:extLst>
          </p:cNvPr>
          <p:cNvCxnSpPr>
            <a:cxnSpLocks/>
          </p:cNvCxnSpPr>
          <p:nvPr userDrawn="1"/>
        </p:nvCxnSpPr>
        <p:spPr>
          <a:xfrm>
            <a:off x="1628384" y="2107504"/>
            <a:ext cx="3631611" cy="0"/>
          </a:xfrm>
          <a:prstGeom prst="line">
            <a:avLst/>
          </a:prstGeom>
          <a:ln w="9525">
            <a:solidFill>
              <a:srgbClr val="03387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CBF33A-F3FC-BA48-A94D-871C2933242B}"/>
              </a:ext>
            </a:extLst>
          </p:cNvPr>
          <p:cNvCxnSpPr/>
          <p:nvPr userDrawn="1"/>
        </p:nvCxnSpPr>
        <p:spPr>
          <a:xfrm>
            <a:off x="1628384" y="6134175"/>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476408CD-9CB5-405C-817D-E5759603722C}"/>
              </a:ext>
            </a:extLst>
          </p:cNvPr>
          <p:cNvSpPr>
            <a:spLocks noGrp="1"/>
          </p:cNvSpPr>
          <p:nvPr>
            <p:ph type="body" sz="quarter" idx="13"/>
          </p:nvPr>
        </p:nvSpPr>
        <p:spPr>
          <a:xfrm>
            <a:off x="1627200" y="6184800"/>
            <a:ext cx="9727200" cy="536665"/>
          </a:xfrm>
        </p:spPr>
        <p:txBody>
          <a:bodyPr lIns="0" tIns="0">
            <a:normAutofit/>
          </a:bodyPr>
          <a:lstStyle>
            <a:lvl1pPr marL="0" indent="0">
              <a:lnSpc>
                <a:spcPct val="100000"/>
              </a:lnSpc>
              <a:spcBef>
                <a:spcPts val="0"/>
              </a:spcBef>
              <a:buFontTx/>
              <a:buNone/>
              <a:defRPr sz="700"/>
            </a:lvl1pPr>
          </a:lstStyle>
          <a:p>
            <a:pPr lvl="0"/>
            <a:endParaRPr lang="en-GB"/>
          </a:p>
        </p:txBody>
      </p:sp>
      <p:sp>
        <p:nvSpPr>
          <p:cNvPr id="5" name="TextBox 4">
            <a:extLst>
              <a:ext uri="{FF2B5EF4-FFF2-40B4-BE49-F238E27FC236}">
                <a16:creationId xmlns:a16="http://schemas.microsoft.com/office/drawing/2014/main" id="{EFBB2175-477D-10C3-5914-DBB7F72E44A0}"/>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1008713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0" name="Picture 19" descr="Background pattern&#10;&#10;Description automatically generated with low confidence">
            <a:extLst>
              <a:ext uri="{FF2B5EF4-FFF2-40B4-BE49-F238E27FC236}">
                <a16:creationId xmlns:a16="http://schemas.microsoft.com/office/drawing/2014/main" id="{E89DBE40-55B6-2645-B8B6-B3B1E728F37B}"/>
              </a:ext>
            </a:extLst>
          </p:cNvPr>
          <p:cNvPicPr>
            <a:picLocks noChangeAspect="1"/>
          </p:cNvPicPr>
          <p:nvPr userDrawn="1"/>
        </p:nvPicPr>
        <p:blipFill>
          <a:blip r:embed="rId2"/>
          <a:stretch>
            <a:fillRect/>
          </a:stretch>
        </p:blipFill>
        <p:spPr>
          <a:xfrm>
            <a:off x="5414" y="0"/>
            <a:ext cx="12181172" cy="6858000"/>
          </a:xfrm>
          <a:prstGeom prst="rect">
            <a:avLst/>
          </a:prstGeom>
        </p:spPr>
      </p:pic>
      <p:sp>
        <p:nvSpPr>
          <p:cNvPr id="3" name="Picture Placeholder 2">
            <a:extLst>
              <a:ext uri="{FF2B5EF4-FFF2-40B4-BE49-F238E27FC236}">
                <a16:creationId xmlns:a16="http://schemas.microsoft.com/office/drawing/2014/main" id="{DEB819EC-9206-9D4A-84D3-DCC1242E4180}"/>
              </a:ext>
            </a:extLst>
          </p:cNvPr>
          <p:cNvSpPr>
            <a:spLocks noGrp="1"/>
          </p:cNvSpPr>
          <p:nvPr>
            <p:ph type="pic" idx="1"/>
          </p:nvPr>
        </p:nvSpPr>
        <p:spPr>
          <a:xfrm>
            <a:off x="5348614" y="987425"/>
            <a:ext cx="6006774" cy="4873625"/>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392666-05E6-1444-B41C-E37D390FE9AC}"/>
              </a:ext>
            </a:extLst>
          </p:cNvPr>
          <p:cNvSpPr>
            <a:spLocks noGrp="1"/>
          </p:cNvSpPr>
          <p:nvPr>
            <p:ph type="body" sz="half" idx="2"/>
          </p:nvPr>
        </p:nvSpPr>
        <p:spPr>
          <a:xfrm>
            <a:off x="1628384" y="2167002"/>
            <a:ext cx="3631611" cy="3701985"/>
          </a:xfrm>
        </p:spPr>
        <p:txBody>
          <a:bodyPr>
            <a:noAutofit/>
          </a:bodyPr>
          <a:lstStyle>
            <a:lvl1pPr marL="0" indent="0">
              <a:buNone/>
              <a:defRPr lang="en-GB" sz="1600" kern="1200" dirty="0" smtClean="0">
                <a:solidFill>
                  <a:schemeClr val="bg2"/>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a:t>Click to edit Master text styles</a:t>
            </a:r>
          </a:p>
        </p:txBody>
      </p:sp>
      <p:sp>
        <p:nvSpPr>
          <p:cNvPr id="14" name="Title 1">
            <a:extLst>
              <a:ext uri="{FF2B5EF4-FFF2-40B4-BE49-F238E27FC236}">
                <a16:creationId xmlns:a16="http://schemas.microsoft.com/office/drawing/2014/main" id="{905BE909-016B-E14D-81C2-F44503D3CFBE}"/>
              </a:ext>
            </a:extLst>
          </p:cNvPr>
          <p:cNvSpPr>
            <a:spLocks noGrp="1"/>
          </p:cNvSpPr>
          <p:nvPr>
            <p:ph type="title"/>
          </p:nvPr>
        </p:nvSpPr>
        <p:spPr>
          <a:xfrm>
            <a:off x="1628384" y="457200"/>
            <a:ext cx="3631611" cy="1600200"/>
          </a:xfrm>
          <a:prstGeom prst="rect">
            <a:avLst/>
          </a:prstGeom>
        </p:spPr>
        <p:txBody>
          <a:bodyPr anchor="b">
            <a:noAutofit/>
          </a:bodyPr>
          <a:lstStyle>
            <a:lvl1pPr marL="0" algn="l" defTabSz="914400" rtl="0" eaLnBrk="1" latinLnBrk="0" hangingPunct="1">
              <a:lnSpc>
                <a:spcPct val="90000"/>
              </a:lnSpc>
              <a:spcBef>
                <a:spcPct val="0"/>
              </a:spcBef>
              <a:buNone/>
              <a:defRPr lang="en-GB" sz="2400" b="1" kern="1200" dirty="0">
                <a:solidFill>
                  <a:schemeClr val="tx1"/>
                </a:solidFill>
                <a:latin typeface="Arial" panose="020B0604020202020204" pitchFamily="34" charset="0"/>
                <a:ea typeface="+mj-ea"/>
                <a:cs typeface="Arial" panose="020B0604020202020204" pitchFamily="34" charset="0"/>
              </a:defRPr>
            </a:lvl1pPr>
          </a:lstStyle>
          <a:p>
            <a:r>
              <a:rPr lang="en-GB"/>
              <a:t>Click to edit Master title style</a:t>
            </a:r>
          </a:p>
        </p:txBody>
      </p:sp>
      <p:cxnSp>
        <p:nvCxnSpPr>
          <p:cNvPr id="15" name="Straight Connector 14">
            <a:extLst>
              <a:ext uri="{FF2B5EF4-FFF2-40B4-BE49-F238E27FC236}">
                <a16:creationId xmlns:a16="http://schemas.microsoft.com/office/drawing/2014/main" id="{A859341F-09E2-A441-B8F8-644B5BB4A76E}"/>
              </a:ext>
            </a:extLst>
          </p:cNvPr>
          <p:cNvCxnSpPr>
            <a:cxnSpLocks/>
          </p:cNvCxnSpPr>
          <p:nvPr userDrawn="1"/>
        </p:nvCxnSpPr>
        <p:spPr>
          <a:xfrm>
            <a:off x="1628384" y="2107504"/>
            <a:ext cx="3631611" cy="0"/>
          </a:xfrm>
          <a:prstGeom prst="line">
            <a:avLst/>
          </a:prstGeom>
          <a:ln w="9525">
            <a:solidFill>
              <a:srgbClr val="03387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17974-FBF4-7149-BAFC-F1E497835046}"/>
              </a:ext>
            </a:extLst>
          </p:cNvPr>
          <p:cNvCxnSpPr/>
          <p:nvPr userDrawn="1"/>
        </p:nvCxnSpPr>
        <p:spPr>
          <a:xfrm>
            <a:off x="1628384" y="6134175"/>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4">
            <a:extLst>
              <a:ext uri="{FF2B5EF4-FFF2-40B4-BE49-F238E27FC236}">
                <a16:creationId xmlns:a16="http://schemas.microsoft.com/office/drawing/2014/main" id="{825701A4-2660-49A7-9144-652EBC6C9869}"/>
              </a:ext>
            </a:extLst>
          </p:cNvPr>
          <p:cNvSpPr>
            <a:spLocks noGrp="1"/>
          </p:cNvSpPr>
          <p:nvPr>
            <p:ph type="body" sz="quarter" idx="13"/>
          </p:nvPr>
        </p:nvSpPr>
        <p:spPr>
          <a:xfrm>
            <a:off x="1627200" y="6184800"/>
            <a:ext cx="9727200" cy="536665"/>
          </a:xfrm>
        </p:spPr>
        <p:txBody>
          <a:bodyPr lIns="0" tIns="0">
            <a:normAutofit/>
          </a:bodyPr>
          <a:lstStyle>
            <a:lvl1pPr marL="0" indent="0">
              <a:lnSpc>
                <a:spcPct val="100000"/>
              </a:lnSpc>
              <a:spcBef>
                <a:spcPts val="0"/>
              </a:spcBef>
              <a:buFontTx/>
              <a:buNone/>
              <a:defRPr sz="700"/>
            </a:lvl1pPr>
          </a:lstStyle>
          <a:p>
            <a:pPr lvl="0"/>
            <a:endParaRPr lang="en-GB"/>
          </a:p>
        </p:txBody>
      </p:sp>
      <p:sp>
        <p:nvSpPr>
          <p:cNvPr id="2" name="TextBox 1">
            <a:extLst>
              <a:ext uri="{FF2B5EF4-FFF2-40B4-BE49-F238E27FC236}">
                <a16:creationId xmlns:a16="http://schemas.microsoft.com/office/drawing/2014/main" id="{AE1D2DD4-C797-41F1-3080-1A58A02AD511}"/>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115523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 name="Picture 19" descr="Background pattern&#10;&#10;Description automatically generated with low confidence">
            <a:extLst>
              <a:ext uri="{FF2B5EF4-FFF2-40B4-BE49-F238E27FC236}">
                <a16:creationId xmlns:a16="http://schemas.microsoft.com/office/drawing/2014/main" id="{CD3726D6-6D5D-2646-AF82-9489B1790148}"/>
              </a:ext>
            </a:extLst>
          </p:cNvPr>
          <p:cNvPicPr>
            <a:picLocks noChangeAspect="1"/>
          </p:cNvPicPr>
          <p:nvPr userDrawn="1"/>
        </p:nvPicPr>
        <p:blipFill>
          <a:blip r:embed="rId2"/>
          <a:stretch>
            <a:fillRect/>
          </a:stretch>
        </p:blipFill>
        <p:spPr>
          <a:xfrm>
            <a:off x="10828" y="42636"/>
            <a:ext cx="12181172" cy="6858000"/>
          </a:xfrm>
          <a:prstGeom prst="rect">
            <a:avLst/>
          </a:prstGeom>
        </p:spPr>
      </p:pic>
      <p:sp>
        <p:nvSpPr>
          <p:cNvPr id="2" name="Title 1">
            <a:extLst>
              <a:ext uri="{FF2B5EF4-FFF2-40B4-BE49-F238E27FC236}">
                <a16:creationId xmlns:a16="http://schemas.microsoft.com/office/drawing/2014/main" id="{B8DEBBE7-AB80-1146-9730-A872A85E119A}"/>
              </a:ext>
            </a:extLst>
          </p:cNvPr>
          <p:cNvSpPr>
            <a:spLocks noGrp="1"/>
          </p:cNvSpPr>
          <p:nvPr>
            <p:ph type="title"/>
          </p:nvPr>
        </p:nvSpPr>
        <p:spPr>
          <a:xfrm>
            <a:off x="1534503" y="225468"/>
            <a:ext cx="9838151" cy="814192"/>
          </a:xfrm>
          <a:prstGeom prst="rect">
            <a:avLst/>
          </a:prstGeom>
        </p:spPr>
        <p:txBody>
          <a:bodyPr anchor="b" anchorCtr="0">
            <a:noAutofit/>
          </a:bodyPr>
          <a:lstStyle>
            <a:lvl1pPr>
              <a:defRPr sz="2200" b="1">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5CBC9CA8-11BE-FA4C-AC64-4FF95A294C5A}"/>
              </a:ext>
            </a:extLst>
          </p:cNvPr>
          <p:cNvSpPr>
            <a:spLocks noGrp="1"/>
          </p:cNvSpPr>
          <p:nvPr>
            <p:ph idx="1"/>
          </p:nvPr>
        </p:nvSpPr>
        <p:spPr>
          <a:xfrm>
            <a:off x="1534503" y="1187999"/>
            <a:ext cx="9838151" cy="4895539"/>
          </a:xfrm>
        </p:spPr>
        <p:txBody>
          <a:bodyPr>
            <a:normAutofit/>
          </a:bodyPr>
          <a:lstStyle>
            <a:lvl1pPr marL="266700" indent="-266700">
              <a:lnSpc>
                <a:spcPct val="100000"/>
              </a:lnSpc>
              <a:tabLst/>
              <a:defRPr sz="1800">
                <a:solidFill>
                  <a:schemeClr val="bg2"/>
                </a:solidFill>
                <a:latin typeface="Arial" panose="020B0604020202020204" pitchFamily="34" charset="0"/>
                <a:cs typeface="Arial" panose="020B0604020202020204" pitchFamily="34" charset="0"/>
              </a:defRPr>
            </a:lvl1pPr>
            <a:lvl2pPr marL="542925" indent="-276225">
              <a:lnSpc>
                <a:spcPct val="100000"/>
              </a:lnSpc>
              <a:tabLst/>
              <a:defRPr sz="1600">
                <a:solidFill>
                  <a:schemeClr val="bg2"/>
                </a:solidFill>
                <a:latin typeface="Arial" panose="020B0604020202020204" pitchFamily="34" charset="0"/>
                <a:cs typeface="Arial" panose="020B0604020202020204" pitchFamily="34" charset="0"/>
              </a:defRPr>
            </a:lvl2pPr>
            <a:lvl3pPr marL="809625" indent="-266700">
              <a:lnSpc>
                <a:spcPct val="100000"/>
              </a:lnSpc>
              <a:tabLst/>
              <a:defRPr sz="1400">
                <a:solidFill>
                  <a:schemeClr val="bg2"/>
                </a:solidFill>
                <a:latin typeface="Arial" panose="020B0604020202020204" pitchFamily="34" charset="0"/>
                <a:cs typeface="Arial" panose="020B0604020202020204" pitchFamily="34" charset="0"/>
              </a:defRPr>
            </a:lvl3pPr>
            <a:lvl4pPr marL="1076325" indent="-266700">
              <a:lnSpc>
                <a:spcPct val="100000"/>
              </a:lnSpc>
              <a:tabLst/>
              <a:defRPr sz="1400">
                <a:solidFill>
                  <a:schemeClr val="bg2"/>
                </a:solidFill>
                <a:latin typeface="Arial" panose="020B0604020202020204" pitchFamily="34" charset="0"/>
                <a:cs typeface="Arial" panose="020B0604020202020204" pitchFamily="34" charset="0"/>
              </a:defRPr>
            </a:lvl4pPr>
            <a:lvl5pPr marL="1343025" indent="-266700">
              <a:lnSpc>
                <a:spcPct val="100000"/>
              </a:lnSpc>
              <a:tabLst/>
              <a:defRPr sz="1400">
                <a:solidFill>
                  <a:schemeClr val="bg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 name="Straight Connector 9">
            <a:extLst>
              <a:ext uri="{FF2B5EF4-FFF2-40B4-BE49-F238E27FC236}">
                <a16:creationId xmlns:a16="http://schemas.microsoft.com/office/drawing/2014/main" id="{8F08F17E-B364-1D4D-82F8-2871210412A3}"/>
              </a:ext>
            </a:extLst>
          </p:cNvPr>
          <p:cNvCxnSpPr/>
          <p:nvPr userDrawn="1"/>
        </p:nvCxnSpPr>
        <p:spPr>
          <a:xfrm>
            <a:off x="1628384" y="6090630"/>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19AA4D-8EE0-414E-992A-7052DC235363}"/>
              </a:ext>
            </a:extLst>
          </p:cNvPr>
          <p:cNvCxnSpPr/>
          <p:nvPr userDrawn="1"/>
        </p:nvCxnSpPr>
        <p:spPr>
          <a:xfrm>
            <a:off x="1631726" y="1051536"/>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9B8B8B6-DE7B-1441-AEDD-B567506FCBDF}"/>
              </a:ext>
            </a:extLst>
          </p:cNvPr>
          <p:cNvSpPr>
            <a:spLocks noGrp="1"/>
          </p:cNvSpPr>
          <p:nvPr>
            <p:ph type="body" sz="quarter" idx="13"/>
          </p:nvPr>
        </p:nvSpPr>
        <p:spPr>
          <a:xfrm>
            <a:off x="1627200" y="6141255"/>
            <a:ext cx="9727200" cy="536665"/>
          </a:xfrm>
        </p:spPr>
        <p:txBody>
          <a:bodyPr lIns="0" tIns="0">
            <a:noAutofit/>
          </a:bodyPr>
          <a:lstStyle>
            <a:lvl1pPr marL="0" indent="0">
              <a:lnSpc>
                <a:spcPct val="100000"/>
              </a:lnSpc>
              <a:spcBef>
                <a:spcPts val="0"/>
              </a:spcBef>
              <a:buFontTx/>
              <a:buNone/>
              <a:defRPr sz="700"/>
            </a:lvl1pPr>
          </a:lstStyle>
          <a:p>
            <a:pPr lvl="0"/>
            <a:endParaRPr lang="en-GB"/>
          </a:p>
        </p:txBody>
      </p:sp>
      <p:sp>
        <p:nvSpPr>
          <p:cNvPr id="7" name="TextBox 6">
            <a:extLst>
              <a:ext uri="{FF2B5EF4-FFF2-40B4-BE49-F238E27FC236}">
                <a16:creationId xmlns:a16="http://schemas.microsoft.com/office/drawing/2014/main" id="{D738DC4C-8CE9-13BB-90B0-9BB850619C74}"/>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3590359799"/>
      </p:ext>
    </p:extLst>
  </p:cSld>
  <p:clrMapOvr>
    <a:masterClrMapping/>
  </p:clrMapOvr>
  <p:extLst>
    <p:ext uri="{DCECCB84-F9BA-43D5-87BE-67443E8EF086}">
      <p15:sldGuideLst xmlns:p15="http://schemas.microsoft.com/office/powerpoint/2012/main">
        <p15:guide id="1" orient="horz" pos="744" userDrawn="1">
          <p15:clr>
            <a:srgbClr val="FBAE40"/>
          </p15:clr>
        </p15:guide>
        <p15:guide id="2" pos="3840" userDrawn="1">
          <p15:clr>
            <a:srgbClr val="FBAE40"/>
          </p15:clr>
        </p15:guide>
        <p15:guide id="3" pos="10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38DA9D-983F-B041-9F15-901E4D8F75CE}"/>
              </a:ext>
            </a:extLst>
          </p:cNvPr>
          <p:cNvPicPr>
            <a:picLocks noChangeAspect="1"/>
          </p:cNvPicPr>
          <p:nvPr userDrawn="1"/>
        </p:nvPicPr>
        <p:blipFill>
          <a:blip r:embed="rId2"/>
          <a:srcRect/>
          <a:stretch/>
        </p:blipFill>
        <p:spPr>
          <a:xfrm>
            <a:off x="10828" y="-148216"/>
            <a:ext cx="12181172" cy="6784912"/>
          </a:xfrm>
          <a:prstGeom prst="rect">
            <a:avLst/>
          </a:prstGeom>
        </p:spPr>
      </p:pic>
      <p:sp>
        <p:nvSpPr>
          <p:cNvPr id="2" name="Title 1">
            <a:extLst>
              <a:ext uri="{FF2B5EF4-FFF2-40B4-BE49-F238E27FC236}">
                <a16:creationId xmlns:a16="http://schemas.microsoft.com/office/drawing/2014/main" id="{A80964E6-169D-444B-BCE5-751188DCA0A2}"/>
              </a:ext>
            </a:extLst>
          </p:cNvPr>
          <p:cNvSpPr>
            <a:spLocks noGrp="1"/>
          </p:cNvSpPr>
          <p:nvPr>
            <p:ph type="title" hasCustomPrompt="1"/>
          </p:nvPr>
        </p:nvSpPr>
        <p:spPr>
          <a:xfrm>
            <a:off x="5060514" y="3244240"/>
            <a:ext cx="6286935" cy="1415442"/>
          </a:xfrm>
          <a:prstGeom prst="rect">
            <a:avLst/>
          </a:prstGeom>
        </p:spPr>
        <p:txBody>
          <a:bodyPr anchor="t" anchorCtr="0">
            <a:normAutofit/>
          </a:bodyPr>
          <a:lstStyle>
            <a:lvl1pPr>
              <a:defRPr sz="2800" b="1">
                <a:solidFill>
                  <a:schemeClr val="tx1"/>
                </a:solidFill>
                <a:latin typeface="Arial" panose="020B0604020202020204" pitchFamily="34" charset="0"/>
                <a:cs typeface="Arial" panose="020B0604020202020204" pitchFamily="34" charset="0"/>
              </a:defRPr>
            </a:lvl1pPr>
          </a:lstStyle>
          <a:p>
            <a:r>
              <a:rPr lang="en-GB"/>
              <a:t>1. Cholangiocarcinoma</a:t>
            </a:r>
          </a:p>
        </p:txBody>
      </p:sp>
      <p:pic>
        <p:nvPicPr>
          <p:cNvPr id="8" name="Picture 7" descr="Icon&#10;&#10;Description automatically generated">
            <a:extLst>
              <a:ext uri="{FF2B5EF4-FFF2-40B4-BE49-F238E27FC236}">
                <a16:creationId xmlns:a16="http://schemas.microsoft.com/office/drawing/2014/main" id="{193E94D5-DD49-E04D-AED1-B9E2EB05F60F}"/>
              </a:ext>
            </a:extLst>
          </p:cNvPr>
          <p:cNvPicPr>
            <a:picLocks noChangeAspect="1"/>
          </p:cNvPicPr>
          <p:nvPr userDrawn="1"/>
        </p:nvPicPr>
        <p:blipFill>
          <a:blip r:embed="rId3"/>
          <a:stretch>
            <a:fillRect/>
          </a:stretch>
        </p:blipFill>
        <p:spPr>
          <a:xfrm>
            <a:off x="4170421" y="3077526"/>
            <a:ext cx="753052" cy="753052"/>
          </a:xfrm>
          <a:prstGeom prst="rect">
            <a:avLst/>
          </a:prstGeom>
        </p:spPr>
      </p:pic>
    </p:spTree>
    <p:extLst>
      <p:ext uri="{BB962C8B-B14F-4D97-AF65-F5344CB8AC3E}">
        <p14:creationId xmlns:p14="http://schemas.microsoft.com/office/powerpoint/2010/main" val="336631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38DA9D-983F-B041-9F15-901E4D8F75CE}"/>
              </a:ext>
            </a:extLst>
          </p:cNvPr>
          <p:cNvPicPr>
            <a:picLocks noChangeAspect="1"/>
          </p:cNvPicPr>
          <p:nvPr userDrawn="1"/>
        </p:nvPicPr>
        <p:blipFill>
          <a:blip r:embed="rId2"/>
          <a:srcRect/>
          <a:stretch/>
        </p:blipFill>
        <p:spPr>
          <a:xfrm>
            <a:off x="5414" y="-1556"/>
            <a:ext cx="12181172" cy="6784912"/>
          </a:xfrm>
          <a:prstGeom prst="rect">
            <a:avLst/>
          </a:prstGeom>
        </p:spPr>
      </p:pic>
      <p:sp>
        <p:nvSpPr>
          <p:cNvPr id="2" name="Title 1">
            <a:extLst>
              <a:ext uri="{FF2B5EF4-FFF2-40B4-BE49-F238E27FC236}">
                <a16:creationId xmlns:a16="http://schemas.microsoft.com/office/drawing/2014/main" id="{A80964E6-169D-444B-BCE5-751188DCA0A2}"/>
              </a:ext>
            </a:extLst>
          </p:cNvPr>
          <p:cNvSpPr>
            <a:spLocks noGrp="1"/>
          </p:cNvSpPr>
          <p:nvPr>
            <p:ph type="title" hasCustomPrompt="1"/>
          </p:nvPr>
        </p:nvSpPr>
        <p:spPr>
          <a:xfrm>
            <a:off x="5060514" y="3244240"/>
            <a:ext cx="6286935" cy="1415442"/>
          </a:xfrm>
          <a:prstGeom prst="rect">
            <a:avLst/>
          </a:prstGeom>
        </p:spPr>
        <p:txBody>
          <a:bodyPr anchor="t" anchorCtr="0">
            <a:normAutofit/>
          </a:bodyPr>
          <a:lstStyle>
            <a:lvl1pPr>
              <a:defRPr sz="2800" b="1">
                <a:solidFill>
                  <a:schemeClr val="tx1"/>
                </a:solidFill>
                <a:latin typeface="Arial" panose="020B0604020202020204" pitchFamily="34" charset="0"/>
                <a:cs typeface="Arial" panose="020B0604020202020204" pitchFamily="34" charset="0"/>
              </a:defRPr>
            </a:lvl1pPr>
          </a:lstStyle>
          <a:p>
            <a:r>
              <a:rPr lang="en-GB"/>
              <a:t>1. Cholangiocarcinoma</a:t>
            </a:r>
          </a:p>
        </p:txBody>
      </p:sp>
      <p:pic>
        <p:nvPicPr>
          <p:cNvPr id="4" name="Graphic 3">
            <a:extLst>
              <a:ext uri="{FF2B5EF4-FFF2-40B4-BE49-F238E27FC236}">
                <a16:creationId xmlns:a16="http://schemas.microsoft.com/office/drawing/2014/main" id="{9EA9EAE2-242B-404F-8868-C005DF9704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80057" y="3077526"/>
            <a:ext cx="752400" cy="752400"/>
          </a:xfrm>
          <a:prstGeom prst="rect">
            <a:avLst/>
          </a:prstGeom>
        </p:spPr>
      </p:pic>
      <p:sp>
        <p:nvSpPr>
          <p:cNvPr id="3" name="TextBox 2">
            <a:extLst>
              <a:ext uri="{FF2B5EF4-FFF2-40B4-BE49-F238E27FC236}">
                <a16:creationId xmlns:a16="http://schemas.microsoft.com/office/drawing/2014/main" id="{3FD512A9-61AE-02CD-15B4-BFABC908B416}"/>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119638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FF79A6-F45B-BA41-A415-F898646D6773}"/>
              </a:ext>
            </a:extLst>
          </p:cNvPr>
          <p:cNvPicPr>
            <a:picLocks noChangeAspect="1"/>
          </p:cNvPicPr>
          <p:nvPr userDrawn="1"/>
        </p:nvPicPr>
        <p:blipFill>
          <a:blip r:embed="rId2"/>
          <a:srcRect/>
          <a:stretch/>
        </p:blipFill>
        <p:spPr>
          <a:xfrm>
            <a:off x="5414" y="-1556"/>
            <a:ext cx="12181172" cy="6784912"/>
          </a:xfrm>
          <a:prstGeom prst="rect">
            <a:avLst/>
          </a:prstGeom>
        </p:spPr>
      </p:pic>
      <p:sp>
        <p:nvSpPr>
          <p:cNvPr id="2" name="Title 1">
            <a:extLst>
              <a:ext uri="{FF2B5EF4-FFF2-40B4-BE49-F238E27FC236}">
                <a16:creationId xmlns:a16="http://schemas.microsoft.com/office/drawing/2014/main" id="{A80964E6-169D-444B-BCE5-751188DCA0A2}"/>
              </a:ext>
            </a:extLst>
          </p:cNvPr>
          <p:cNvSpPr>
            <a:spLocks noGrp="1"/>
          </p:cNvSpPr>
          <p:nvPr>
            <p:ph type="title" hasCustomPrompt="1"/>
          </p:nvPr>
        </p:nvSpPr>
        <p:spPr>
          <a:xfrm>
            <a:off x="5060514" y="3244240"/>
            <a:ext cx="6286935" cy="1415442"/>
          </a:xfrm>
          <a:prstGeom prst="rect">
            <a:avLst/>
          </a:prstGeom>
        </p:spPr>
        <p:txBody>
          <a:bodyPr anchor="t" anchorCtr="0">
            <a:normAutofit/>
          </a:bodyPr>
          <a:lstStyle>
            <a:lvl1pPr marL="409575" indent="-409575">
              <a:tabLst/>
              <a:defRPr sz="2800" b="1">
                <a:solidFill>
                  <a:schemeClr val="tx1"/>
                </a:solidFill>
                <a:latin typeface="Arial" panose="020B0604020202020204" pitchFamily="34" charset="0"/>
                <a:cs typeface="Arial" panose="020B0604020202020204" pitchFamily="34" charset="0"/>
              </a:defRPr>
            </a:lvl1pPr>
          </a:lstStyle>
          <a:p>
            <a:r>
              <a:rPr lang="en-GB"/>
              <a:t>2. Rationale for mutant IDH inhibitors</a:t>
            </a:r>
          </a:p>
        </p:txBody>
      </p:sp>
      <p:pic>
        <p:nvPicPr>
          <p:cNvPr id="7" name="Picture 6">
            <a:extLst>
              <a:ext uri="{FF2B5EF4-FFF2-40B4-BE49-F238E27FC236}">
                <a16:creationId xmlns:a16="http://schemas.microsoft.com/office/drawing/2014/main" id="{0CB5AB3C-E13B-9044-B534-9BB530FC4EDE}"/>
              </a:ext>
            </a:extLst>
          </p:cNvPr>
          <p:cNvPicPr>
            <a:picLocks noChangeAspect="1"/>
          </p:cNvPicPr>
          <p:nvPr userDrawn="1"/>
        </p:nvPicPr>
        <p:blipFill>
          <a:blip r:embed="rId3"/>
          <a:srcRect/>
          <a:stretch/>
        </p:blipFill>
        <p:spPr>
          <a:xfrm>
            <a:off x="4170421" y="3077526"/>
            <a:ext cx="753052" cy="753052"/>
          </a:xfrm>
          <a:prstGeom prst="rect">
            <a:avLst/>
          </a:prstGeom>
        </p:spPr>
      </p:pic>
      <p:sp>
        <p:nvSpPr>
          <p:cNvPr id="3" name="TextBox 2">
            <a:extLst>
              <a:ext uri="{FF2B5EF4-FFF2-40B4-BE49-F238E27FC236}">
                <a16:creationId xmlns:a16="http://schemas.microsoft.com/office/drawing/2014/main" id="{F056E8C1-B8FE-291D-B349-D7B54A9E6244}"/>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328517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1CFF1A-E818-784C-8A82-7E44B81462EB}"/>
              </a:ext>
            </a:extLst>
          </p:cNvPr>
          <p:cNvPicPr>
            <a:picLocks noChangeAspect="1"/>
          </p:cNvPicPr>
          <p:nvPr userDrawn="1"/>
        </p:nvPicPr>
        <p:blipFill>
          <a:blip r:embed="rId2"/>
          <a:srcRect/>
          <a:stretch/>
        </p:blipFill>
        <p:spPr>
          <a:xfrm>
            <a:off x="5414" y="-1556"/>
            <a:ext cx="12181172" cy="6784912"/>
          </a:xfrm>
          <a:prstGeom prst="rect">
            <a:avLst/>
          </a:prstGeom>
        </p:spPr>
      </p:pic>
      <p:sp>
        <p:nvSpPr>
          <p:cNvPr id="2" name="Title 1">
            <a:extLst>
              <a:ext uri="{FF2B5EF4-FFF2-40B4-BE49-F238E27FC236}">
                <a16:creationId xmlns:a16="http://schemas.microsoft.com/office/drawing/2014/main" id="{A80964E6-169D-444B-BCE5-751188DCA0A2}"/>
              </a:ext>
            </a:extLst>
          </p:cNvPr>
          <p:cNvSpPr>
            <a:spLocks noGrp="1"/>
          </p:cNvSpPr>
          <p:nvPr>
            <p:ph type="title" hasCustomPrompt="1"/>
          </p:nvPr>
        </p:nvSpPr>
        <p:spPr>
          <a:xfrm>
            <a:off x="5060514" y="3244240"/>
            <a:ext cx="6286935" cy="1415442"/>
          </a:xfrm>
          <a:prstGeom prst="rect">
            <a:avLst/>
          </a:prstGeom>
        </p:spPr>
        <p:txBody>
          <a:bodyPr anchor="t" anchorCtr="0">
            <a:normAutofit/>
          </a:bodyPr>
          <a:lstStyle>
            <a:lvl1pPr>
              <a:defRPr sz="2800" b="1">
                <a:solidFill>
                  <a:schemeClr val="tx1"/>
                </a:solidFill>
                <a:latin typeface="Arial" panose="020B0604020202020204" pitchFamily="34" charset="0"/>
                <a:cs typeface="Arial" panose="020B0604020202020204" pitchFamily="34" charset="0"/>
              </a:defRPr>
            </a:lvl1pPr>
          </a:lstStyle>
          <a:p>
            <a:r>
              <a:rPr lang="en-GB"/>
              <a:t>3. </a:t>
            </a:r>
            <a:r>
              <a:rPr lang="en-GB" err="1"/>
              <a:t>ClarIDHy</a:t>
            </a:r>
            <a:r>
              <a:rPr lang="en-GB"/>
              <a:t> trial </a:t>
            </a:r>
          </a:p>
        </p:txBody>
      </p:sp>
      <p:pic>
        <p:nvPicPr>
          <p:cNvPr id="7" name="Picture 6">
            <a:extLst>
              <a:ext uri="{FF2B5EF4-FFF2-40B4-BE49-F238E27FC236}">
                <a16:creationId xmlns:a16="http://schemas.microsoft.com/office/drawing/2014/main" id="{B072FF83-4D40-D449-BACB-E36EBF559586}"/>
              </a:ext>
            </a:extLst>
          </p:cNvPr>
          <p:cNvPicPr>
            <a:picLocks noChangeAspect="1"/>
          </p:cNvPicPr>
          <p:nvPr userDrawn="1"/>
        </p:nvPicPr>
        <p:blipFill>
          <a:blip r:embed="rId3"/>
          <a:srcRect/>
          <a:stretch/>
        </p:blipFill>
        <p:spPr>
          <a:xfrm>
            <a:off x="4170421" y="3077526"/>
            <a:ext cx="753052" cy="753052"/>
          </a:xfrm>
          <a:prstGeom prst="rect">
            <a:avLst/>
          </a:prstGeom>
        </p:spPr>
      </p:pic>
      <p:sp>
        <p:nvSpPr>
          <p:cNvPr id="3" name="TextBox 2">
            <a:extLst>
              <a:ext uri="{FF2B5EF4-FFF2-40B4-BE49-F238E27FC236}">
                <a16:creationId xmlns:a16="http://schemas.microsoft.com/office/drawing/2014/main" id="{CF900348-47A8-160C-289F-E441FFFA1983}"/>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304571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ED15BB-1F45-3C4F-BEA2-CCE304E936B4}"/>
              </a:ext>
            </a:extLst>
          </p:cNvPr>
          <p:cNvPicPr>
            <a:picLocks noChangeAspect="1"/>
          </p:cNvPicPr>
          <p:nvPr userDrawn="1"/>
        </p:nvPicPr>
        <p:blipFill>
          <a:blip r:embed="rId2"/>
          <a:srcRect/>
          <a:stretch/>
        </p:blipFill>
        <p:spPr>
          <a:xfrm>
            <a:off x="5414" y="-1556"/>
            <a:ext cx="12181172" cy="6784912"/>
          </a:xfrm>
          <a:prstGeom prst="rect">
            <a:avLst/>
          </a:prstGeom>
        </p:spPr>
      </p:pic>
      <p:sp>
        <p:nvSpPr>
          <p:cNvPr id="2" name="Title 1">
            <a:extLst>
              <a:ext uri="{FF2B5EF4-FFF2-40B4-BE49-F238E27FC236}">
                <a16:creationId xmlns:a16="http://schemas.microsoft.com/office/drawing/2014/main" id="{A80964E6-169D-444B-BCE5-751188DCA0A2}"/>
              </a:ext>
            </a:extLst>
          </p:cNvPr>
          <p:cNvSpPr>
            <a:spLocks noGrp="1"/>
          </p:cNvSpPr>
          <p:nvPr>
            <p:ph type="title" hasCustomPrompt="1"/>
          </p:nvPr>
        </p:nvSpPr>
        <p:spPr>
          <a:xfrm>
            <a:off x="5060514" y="3244240"/>
            <a:ext cx="6286935" cy="1415442"/>
          </a:xfrm>
          <a:prstGeom prst="rect">
            <a:avLst/>
          </a:prstGeom>
        </p:spPr>
        <p:txBody>
          <a:bodyPr anchor="t" anchorCtr="0">
            <a:normAutofit/>
          </a:bodyPr>
          <a:lstStyle>
            <a:lvl1pPr>
              <a:defRPr sz="2800" b="1">
                <a:solidFill>
                  <a:schemeClr val="tx1"/>
                </a:solidFill>
                <a:latin typeface="Arial" panose="020B0604020202020204" pitchFamily="34" charset="0"/>
                <a:cs typeface="Arial" panose="020B0604020202020204" pitchFamily="34" charset="0"/>
              </a:defRPr>
            </a:lvl1pPr>
          </a:lstStyle>
          <a:p>
            <a:r>
              <a:rPr lang="en-GB"/>
              <a:t>4. </a:t>
            </a:r>
            <a:r>
              <a:rPr lang="en-GB" err="1"/>
              <a:t>Ivosidenib</a:t>
            </a:r>
            <a:endParaRPr lang="en-GB"/>
          </a:p>
        </p:txBody>
      </p:sp>
      <p:pic>
        <p:nvPicPr>
          <p:cNvPr id="6" name="Picture 5">
            <a:extLst>
              <a:ext uri="{FF2B5EF4-FFF2-40B4-BE49-F238E27FC236}">
                <a16:creationId xmlns:a16="http://schemas.microsoft.com/office/drawing/2014/main" id="{86DC2DB4-03A7-A24F-93CB-0D72C84F84E2}"/>
              </a:ext>
            </a:extLst>
          </p:cNvPr>
          <p:cNvPicPr>
            <a:picLocks noChangeAspect="1"/>
          </p:cNvPicPr>
          <p:nvPr userDrawn="1"/>
        </p:nvPicPr>
        <p:blipFill>
          <a:blip r:embed="rId3"/>
          <a:srcRect/>
          <a:stretch/>
        </p:blipFill>
        <p:spPr>
          <a:xfrm>
            <a:off x="4170421" y="3077526"/>
            <a:ext cx="753052" cy="753052"/>
          </a:xfrm>
          <a:prstGeom prst="rect">
            <a:avLst/>
          </a:prstGeom>
        </p:spPr>
      </p:pic>
      <p:sp>
        <p:nvSpPr>
          <p:cNvPr id="3" name="TextBox 2">
            <a:extLst>
              <a:ext uri="{FF2B5EF4-FFF2-40B4-BE49-F238E27FC236}">
                <a16:creationId xmlns:a16="http://schemas.microsoft.com/office/drawing/2014/main" id="{85F72E1B-0EB6-AA34-D159-6358BBA8D3ED}"/>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19365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300C20-C088-B64D-855F-F64E59CD9C21}"/>
              </a:ext>
            </a:extLst>
          </p:cNvPr>
          <p:cNvPicPr>
            <a:picLocks noChangeAspect="1"/>
          </p:cNvPicPr>
          <p:nvPr userDrawn="1"/>
        </p:nvPicPr>
        <p:blipFill>
          <a:blip r:embed="rId2"/>
          <a:srcRect/>
          <a:stretch/>
        </p:blipFill>
        <p:spPr>
          <a:xfrm>
            <a:off x="5414" y="-1556"/>
            <a:ext cx="12181172" cy="6784912"/>
          </a:xfrm>
          <a:prstGeom prst="rect">
            <a:avLst/>
          </a:prstGeom>
        </p:spPr>
      </p:pic>
      <p:sp>
        <p:nvSpPr>
          <p:cNvPr id="2" name="Title 1">
            <a:extLst>
              <a:ext uri="{FF2B5EF4-FFF2-40B4-BE49-F238E27FC236}">
                <a16:creationId xmlns:a16="http://schemas.microsoft.com/office/drawing/2014/main" id="{A80964E6-169D-444B-BCE5-751188DCA0A2}"/>
              </a:ext>
            </a:extLst>
          </p:cNvPr>
          <p:cNvSpPr>
            <a:spLocks noGrp="1"/>
          </p:cNvSpPr>
          <p:nvPr>
            <p:ph type="title" hasCustomPrompt="1"/>
          </p:nvPr>
        </p:nvSpPr>
        <p:spPr>
          <a:xfrm>
            <a:off x="5060514" y="3244240"/>
            <a:ext cx="6286935" cy="1415442"/>
          </a:xfrm>
          <a:prstGeom prst="rect">
            <a:avLst/>
          </a:prstGeom>
        </p:spPr>
        <p:txBody>
          <a:bodyPr anchor="t" anchorCtr="0">
            <a:normAutofit/>
          </a:bodyPr>
          <a:lstStyle>
            <a:lvl1pPr marL="409575" indent="-409575">
              <a:tabLst/>
              <a:defRPr sz="2800" b="1">
                <a:solidFill>
                  <a:schemeClr val="tx1"/>
                </a:solidFill>
                <a:latin typeface="Arial" panose="020B0604020202020204" pitchFamily="34" charset="0"/>
                <a:cs typeface="Arial" panose="020B0604020202020204" pitchFamily="34" charset="0"/>
              </a:defRPr>
            </a:lvl1pPr>
          </a:lstStyle>
          <a:p>
            <a:r>
              <a:rPr lang="en-GB"/>
              <a:t>5. Conclusions and</a:t>
            </a:r>
            <a:br>
              <a:rPr lang="en-GB"/>
            </a:br>
            <a:r>
              <a:rPr lang="en-GB"/>
              <a:t>future perspective</a:t>
            </a:r>
          </a:p>
        </p:txBody>
      </p:sp>
      <p:pic>
        <p:nvPicPr>
          <p:cNvPr id="10" name="Picture 9">
            <a:extLst>
              <a:ext uri="{FF2B5EF4-FFF2-40B4-BE49-F238E27FC236}">
                <a16:creationId xmlns:a16="http://schemas.microsoft.com/office/drawing/2014/main" id="{3BE7128D-A985-B042-ADD3-B49DAB511F30}"/>
              </a:ext>
            </a:extLst>
          </p:cNvPr>
          <p:cNvPicPr>
            <a:picLocks noChangeAspect="1"/>
          </p:cNvPicPr>
          <p:nvPr userDrawn="1"/>
        </p:nvPicPr>
        <p:blipFill>
          <a:blip r:embed="rId3"/>
          <a:srcRect/>
          <a:stretch/>
        </p:blipFill>
        <p:spPr>
          <a:xfrm>
            <a:off x="4172400" y="3078000"/>
            <a:ext cx="752400" cy="752400"/>
          </a:xfrm>
          <a:prstGeom prst="rect">
            <a:avLst/>
          </a:prstGeom>
        </p:spPr>
      </p:pic>
      <p:sp>
        <p:nvSpPr>
          <p:cNvPr id="3" name="TextBox 2">
            <a:extLst>
              <a:ext uri="{FF2B5EF4-FFF2-40B4-BE49-F238E27FC236}">
                <a16:creationId xmlns:a16="http://schemas.microsoft.com/office/drawing/2014/main" id="{E8DC15D3-88D7-4899-D83C-10621D1B65D9}"/>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114996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0" name="Picture 19" descr="Background pattern&#10;&#10;Description automatically generated with low confidence">
            <a:extLst>
              <a:ext uri="{FF2B5EF4-FFF2-40B4-BE49-F238E27FC236}">
                <a16:creationId xmlns:a16="http://schemas.microsoft.com/office/drawing/2014/main" id="{6ED36EB7-9B85-0141-A457-6958E4476CAD}"/>
              </a:ext>
            </a:extLst>
          </p:cNvPr>
          <p:cNvPicPr>
            <a:picLocks noChangeAspect="1"/>
          </p:cNvPicPr>
          <p:nvPr userDrawn="1"/>
        </p:nvPicPr>
        <p:blipFill>
          <a:blip r:embed="rId2"/>
          <a:stretch>
            <a:fillRect/>
          </a:stretch>
        </p:blipFill>
        <p:spPr>
          <a:xfrm>
            <a:off x="0" y="0"/>
            <a:ext cx="12181172" cy="6858000"/>
          </a:xfrm>
          <a:prstGeom prst="rect">
            <a:avLst/>
          </a:prstGeom>
        </p:spPr>
      </p:pic>
      <p:sp>
        <p:nvSpPr>
          <p:cNvPr id="3" name="Content Placeholder 2">
            <a:extLst>
              <a:ext uri="{FF2B5EF4-FFF2-40B4-BE49-F238E27FC236}">
                <a16:creationId xmlns:a16="http://schemas.microsoft.com/office/drawing/2014/main" id="{51163CCE-4946-234C-B24B-3E3C2F26CB84}"/>
              </a:ext>
            </a:extLst>
          </p:cNvPr>
          <p:cNvSpPr>
            <a:spLocks noGrp="1"/>
          </p:cNvSpPr>
          <p:nvPr>
            <p:ph sz="half" idx="1"/>
          </p:nvPr>
        </p:nvSpPr>
        <p:spPr>
          <a:xfrm>
            <a:off x="1515648" y="1188000"/>
            <a:ext cx="4852792" cy="4896000"/>
          </a:xfrm>
        </p:spPr>
        <p:txBody>
          <a:bodyPr>
            <a:noAutofit/>
          </a:bodyPr>
          <a:lstStyle>
            <a:lvl1pPr marL="266700" indent="-266700">
              <a:defRPr lang="en-GB" sz="1600" kern="1200" dirty="0" smtClean="0">
                <a:solidFill>
                  <a:srgbClr val="0075BE"/>
                </a:solidFill>
                <a:latin typeface="Arial" panose="020B0604020202020204" pitchFamily="34" charset="0"/>
                <a:ea typeface="+mn-ea"/>
                <a:cs typeface="Arial" panose="020B0604020202020204" pitchFamily="34" charset="0"/>
              </a:defRPr>
            </a:lvl1pPr>
            <a:lvl2pPr marL="528638" indent="-261938">
              <a:defRPr lang="en-GB" sz="1400" kern="1200" dirty="0" smtClean="0">
                <a:solidFill>
                  <a:srgbClr val="0075BE"/>
                </a:solidFill>
                <a:latin typeface="Arial" panose="020B0604020202020204" pitchFamily="34" charset="0"/>
                <a:ea typeface="+mn-ea"/>
                <a:cs typeface="Arial" panose="020B0604020202020204" pitchFamily="34" charset="0"/>
              </a:defRPr>
            </a:lvl2pPr>
            <a:lvl3pPr marL="809625" indent="-266700">
              <a:defRPr lang="en-GB" sz="1200" kern="1200" dirty="0" smtClean="0">
                <a:solidFill>
                  <a:srgbClr val="0075BE"/>
                </a:solidFill>
                <a:latin typeface="Arial" panose="020B0604020202020204" pitchFamily="34" charset="0"/>
                <a:ea typeface="+mn-ea"/>
                <a:cs typeface="Arial" panose="020B0604020202020204" pitchFamily="34" charset="0"/>
              </a:defRPr>
            </a:lvl3pPr>
            <a:lvl4pPr marL="1076325" indent="-266700">
              <a:defRPr lang="en-GB" sz="1200" kern="1200" dirty="0" smtClean="0">
                <a:solidFill>
                  <a:srgbClr val="0075BE"/>
                </a:solidFill>
                <a:latin typeface="Arial" panose="020B0604020202020204" pitchFamily="34" charset="0"/>
                <a:ea typeface="+mn-ea"/>
                <a:cs typeface="Arial" panose="020B0604020202020204" pitchFamily="34" charset="0"/>
              </a:defRPr>
            </a:lvl4pPr>
            <a:lvl5pPr marL="1343025" indent="-266700">
              <a:defRPr lang="en-GB" sz="1200" kern="1200" dirty="0">
                <a:solidFill>
                  <a:srgbClr val="0075BE"/>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8D38D69-5714-3B4B-85FF-F73907CE5EC1}"/>
              </a:ext>
            </a:extLst>
          </p:cNvPr>
          <p:cNvSpPr>
            <a:spLocks noGrp="1"/>
          </p:cNvSpPr>
          <p:nvPr>
            <p:ph sz="half" idx="2"/>
          </p:nvPr>
        </p:nvSpPr>
        <p:spPr>
          <a:xfrm>
            <a:off x="6501008" y="1188000"/>
            <a:ext cx="4852792" cy="4896000"/>
          </a:xfrm>
        </p:spPr>
        <p:txBody>
          <a:bodyPr>
            <a:noAutofit/>
          </a:bodyPr>
          <a:lstStyle>
            <a:lvl1pPr marL="266700" indent="-266700">
              <a:defRPr lang="en-GB" sz="1600" kern="1200" dirty="0" smtClean="0">
                <a:solidFill>
                  <a:srgbClr val="0075BE"/>
                </a:solidFill>
                <a:latin typeface="Arial" panose="020B0604020202020204" pitchFamily="34" charset="0"/>
                <a:ea typeface="+mn-ea"/>
                <a:cs typeface="Arial" panose="020B0604020202020204" pitchFamily="34" charset="0"/>
              </a:defRPr>
            </a:lvl1pPr>
            <a:lvl2pPr marL="528638" indent="-261938">
              <a:defRPr lang="en-GB" sz="1400" kern="1200" dirty="0" smtClean="0">
                <a:solidFill>
                  <a:srgbClr val="0075BE"/>
                </a:solidFill>
                <a:latin typeface="Arial" panose="020B0604020202020204" pitchFamily="34" charset="0"/>
                <a:ea typeface="+mn-ea"/>
                <a:cs typeface="Arial" panose="020B0604020202020204" pitchFamily="34" charset="0"/>
              </a:defRPr>
            </a:lvl2pPr>
            <a:lvl3pPr marL="809625" indent="-266700">
              <a:defRPr lang="en-GB" sz="1200" kern="1200" dirty="0" smtClean="0">
                <a:solidFill>
                  <a:srgbClr val="0075BE"/>
                </a:solidFill>
                <a:latin typeface="Arial" panose="020B0604020202020204" pitchFamily="34" charset="0"/>
                <a:ea typeface="+mn-ea"/>
                <a:cs typeface="Arial" panose="020B0604020202020204" pitchFamily="34" charset="0"/>
              </a:defRPr>
            </a:lvl3pPr>
            <a:lvl4pPr marL="1076325" indent="-266700">
              <a:defRPr lang="en-GB" sz="1200" kern="1200" dirty="0" smtClean="0">
                <a:solidFill>
                  <a:srgbClr val="0075BE"/>
                </a:solidFill>
                <a:latin typeface="Arial" panose="020B0604020202020204" pitchFamily="34" charset="0"/>
                <a:ea typeface="+mn-ea"/>
                <a:cs typeface="Arial" panose="020B0604020202020204" pitchFamily="34" charset="0"/>
              </a:defRPr>
            </a:lvl4pPr>
            <a:lvl5pPr marL="1343025" indent="-266700">
              <a:defRPr lang="en-GB" sz="1200" kern="1200" dirty="0">
                <a:solidFill>
                  <a:srgbClr val="0075BE"/>
                </a:solidFill>
                <a:latin typeface="Arial" panose="020B0604020202020204" pitchFamily="34" charset="0"/>
                <a:ea typeface="+mn-ea"/>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marL="808038" lvl="4" indent="-149225" algn="l" defTabSz="914400" rtl="0" eaLnBrk="1" latinLnBrk="0" hangingPunct="1">
              <a:lnSpc>
                <a:spcPct val="90000"/>
              </a:lnSpc>
              <a:spcBef>
                <a:spcPts val="500"/>
              </a:spcBef>
              <a:buFont typeface="Arial" panose="020B0604020202020204" pitchFamily="34" charset="0"/>
              <a:buChar char="•"/>
              <a:tabLst/>
            </a:pPr>
            <a:endParaRPr lang="en-GB"/>
          </a:p>
        </p:txBody>
      </p:sp>
      <p:cxnSp>
        <p:nvCxnSpPr>
          <p:cNvPr id="16" name="Straight Connector 15">
            <a:extLst>
              <a:ext uri="{FF2B5EF4-FFF2-40B4-BE49-F238E27FC236}">
                <a16:creationId xmlns:a16="http://schemas.microsoft.com/office/drawing/2014/main" id="{C1F0DEE1-AF02-6F4A-9CA0-3980D7C42E65}"/>
              </a:ext>
            </a:extLst>
          </p:cNvPr>
          <p:cNvCxnSpPr/>
          <p:nvPr userDrawn="1"/>
        </p:nvCxnSpPr>
        <p:spPr>
          <a:xfrm>
            <a:off x="1628384" y="6134175"/>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186774-966F-FC40-91B7-31F058B97A49}"/>
              </a:ext>
            </a:extLst>
          </p:cNvPr>
          <p:cNvCxnSpPr/>
          <p:nvPr userDrawn="1"/>
        </p:nvCxnSpPr>
        <p:spPr>
          <a:xfrm>
            <a:off x="1628384" y="1051536"/>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392B290-D528-4501-9CE6-E4DF2BD9435C}"/>
              </a:ext>
            </a:extLst>
          </p:cNvPr>
          <p:cNvSpPr>
            <a:spLocks noGrp="1"/>
          </p:cNvSpPr>
          <p:nvPr>
            <p:ph type="title"/>
          </p:nvPr>
        </p:nvSpPr>
        <p:spPr>
          <a:xfrm>
            <a:off x="1515649" y="225468"/>
            <a:ext cx="9838151" cy="814192"/>
          </a:xfrm>
          <a:prstGeom prst="rect">
            <a:avLst/>
          </a:prstGeom>
        </p:spPr>
        <p:txBody>
          <a:bodyPr anchor="b" anchorCtr="0">
            <a:noAutofit/>
          </a:bodyPr>
          <a:lstStyle>
            <a:lvl1pPr>
              <a:defRPr sz="2200" b="1">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21" name="Text Placeholder 14">
            <a:extLst>
              <a:ext uri="{FF2B5EF4-FFF2-40B4-BE49-F238E27FC236}">
                <a16:creationId xmlns:a16="http://schemas.microsoft.com/office/drawing/2014/main" id="{4307B582-1505-4D23-86D8-EC5551CC93A9}"/>
              </a:ext>
            </a:extLst>
          </p:cNvPr>
          <p:cNvSpPr>
            <a:spLocks noGrp="1"/>
          </p:cNvSpPr>
          <p:nvPr>
            <p:ph type="body" sz="quarter" idx="13"/>
          </p:nvPr>
        </p:nvSpPr>
        <p:spPr>
          <a:xfrm>
            <a:off x="1627200" y="6184800"/>
            <a:ext cx="9727200" cy="536665"/>
          </a:xfrm>
        </p:spPr>
        <p:txBody>
          <a:bodyPr lIns="0" tIns="0">
            <a:normAutofit/>
          </a:bodyPr>
          <a:lstStyle>
            <a:lvl1pPr marL="0" indent="0">
              <a:lnSpc>
                <a:spcPct val="100000"/>
              </a:lnSpc>
              <a:spcBef>
                <a:spcPts val="0"/>
              </a:spcBef>
              <a:buFontTx/>
              <a:buNone/>
              <a:defRPr sz="700"/>
            </a:lvl1pPr>
          </a:lstStyle>
          <a:p>
            <a:pPr lvl="0"/>
            <a:endParaRPr lang="en-GB"/>
          </a:p>
        </p:txBody>
      </p:sp>
      <p:sp>
        <p:nvSpPr>
          <p:cNvPr id="2" name="TextBox 1">
            <a:extLst>
              <a:ext uri="{FF2B5EF4-FFF2-40B4-BE49-F238E27FC236}">
                <a16:creationId xmlns:a16="http://schemas.microsoft.com/office/drawing/2014/main" id="{E6A87357-D3F8-994D-6A8B-C21DF418E40F}"/>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384232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98336E1D-9A0B-46C0-A804-02FE706B8BB1}"/>
              </a:ext>
            </a:extLst>
          </p:cNvPr>
          <p:cNvPicPr>
            <a:picLocks noChangeAspect="1"/>
          </p:cNvPicPr>
          <p:nvPr userDrawn="1"/>
        </p:nvPicPr>
        <p:blipFill>
          <a:blip r:embed="rId16"/>
          <a:stretch>
            <a:fillRect/>
          </a:stretch>
        </p:blipFill>
        <p:spPr>
          <a:xfrm>
            <a:off x="5414" y="0"/>
            <a:ext cx="12181172" cy="6858000"/>
          </a:xfrm>
          <a:prstGeom prst="rect">
            <a:avLst/>
          </a:prstGeom>
        </p:spPr>
      </p:pic>
      <p:sp>
        <p:nvSpPr>
          <p:cNvPr id="2" name="Title Placeholder 1">
            <a:extLst>
              <a:ext uri="{FF2B5EF4-FFF2-40B4-BE49-F238E27FC236}">
                <a16:creationId xmlns:a16="http://schemas.microsoft.com/office/drawing/2014/main" id="{04150462-74A7-884E-9EC4-C7BA76261808}"/>
              </a:ext>
            </a:extLst>
          </p:cNvPr>
          <p:cNvSpPr>
            <a:spLocks noGrp="1"/>
          </p:cNvSpPr>
          <p:nvPr>
            <p:ph type="title"/>
          </p:nvPr>
        </p:nvSpPr>
        <p:spPr>
          <a:xfrm>
            <a:off x="1515600" y="226800"/>
            <a:ext cx="9838800" cy="813600"/>
          </a:xfrm>
          <a:prstGeom prst="rect">
            <a:avLst/>
          </a:prstGeom>
        </p:spPr>
        <p:txBody>
          <a:bodyPr vert="horz" lIns="91440" tIns="45720" rIns="91440" bIns="45720" rtlCol="0" anchor="b"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BE11BCFF-D7CF-9E40-84BF-2AB4E6C5F110}"/>
              </a:ext>
            </a:extLst>
          </p:cNvPr>
          <p:cNvSpPr>
            <a:spLocks noGrp="1"/>
          </p:cNvSpPr>
          <p:nvPr>
            <p:ph type="body" idx="1"/>
          </p:nvPr>
        </p:nvSpPr>
        <p:spPr>
          <a:xfrm>
            <a:off x="1515600" y="1188000"/>
            <a:ext cx="9838800" cy="4896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 name="Straight Connector 9">
            <a:extLst>
              <a:ext uri="{FF2B5EF4-FFF2-40B4-BE49-F238E27FC236}">
                <a16:creationId xmlns:a16="http://schemas.microsoft.com/office/drawing/2014/main" id="{E1605A68-B2B7-4835-8471-4FC8E9168BB5}"/>
              </a:ext>
            </a:extLst>
          </p:cNvPr>
          <p:cNvCxnSpPr/>
          <p:nvPr userDrawn="1"/>
        </p:nvCxnSpPr>
        <p:spPr>
          <a:xfrm>
            <a:off x="1628384" y="1051536"/>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9D9F1C-6E15-478E-B43B-EA435BDC391A}"/>
              </a:ext>
            </a:extLst>
          </p:cNvPr>
          <p:cNvCxnSpPr/>
          <p:nvPr userDrawn="1"/>
        </p:nvCxnSpPr>
        <p:spPr>
          <a:xfrm>
            <a:off x="1628384" y="6134175"/>
            <a:ext cx="972541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782676-1432-DFBA-76C3-C17FEBC571C1}"/>
              </a:ext>
            </a:extLst>
          </p:cNvPr>
          <p:cNvSpPr txBox="1"/>
          <p:nvPr userDrawn="1"/>
        </p:nvSpPr>
        <p:spPr>
          <a:xfrm>
            <a:off x="1532168" y="6634291"/>
            <a:ext cx="3139125" cy="200055"/>
          </a:xfrm>
          <a:prstGeom prst="rect">
            <a:avLst/>
          </a:prstGeom>
          <a:noFill/>
        </p:spPr>
        <p:txBody>
          <a:bodyPr wrap="square" rtlCol="0">
            <a:spAutoFit/>
          </a:bodyPr>
          <a:lstStyle/>
          <a:p>
            <a:r>
              <a:rPr lang="en-AU" sz="700"/>
              <a:t>104807TIBS232SLIDE Material prepared July 23</a:t>
            </a:r>
          </a:p>
        </p:txBody>
      </p:sp>
    </p:spTree>
    <p:extLst>
      <p:ext uri="{BB962C8B-B14F-4D97-AF65-F5344CB8AC3E}">
        <p14:creationId xmlns:p14="http://schemas.microsoft.com/office/powerpoint/2010/main" val="2615621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60" r:id="rId5"/>
    <p:sldLayoutId id="2147483661" r:id="rId6"/>
    <p:sldLayoutId id="2147483662" r:id="rId7"/>
    <p:sldLayoutId id="2147483663" r:id="rId8"/>
    <p:sldLayoutId id="2147483652" r:id="rId9"/>
    <p:sldLayoutId id="2147483653" r:id="rId10"/>
    <p:sldLayoutId id="2147483654"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69875" indent="-269875" algn="l" defTabSz="914400" rtl="0" eaLnBrk="1" latinLnBrk="0" hangingPunct="1">
        <a:lnSpc>
          <a:spcPct val="90000"/>
        </a:lnSpc>
        <a:spcBef>
          <a:spcPts val="1000"/>
        </a:spcBef>
        <a:buFont typeface="Arial" panose="020B0604020202020204" pitchFamily="34" charset="0"/>
        <a:buChar char="•"/>
        <a:defRPr sz="1800" kern="1200">
          <a:solidFill>
            <a:srgbClr val="0075BE"/>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defRPr sz="1600" kern="1200">
          <a:solidFill>
            <a:srgbClr val="0075BE"/>
          </a:solidFill>
          <a:latin typeface="+mn-lt"/>
          <a:ea typeface="+mn-ea"/>
          <a:cs typeface="+mn-cs"/>
        </a:defRPr>
      </a:lvl2pPr>
      <a:lvl3pPr marL="809625"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3pPr>
      <a:lvl4pPr marL="1079500"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4pPr>
      <a:lvl5pPr marL="1341438" indent="-261938"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0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annonc.2022.10.50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doi.org/10.1016/s1470-2045(19)30691-6" TargetMode="External"/><Relationship Id="rId4" Type="http://schemas.openxmlformats.org/officeDocument/2006/relationships/hyperlink" Target="https://ascopubs.org/doi/abs/10.1200/JCO.2021.39.15_suppl.3108"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1016/j.annonc.2022.10.506"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oi.org/10.3389/fonc.2019.00417" TargetMode="External"/><Relationship Id="rId4" Type="http://schemas.openxmlformats.org/officeDocument/2006/relationships/hyperlink" Target="https://doi.org/10.3390/cancers1211331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126/science.1236062" TargetMode="External"/><Relationship Id="rId2" Type="http://schemas.openxmlformats.org/officeDocument/2006/relationships/hyperlink" Target="https://doi.org/10.1182/blood-2013-10-533604"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17/06/relationships/model3d" Target="../media/model3d1.glb"/><Relationship Id="rId4" Type="http://schemas.openxmlformats.org/officeDocument/2006/relationships/hyperlink" Target="https://doi.org/10.1126/science.123476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16/s1470-2045(20)30157-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01/jamaoncol.2021.383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01/jamaoncol.2021.383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16/S1470-2045(20)30157-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S1470-2045(20)30157-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16/S1470-2045(20)30157-1" TargetMode="External"/><Relationship Id="rId7" Type="http://schemas.openxmlformats.org/officeDocument/2006/relationships/hyperlink" Target="https://doi.org/10.21037/jgo.2019.03.1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doi.org/10.1186/1471-2288-11-4" TargetMode="External"/><Relationship Id="rId5" Type="http://schemas.openxmlformats.org/officeDocument/2006/relationships/hyperlink" Target="https://doi.org/10.1002/pst.1602" TargetMode="External"/><Relationship Id="rId4" Type="http://schemas.openxmlformats.org/officeDocument/2006/relationships/hyperlink" Target="https://doi.org/10.1080/03610929408831393"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01/jamaoncol.2021.3836"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01/jamaoncol.2021.3836"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01/jamaoncol.2021.383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1/jamaoncol.2021.383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investor.agios.com/news-releases/news-release-details/agios-submits-supplemental-new-drug-application-fda-tibsovor" TargetMode="External"/><Relationship Id="rId7" Type="http://schemas.openxmlformats.org/officeDocument/2006/relationships/hyperlink" Target="https://ascopubs.org/doi/abs/10.1200/JCO.2021.39.3_suppl.26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doi.org/10.1001/jamaoncol.2021.3836" TargetMode="External"/><Relationship Id="rId5" Type="http://schemas.openxmlformats.org/officeDocument/2006/relationships/hyperlink" Target="https://doi.org/10.1016/S1470-2045(20)30157-1" TargetMode="External"/><Relationship Id="rId4" Type="http://schemas.openxmlformats.org/officeDocument/2006/relationships/hyperlink" Target="https://www.servier.us/node/41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fda.gov/drugs/resources-information-approved-drugs/fda-approves-ivosidenib-advanced-or-metastatic-cholangiocarcinom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i.org/10.1016/j.annonc.2022.10.50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i.org/10.1016/j.annonc.2022.10.506"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doi.org/10.6004/jnccn.2021.002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oi.org/10.1038/s41575-020-0310-z" TargetMode="External"/><Relationship Id="rId5" Type="http://schemas.openxmlformats.org/officeDocument/2006/relationships/hyperlink" Target="https://doi.org/10.1038/nrgastro.2016.51" TargetMode="External"/><Relationship Id="rId4" Type="http://schemas.openxmlformats.org/officeDocument/2006/relationships/hyperlink" Target="https://doi.org/10.1111/liv.1409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16/j.jhep.2022.07.022"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16/j.jhep.2020.03.007" TargetMode="External"/><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oi.org/10.21037/jgo.2019.03.10" TargetMode="External"/><Relationship Id="rId5" Type="http://schemas.openxmlformats.org/officeDocument/2006/relationships/hyperlink" Target="https://doi.org/10.1158/1078-0432.ccr-18-0078" TargetMode="External"/><Relationship Id="rId4" Type="http://schemas.openxmlformats.org/officeDocument/2006/relationships/hyperlink" Target="https://doi.org/10.1158/1078-0432.CCR-21-238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annonc.2022.10.506"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testmycholangio.com/molecular-profiling-in-cc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doi.org/10.1016/j.annonc.2022.10.506" TargetMode="External"/><Relationship Id="rId4" Type="http://schemas.openxmlformats.org/officeDocument/2006/relationships/hyperlink" Target="https://doi.org/10.1200/po.18.001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7409" name="think-cell Slide" r:id="rId6" imgW="286" imgH="286" progId="TCLayout.ActiveDocument.1">
                  <p:embed/>
                </p:oleObj>
              </mc:Choice>
              <mc:Fallback>
                <p:oleObj name="think-cell Slide" r:id="rId6" imgW="286" imgH="286" progId="TCLayout.ActiveDocument.1">
                  <p:embed/>
                  <p:pic>
                    <p:nvPicPr>
                      <p:cNvPr id="2" name="Object 1" hidden="1"/>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CF23F69-908B-451B-8786-692A56ED1752}"/>
              </a:ext>
            </a:extLst>
          </p:cNvPr>
          <p:cNvSpPr/>
          <p:nvPr>
            <p:custDataLst>
              <p:tags r:id="rId3"/>
            </p:custDataLst>
          </p:nvPr>
        </p:nvSpPr>
        <p:spPr>
          <a:xfrm>
            <a:off x="0" y="0"/>
            <a:ext cx="211667" cy="211667"/>
          </a:xfrm>
          <a:prstGeom prst="rect">
            <a:avLst/>
          </a:prstGeom>
          <a:solidFill>
            <a:srgbClr val="4C9BCF"/>
          </a:solidFill>
          <a:ln w="9525" cap="rnd" cmpd="sng" algn="ctr">
            <a:solidFill>
              <a:srgbClr val="4C9BC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267" b="1">
              <a:solidFill>
                <a:srgbClr val="FFFFFF"/>
              </a:solidFill>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44C75BEA-B23C-44F6-987F-42F0FDE608F5}"/>
              </a:ext>
            </a:extLst>
          </p:cNvPr>
          <p:cNvSpPr>
            <a:spLocks noGrp="1"/>
          </p:cNvSpPr>
          <p:nvPr>
            <p:ph type="ctrTitle"/>
          </p:nvPr>
        </p:nvSpPr>
        <p:spPr>
          <a:xfrm>
            <a:off x="4759890" y="1120494"/>
            <a:ext cx="5908110" cy="2387600"/>
          </a:xfrm>
        </p:spPr>
        <p:txBody>
          <a:bodyPr/>
          <a:lstStyle/>
          <a:p>
            <a:r>
              <a:rPr lang="en-GB" err="1"/>
              <a:t>Ivosidenib</a:t>
            </a:r>
            <a:r>
              <a:rPr lang="en-GB"/>
              <a:t>, a mIDH1 inhibitor in cholangiocarcinoma</a:t>
            </a:r>
          </a:p>
        </p:txBody>
      </p:sp>
      <p:sp>
        <p:nvSpPr>
          <p:cNvPr id="4" name="Text Placeholder 4">
            <a:extLst>
              <a:ext uri="{FF2B5EF4-FFF2-40B4-BE49-F238E27FC236}">
                <a16:creationId xmlns:a16="http://schemas.microsoft.com/office/drawing/2014/main" id="{8927D2EA-CDEB-968B-6BF2-287E2C2F4A4B}"/>
              </a:ext>
            </a:extLst>
          </p:cNvPr>
          <p:cNvSpPr txBox="1">
            <a:spLocks/>
          </p:cNvSpPr>
          <p:nvPr/>
        </p:nvSpPr>
        <p:spPr>
          <a:xfrm>
            <a:off x="1627200" y="6184800"/>
            <a:ext cx="9727200" cy="536665"/>
          </a:xfrm>
          <a:prstGeom prst="rect">
            <a:avLst/>
          </a:prstGeom>
        </p:spPr>
        <p:txBody>
          <a:bodyPr/>
          <a:lstStyle>
            <a:lvl1pPr marL="269875" indent="-269875" algn="l" defTabSz="914400" rtl="0" eaLnBrk="1" latinLnBrk="0" hangingPunct="1">
              <a:lnSpc>
                <a:spcPct val="90000"/>
              </a:lnSpc>
              <a:spcBef>
                <a:spcPts val="1000"/>
              </a:spcBef>
              <a:buFont typeface="Arial" panose="020B0604020202020204" pitchFamily="34" charset="0"/>
              <a:buChar char="•"/>
              <a:defRPr sz="1800" kern="1200">
                <a:solidFill>
                  <a:srgbClr val="0075BE"/>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defRPr sz="1600" kern="1200">
                <a:solidFill>
                  <a:srgbClr val="0075BE"/>
                </a:solidFill>
                <a:latin typeface="+mn-lt"/>
                <a:ea typeface="+mn-ea"/>
                <a:cs typeface="+mn-cs"/>
              </a:defRPr>
            </a:lvl2pPr>
            <a:lvl3pPr marL="809625"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3pPr>
            <a:lvl4pPr marL="1079500"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4pPr>
            <a:lvl5pPr marL="1341438" indent="-261938"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p>
        </p:txBody>
      </p:sp>
      <p:sp>
        <p:nvSpPr>
          <p:cNvPr id="6" name="TextBox 5">
            <a:extLst>
              <a:ext uri="{FF2B5EF4-FFF2-40B4-BE49-F238E27FC236}">
                <a16:creationId xmlns:a16="http://schemas.microsoft.com/office/drawing/2014/main" id="{BBB7685D-E740-E835-AA75-B5731198A613}"/>
              </a:ext>
            </a:extLst>
          </p:cNvPr>
          <p:cNvSpPr txBox="1"/>
          <p:nvPr/>
        </p:nvSpPr>
        <p:spPr>
          <a:xfrm>
            <a:off x="1529542" y="6094835"/>
            <a:ext cx="10379508" cy="430887"/>
          </a:xfrm>
          <a:prstGeom prst="rect">
            <a:avLst/>
          </a:prstGeom>
          <a:noFill/>
        </p:spPr>
        <p:txBody>
          <a:bodyPr wrap="square">
            <a:spAutoFit/>
          </a:bodyPr>
          <a:lstStyle/>
          <a:p>
            <a:r>
              <a:rPr lang="en-US" sz="1050" err="1"/>
              <a:t>Ivosidenib</a:t>
            </a:r>
            <a:r>
              <a:rPr lang="en-US" sz="1050"/>
              <a:t> (</a:t>
            </a:r>
            <a:r>
              <a:rPr lang="en-US" sz="1050" err="1"/>
              <a:t>Tibsovo</a:t>
            </a:r>
            <a:r>
              <a:rPr lang="en-US" sz="1050" baseline="30000"/>
              <a:t>®</a:t>
            </a:r>
            <a:r>
              <a:rPr lang="en-US" sz="1050"/>
              <a:t>) is indicated for the treatment of adult patients with locally advanced or metastatic cholangiocarcinoma with an isocitrate dehydrogenase-1 (IDH1) R132 mutation after at least one prior line of systemic therapy. </a:t>
            </a:r>
            <a:r>
              <a:rPr lang="en-US" sz="1050" err="1"/>
              <a:t>Tibsovo</a:t>
            </a:r>
            <a:r>
              <a:rPr lang="en-US" sz="1050" baseline="30000"/>
              <a:t>®</a:t>
            </a:r>
            <a:r>
              <a:rPr lang="en-US" sz="1050"/>
              <a:t> is not listed on the PBS</a:t>
            </a:r>
            <a:endParaRPr lang="en-AU" sz="1050" baseline="30000"/>
          </a:p>
        </p:txBody>
      </p:sp>
    </p:spTree>
    <p:extLst>
      <p:ext uri="{BB962C8B-B14F-4D97-AF65-F5344CB8AC3E}">
        <p14:creationId xmlns:p14="http://schemas.microsoft.com/office/powerpoint/2010/main" val="873372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5D7E-52BE-DE2E-4C74-7CD28770277C}"/>
              </a:ext>
            </a:extLst>
          </p:cNvPr>
          <p:cNvSpPr>
            <a:spLocks noGrp="1"/>
          </p:cNvSpPr>
          <p:nvPr>
            <p:ph type="title"/>
          </p:nvPr>
        </p:nvSpPr>
        <p:spPr/>
        <p:txBody>
          <a:bodyPr/>
          <a:lstStyle/>
          <a:p>
            <a:r>
              <a:rPr lang="en-GB" altLang="x-none">
                <a:latin typeface="Arial"/>
                <a:cs typeface="Arial"/>
              </a:rPr>
              <a:t>Summary Table of Molecular Targets (ESCAT I)</a:t>
            </a:r>
            <a:br>
              <a:rPr lang="en-GB" altLang="x-none"/>
            </a:br>
            <a:r>
              <a:rPr lang="en-GB" altLang="x-none">
                <a:latin typeface="Arial"/>
                <a:cs typeface="Arial"/>
              </a:rPr>
              <a:t>Ordered by ESCAT Score</a:t>
            </a:r>
            <a:endParaRPr lang="en-AU">
              <a:latin typeface="Arial"/>
              <a:cs typeface="Arial"/>
            </a:endParaRPr>
          </a:p>
        </p:txBody>
      </p:sp>
      <p:graphicFrame>
        <p:nvGraphicFramePr>
          <p:cNvPr id="6" name="Table 6">
            <a:extLst>
              <a:ext uri="{FF2B5EF4-FFF2-40B4-BE49-F238E27FC236}">
                <a16:creationId xmlns:a16="http://schemas.microsoft.com/office/drawing/2014/main" id="{CD1489AB-5B13-8DA8-CB39-89B27895E406}"/>
              </a:ext>
            </a:extLst>
          </p:cNvPr>
          <p:cNvGraphicFramePr>
            <a:graphicFrameLocks noGrp="1"/>
          </p:cNvGraphicFramePr>
          <p:nvPr>
            <p:ph idx="1"/>
            <p:extLst>
              <p:ext uri="{D42A27DB-BD31-4B8C-83A1-F6EECF244321}">
                <p14:modId xmlns:p14="http://schemas.microsoft.com/office/powerpoint/2010/main" val="2254035557"/>
              </p:ext>
            </p:extLst>
          </p:nvPr>
        </p:nvGraphicFramePr>
        <p:xfrm>
          <a:off x="1627201" y="1509846"/>
          <a:ext cx="9745454" cy="3924300"/>
        </p:xfrm>
        <a:graphic>
          <a:graphicData uri="http://schemas.openxmlformats.org/drawingml/2006/table">
            <a:tbl>
              <a:tblPr firstRow="1" bandRow="1">
                <a:tableStyleId>{5C22544A-7EE6-4342-B048-85BDC9FD1C3A}</a:tableStyleId>
              </a:tblPr>
              <a:tblGrid>
                <a:gridCol w="1265710">
                  <a:extLst>
                    <a:ext uri="{9D8B030D-6E8A-4147-A177-3AD203B41FA5}">
                      <a16:colId xmlns:a16="http://schemas.microsoft.com/office/drawing/2014/main" val="2264799460"/>
                    </a:ext>
                  </a:extLst>
                </a:gridCol>
                <a:gridCol w="1262398">
                  <a:extLst>
                    <a:ext uri="{9D8B030D-6E8A-4147-A177-3AD203B41FA5}">
                      <a16:colId xmlns:a16="http://schemas.microsoft.com/office/drawing/2014/main" val="36168291"/>
                    </a:ext>
                  </a:extLst>
                </a:gridCol>
                <a:gridCol w="1203878">
                  <a:extLst>
                    <a:ext uri="{9D8B030D-6E8A-4147-A177-3AD203B41FA5}">
                      <a16:colId xmlns:a16="http://schemas.microsoft.com/office/drawing/2014/main" val="1128765588"/>
                    </a:ext>
                  </a:extLst>
                </a:gridCol>
                <a:gridCol w="899667">
                  <a:extLst>
                    <a:ext uri="{9D8B030D-6E8A-4147-A177-3AD203B41FA5}">
                      <a16:colId xmlns:a16="http://schemas.microsoft.com/office/drawing/2014/main" val="2943444296"/>
                    </a:ext>
                  </a:extLst>
                </a:gridCol>
                <a:gridCol w="1488721">
                  <a:extLst>
                    <a:ext uri="{9D8B030D-6E8A-4147-A177-3AD203B41FA5}">
                      <a16:colId xmlns:a16="http://schemas.microsoft.com/office/drawing/2014/main" val="3572342861"/>
                    </a:ext>
                  </a:extLst>
                </a:gridCol>
                <a:gridCol w="1475483">
                  <a:extLst>
                    <a:ext uri="{9D8B030D-6E8A-4147-A177-3AD203B41FA5}">
                      <a16:colId xmlns:a16="http://schemas.microsoft.com/office/drawing/2014/main" val="2007785363"/>
                    </a:ext>
                  </a:extLst>
                </a:gridCol>
                <a:gridCol w="2149597">
                  <a:extLst>
                    <a:ext uri="{9D8B030D-6E8A-4147-A177-3AD203B41FA5}">
                      <a16:colId xmlns:a16="http://schemas.microsoft.com/office/drawing/2014/main" val="2170729494"/>
                    </a:ext>
                  </a:extLst>
                </a:gridCol>
              </a:tblGrid>
              <a:tr h="576632">
                <a:tc>
                  <a:txBody>
                    <a:bodyPr/>
                    <a:lstStyle/>
                    <a:p>
                      <a:pPr algn="ctr"/>
                      <a:r>
                        <a:rPr lang="en-AU" sz="1500"/>
                        <a:t>Gene</a:t>
                      </a:r>
                    </a:p>
                  </a:txBody>
                  <a:tcPr anchor="ctr">
                    <a:solidFill>
                      <a:srgbClr val="033778"/>
                    </a:solidFill>
                  </a:tcPr>
                </a:tc>
                <a:tc>
                  <a:txBody>
                    <a:bodyPr/>
                    <a:lstStyle/>
                    <a:p>
                      <a:pPr algn="ctr"/>
                      <a:r>
                        <a:rPr lang="en-AU" sz="1500"/>
                        <a:t>Alteration</a:t>
                      </a:r>
                    </a:p>
                  </a:txBody>
                  <a:tcPr anchor="ctr">
                    <a:solidFill>
                      <a:srgbClr val="033778"/>
                    </a:solidFill>
                  </a:tcPr>
                </a:tc>
                <a:tc>
                  <a:txBody>
                    <a:bodyPr/>
                    <a:lstStyle/>
                    <a:p>
                      <a:pPr algn="ctr"/>
                      <a:r>
                        <a:rPr lang="en-AU" sz="1500"/>
                        <a:t>Prevalence (BTC)</a:t>
                      </a:r>
                    </a:p>
                  </a:txBody>
                  <a:tcPr anchor="ctr">
                    <a:solidFill>
                      <a:srgbClr val="033778"/>
                    </a:solidFill>
                  </a:tcPr>
                </a:tc>
                <a:tc>
                  <a:txBody>
                    <a:bodyPr/>
                    <a:lstStyle/>
                    <a:p>
                      <a:pPr algn="ctr"/>
                      <a:r>
                        <a:rPr lang="en-AU" sz="1500"/>
                        <a:t>ESCAT</a:t>
                      </a:r>
                    </a:p>
                  </a:txBody>
                  <a:tcPr anchor="ctr">
                    <a:solidFill>
                      <a:srgbClr val="033778"/>
                    </a:solidFill>
                  </a:tcPr>
                </a:tc>
                <a:tc>
                  <a:txBody>
                    <a:bodyPr/>
                    <a:lstStyle/>
                    <a:p>
                      <a:pPr algn="ctr"/>
                      <a:r>
                        <a:rPr lang="en-AU" sz="1500"/>
                        <a:t>Example Drugs</a:t>
                      </a:r>
                    </a:p>
                  </a:txBody>
                  <a:tcPr anchor="ctr">
                    <a:solidFill>
                      <a:srgbClr val="033778"/>
                    </a:solidFill>
                  </a:tcPr>
                </a:tc>
                <a:tc>
                  <a:txBody>
                    <a:bodyPr/>
                    <a:lstStyle/>
                    <a:p>
                      <a:pPr algn="ctr"/>
                      <a:r>
                        <a:rPr lang="en-AU" sz="1500"/>
                        <a:t>Trial</a:t>
                      </a:r>
                    </a:p>
                  </a:txBody>
                  <a:tcPr anchor="ctr">
                    <a:solidFill>
                      <a:srgbClr val="0337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500" b="1" kern="1200">
                          <a:solidFill>
                            <a:schemeClr val="lt1"/>
                          </a:solidFill>
                          <a:latin typeface="+mn-lt"/>
                          <a:ea typeface="+mn-ea"/>
                          <a:cs typeface="+mn-cs"/>
                        </a:rPr>
                        <a:t>Trial Design</a:t>
                      </a:r>
                    </a:p>
                  </a:txBody>
                  <a:tcPr anchor="ctr">
                    <a:solidFill>
                      <a:srgbClr val="033778"/>
                    </a:solidFill>
                  </a:tcPr>
                </a:tc>
                <a:extLst>
                  <a:ext uri="{0D108BD9-81ED-4DB2-BD59-A6C34878D82A}">
                    <a16:rowId xmlns:a16="http://schemas.microsoft.com/office/drawing/2014/main" val="111412828"/>
                  </a:ext>
                </a:extLst>
              </a:tr>
              <a:tr h="389760">
                <a:tc>
                  <a:txBody>
                    <a:bodyPr/>
                    <a:lstStyle/>
                    <a:p>
                      <a:pPr algn="l"/>
                      <a:r>
                        <a:rPr lang="en-AU" sz="1400"/>
                        <a:t>IDH1</a:t>
                      </a:r>
                    </a:p>
                  </a:txBody>
                  <a:tcPr anchor="ctr">
                    <a:solidFill>
                      <a:schemeClr val="accent3">
                        <a:lumMod val="40000"/>
                        <a:lumOff val="60000"/>
                      </a:schemeClr>
                    </a:solidFill>
                  </a:tcPr>
                </a:tc>
                <a:tc>
                  <a:txBody>
                    <a:bodyPr/>
                    <a:lstStyle/>
                    <a:p>
                      <a:pPr algn="ctr"/>
                      <a:r>
                        <a:rPr lang="en-AU" sz="1400"/>
                        <a:t>Mutation</a:t>
                      </a:r>
                    </a:p>
                  </a:txBody>
                  <a:tcPr anchor="ctr">
                    <a:solidFill>
                      <a:schemeClr val="accent3">
                        <a:lumMod val="40000"/>
                        <a:lumOff val="60000"/>
                      </a:schemeClr>
                    </a:solidFill>
                  </a:tcPr>
                </a:tc>
                <a:tc>
                  <a:txBody>
                    <a:bodyPr/>
                    <a:lstStyle/>
                    <a:p>
                      <a:pPr algn="ctr"/>
                      <a:r>
                        <a:rPr lang="en-AU" sz="1400"/>
                        <a:t>1-18%</a:t>
                      </a:r>
                    </a:p>
                  </a:txBody>
                  <a:tcPr anchor="ctr">
                    <a:solidFill>
                      <a:schemeClr val="accent3">
                        <a:lumMod val="40000"/>
                        <a:lumOff val="60000"/>
                      </a:schemeClr>
                    </a:solidFill>
                  </a:tcPr>
                </a:tc>
                <a:tc>
                  <a:txBody>
                    <a:bodyPr/>
                    <a:lstStyle/>
                    <a:p>
                      <a:pPr algn="ctr"/>
                      <a:r>
                        <a:rPr lang="en-AU" sz="1400"/>
                        <a:t>I-A</a:t>
                      </a:r>
                    </a:p>
                  </a:txBody>
                  <a:tcPr anchor="ctr">
                    <a:solidFill>
                      <a:schemeClr val="accent3">
                        <a:lumMod val="40000"/>
                        <a:lumOff val="60000"/>
                      </a:schemeClr>
                    </a:solidFill>
                  </a:tcPr>
                </a:tc>
                <a:tc>
                  <a:txBody>
                    <a:bodyPr/>
                    <a:lstStyle/>
                    <a:p>
                      <a:r>
                        <a:rPr lang="en-AU" sz="1400" err="1"/>
                        <a:t>ivosidenib</a:t>
                      </a:r>
                      <a:endParaRPr lang="en-AU" sz="1400"/>
                    </a:p>
                  </a:txBody>
                  <a:tcPr anchor="ctr">
                    <a:solidFill>
                      <a:schemeClr val="accent3">
                        <a:lumMod val="40000"/>
                        <a:lumOff val="60000"/>
                      </a:schemeClr>
                    </a:solidFill>
                  </a:tcPr>
                </a:tc>
                <a:tc>
                  <a:txBody>
                    <a:bodyPr/>
                    <a:lstStyle/>
                    <a:p>
                      <a:r>
                        <a:rPr lang="en-AU" sz="1400" err="1"/>
                        <a:t>ClarIDHy</a:t>
                      </a:r>
                      <a:endParaRPr lang="en-AU" sz="1400"/>
                    </a:p>
                  </a:txBody>
                  <a:tcPr anchor="ctr">
                    <a:solidFill>
                      <a:schemeClr val="accent3">
                        <a:lumMod val="40000"/>
                        <a:lumOff val="60000"/>
                      </a:schemeClr>
                    </a:solidFill>
                  </a:tcPr>
                </a:tc>
                <a:tc>
                  <a:txBody>
                    <a:bodyPr/>
                    <a:lstStyle/>
                    <a:p>
                      <a:r>
                        <a:rPr lang="en-AU" sz="1400">
                          <a:solidFill>
                            <a:srgbClr val="033778"/>
                          </a:solidFill>
                        </a:rPr>
                        <a:t>Phase 3 DB RCT</a:t>
                      </a:r>
                    </a:p>
                  </a:txBody>
                  <a:tcPr anchor="ctr">
                    <a:solidFill>
                      <a:schemeClr val="accent3">
                        <a:lumMod val="40000"/>
                        <a:lumOff val="60000"/>
                      </a:schemeClr>
                    </a:solidFill>
                  </a:tcPr>
                </a:tc>
                <a:extLst>
                  <a:ext uri="{0D108BD9-81ED-4DB2-BD59-A6C34878D82A}">
                    <a16:rowId xmlns:a16="http://schemas.microsoft.com/office/drawing/2014/main" val="1005558200"/>
                  </a:ext>
                </a:extLst>
              </a:tr>
              <a:tr h="544597">
                <a:tc>
                  <a:txBody>
                    <a:bodyPr/>
                    <a:lstStyle/>
                    <a:p>
                      <a:pPr algn="l"/>
                      <a:r>
                        <a:rPr lang="en-AU" sz="1400"/>
                        <a:t>FGFR2</a:t>
                      </a:r>
                    </a:p>
                  </a:txBody>
                  <a:tcPr anchor="ctr">
                    <a:solidFill>
                      <a:schemeClr val="bg1">
                        <a:lumMod val="85000"/>
                      </a:schemeClr>
                    </a:solidFill>
                  </a:tcPr>
                </a:tc>
                <a:tc>
                  <a:txBody>
                    <a:bodyPr/>
                    <a:lstStyle/>
                    <a:p>
                      <a:pPr algn="ctr"/>
                      <a:r>
                        <a:rPr lang="en-AU" sz="1400" b="0"/>
                        <a:t>Fusion</a:t>
                      </a:r>
                    </a:p>
                  </a:txBody>
                  <a:tcPr anchor="ctr">
                    <a:solidFill>
                      <a:schemeClr val="bg1">
                        <a:lumMod val="85000"/>
                      </a:schemeClr>
                    </a:solidFill>
                  </a:tcPr>
                </a:tc>
                <a:tc>
                  <a:txBody>
                    <a:bodyPr/>
                    <a:lstStyle/>
                    <a:p>
                      <a:pPr algn="ctr"/>
                      <a:r>
                        <a:rPr lang="en-AU" sz="1400"/>
                        <a:t>&lt; 10%</a:t>
                      </a:r>
                    </a:p>
                  </a:txBody>
                  <a:tcPr anchor="ctr">
                    <a:solidFill>
                      <a:schemeClr val="bg1">
                        <a:lumMod val="85000"/>
                      </a:schemeClr>
                    </a:solidFill>
                  </a:tcPr>
                </a:tc>
                <a:tc>
                  <a:txBody>
                    <a:bodyPr/>
                    <a:lstStyle/>
                    <a:p>
                      <a:pPr algn="ctr"/>
                      <a:r>
                        <a:rPr lang="en-AU" sz="1400"/>
                        <a:t>I-B</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err="1"/>
                        <a:t>pemigatinib</a:t>
                      </a:r>
                      <a:r>
                        <a:rPr lang="en-AU" sz="140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err="1"/>
                        <a:t>infigratinib</a:t>
                      </a:r>
                      <a:endParaRPr lang="en-AU" sz="1400"/>
                    </a:p>
                  </a:txBody>
                  <a:tcPr anchor="ctr">
                    <a:solidFill>
                      <a:schemeClr val="bg1">
                        <a:lumMod val="85000"/>
                      </a:schemeClr>
                    </a:solidFill>
                  </a:tcPr>
                </a:tc>
                <a:tc>
                  <a:txBody>
                    <a:bodyPr/>
                    <a:lstStyle/>
                    <a:p>
                      <a:r>
                        <a:rPr lang="en-AU" sz="1400"/>
                        <a:t>FIGHT-202</a:t>
                      </a:r>
                    </a:p>
                    <a:p>
                      <a:r>
                        <a:rPr lang="en-AU" sz="1400"/>
                        <a:t>CBGJ398X2204</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solidFill>
                            <a:srgbClr val="033778"/>
                          </a:solidFill>
                        </a:rPr>
                        <a:t>Phase 2 Single Arm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a:solidFill>
                            <a:srgbClr val="033778"/>
                          </a:solidFill>
                        </a:rPr>
                        <a:t>Phase 2 Single Arm</a:t>
                      </a:r>
                    </a:p>
                  </a:txBody>
                  <a:tcPr anchor="ctr">
                    <a:solidFill>
                      <a:schemeClr val="bg1">
                        <a:lumMod val="85000"/>
                      </a:schemeClr>
                    </a:solidFill>
                  </a:tcPr>
                </a:tc>
                <a:extLst>
                  <a:ext uri="{0D108BD9-81ED-4DB2-BD59-A6C34878D82A}">
                    <a16:rowId xmlns:a16="http://schemas.microsoft.com/office/drawing/2014/main" val="2896806710"/>
                  </a:ext>
                </a:extLst>
              </a:tr>
              <a:tr h="544597">
                <a:tc>
                  <a:txBody>
                    <a:bodyPr/>
                    <a:lstStyle/>
                    <a:p>
                      <a:pPr algn="l"/>
                      <a:r>
                        <a:rPr lang="en-AU" sz="1400"/>
                        <a:t>BRAF V600E</a:t>
                      </a:r>
                    </a:p>
                  </a:txBody>
                  <a:tcPr anchor="ctr">
                    <a:solidFill>
                      <a:schemeClr val="accent3">
                        <a:lumMod val="40000"/>
                        <a:lumOff val="60000"/>
                      </a:schemeClr>
                    </a:solidFill>
                  </a:tcPr>
                </a:tc>
                <a:tc>
                  <a:txBody>
                    <a:bodyPr/>
                    <a:lstStyle/>
                    <a:p>
                      <a:pPr algn="ctr"/>
                      <a:r>
                        <a:rPr lang="en-AU" sz="1400"/>
                        <a:t>Mutation</a:t>
                      </a:r>
                    </a:p>
                  </a:txBody>
                  <a:tcPr anchor="ctr">
                    <a:solidFill>
                      <a:schemeClr val="accent3">
                        <a:lumMod val="40000"/>
                        <a:lumOff val="60000"/>
                      </a:schemeClr>
                    </a:solidFill>
                  </a:tcPr>
                </a:tc>
                <a:tc>
                  <a:txBody>
                    <a:bodyPr/>
                    <a:lstStyle/>
                    <a:p>
                      <a:pPr algn="ctr"/>
                      <a:r>
                        <a:rPr lang="en-AU" sz="1400"/>
                        <a:t>&lt; 5%</a:t>
                      </a:r>
                    </a:p>
                  </a:txBody>
                  <a:tcPr anchor="ctr">
                    <a:solidFill>
                      <a:schemeClr val="accent3">
                        <a:lumMod val="40000"/>
                        <a:lumOff val="60000"/>
                      </a:schemeClr>
                    </a:solidFill>
                  </a:tcPr>
                </a:tc>
                <a:tc>
                  <a:txBody>
                    <a:bodyPr/>
                    <a:lstStyle/>
                    <a:p>
                      <a:pPr algn="ctr"/>
                      <a:r>
                        <a:rPr lang="en-AU" sz="1400"/>
                        <a:t>I-B</a:t>
                      </a:r>
                    </a:p>
                  </a:txBody>
                  <a:tcPr anchor="ctr">
                    <a:solidFill>
                      <a:schemeClr val="accent3">
                        <a:lumMod val="40000"/>
                        <a:lumOff val="60000"/>
                      </a:schemeClr>
                    </a:solidFill>
                  </a:tcPr>
                </a:tc>
                <a:tc>
                  <a:txBody>
                    <a:bodyPr/>
                    <a:lstStyle/>
                    <a:p>
                      <a:r>
                        <a:rPr lang="en-AU" sz="1400" kern="1200">
                          <a:solidFill>
                            <a:schemeClr val="dk1"/>
                          </a:solidFill>
                          <a:latin typeface="+mn-lt"/>
                          <a:ea typeface="+mn-ea"/>
                          <a:cs typeface="+mn-cs"/>
                        </a:rPr>
                        <a:t>dabrafenib+</a:t>
                      </a:r>
                    </a:p>
                    <a:p>
                      <a:r>
                        <a:rPr lang="en-AU" sz="1400" kern="1200">
                          <a:solidFill>
                            <a:schemeClr val="dk1"/>
                          </a:solidFill>
                          <a:latin typeface="+mn-lt"/>
                          <a:ea typeface="+mn-ea"/>
                          <a:cs typeface="+mn-cs"/>
                        </a:rPr>
                        <a:t>trametinib</a:t>
                      </a:r>
                    </a:p>
                  </a:txBody>
                  <a:tcPr anchor="ctr">
                    <a:solidFill>
                      <a:schemeClr val="accent3">
                        <a:lumMod val="40000"/>
                        <a:lumOff val="60000"/>
                      </a:schemeClr>
                    </a:solidFill>
                  </a:tcPr>
                </a:tc>
                <a:tc>
                  <a:txBody>
                    <a:bodyPr/>
                    <a:lstStyle/>
                    <a:p>
                      <a:r>
                        <a:rPr lang="en-AU" sz="1400"/>
                        <a:t>ROAR</a:t>
                      </a:r>
                    </a:p>
                  </a:txBody>
                  <a:tcPr anchor="ctr">
                    <a:solidFill>
                      <a:schemeClr val="accent3">
                        <a:lumMod val="40000"/>
                        <a:lumOff val="60000"/>
                      </a:schemeClr>
                    </a:solidFill>
                  </a:tcPr>
                </a:tc>
                <a:tc>
                  <a:txBody>
                    <a:bodyPr/>
                    <a:lstStyle/>
                    <a:p>
                      <a:r>
                        <a:rPr lang="en-AU" sz="1400" kern="1200">
                          <a:solidFill>
                            <a:srgbClr val="033778"/>
                          </a:solidFill>
                          <a:latin typeface="+mn-lt"/>
                          <a:ea typeface="+mn-ea"/>
                          <a:cs typeface="+mn-cs"/>
                        </a:rPr>
                        <a:t>Phase 2 Basket</a:t>
                      </a:r>
                    </a:p>
                  </a:txBody>
                  <a:tcPr anchor="ctr">
                    <a:solidFill>
                      <a:schemeClr val="accent3">
                        <a:lumMod val="40000"/>
                        <a:lumOff val="60000"/>
                      </a:schemeClr>
                    </a:solidFill>
                  </a:tcPr>
                </a:tc>
                <a:extLst>
                  <a:ext uri="{0D108BD9-81ED-4DB2-BD59-A6C34878D82A}">
                    <a16:rowId xmlns:a16="http://schemas.microsoft.com/office/drawing/2014/main" val="262874098"/>
                  </a:ext>
                </a:extLst>
              </a:tr>
              <a:tr h="544597">
                <a:tc>
                  <a:txBody>
                    <a:bodyPr/>
                    <a:lstStyle/>
                    <a:p>
                      <a:pPr algn="l"/>
                      <a:r>
                        <a:rPr lang="en-AU" sz="1400"/>
                        <a:t>HER2 (ERBB2)</a:t>
                      </a:r>
                    </a:p>
                  </a:txBody>
                  <a:tcPr anchor="ctr">
                    <a:solidFill>
                      <a:schemeClr val="bg1">
                        <a:lumMod val="85000"/>
                      </a:schemeClr>
                    </a:solidFill>
                  </a:tcPr>
                </a:tc>
                <a:tc>
                  <a:txBody>
                    <a:bodyPr/>
                    <a:lstStyle/>
                    <a:p>
                      <a:pPr algn="ctr"/>
                      <a:r>
                        <a:rPr lang="en-AU" sz="1400"/>
                        <a:t>Amplification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a:t>5-10%</a:t>
                      </a:r>
                    </a:p>
                  </a:txBody>
                  <a:tcPr anchor="ctr">
                    <a:solidFill>
                      <a:schemeClr val="bg1">
                        <a:lumMod val="85000"/>
                      </a:schemeClr>
                    </a:solidFill>
                  </a:tcPr>
                </a:tc>
                <a:tc>
                  <a:txBody>
                    <a:bodyPr/>
                    <a:lstStyle/>
                    <a:p>
                      <a:pPr algn="ctr"/>
                      <a:r>
                        <a:rPr lang="en-AU" sz="1400"/>
                        <a:t>I-C</a:t>
                      </a:r>
                    </a:p>
                  </a:txBody>
                  <a:tcPr anchor="ctr">
                    <a:solidFill>
                      <a:schemeClr val="bg1">
                        <a:lumMod val="85000"/>
                      </a:schemeClr>
                    </a:solidFill>
                  </a:tcPr>
                </a:tc>
                <a:tc>
                  <a:txBody>
                    <a:bodyPr/>
                    <a:lstStyle/>
                    <a:p>
                      <a:r>
                        <a:rPr lang="en-AU" sz="1400" kern="1200" err="1">
                          <a:solidFill>
                            <a:schemeClr val="dk1"/>
                          </a:solidFill>
                          <a:latin typeface="+mn-lt"/>
                          <a:ea typeface="+mn-ea"/>
                          <a:cs typeface="+mn-cs"/>
                        </a:rPr>
                        <a:t>pertuzumab</a:t>
                      </a:r>
                      <a:r>
                        <a:rPr lang="en-AU" sz="1400" kern="1200">
                          <a:solidFill>
                            <a:schemeClr val="dk1"/>
                          </a:solidFill>
                          <a:latin typeface="+mn-lt"/>
                          <a:ea typeface="+mn-ea"/>
                          <a:cs typeface="+mn-cs"/>
                        </a:rPr>
                        <a:t>+</a:t>
                      </a:r>
                    </a:p>
                    <a:p>
                      <a:r>
                        <a:rPr lang="en-AU" sz="1400" kern="1200">
                          <a:solidFill>
                            <a:schemeClr val="dk1"/>
                          </a:solidFill>
                          <a:latin typeface="+mn-lt"/>
                          <a:ea typeface="+mn-ea"/>
                          <a:cs typeface="+mn-cs"/>
                        </a:rPr>
                        <a:t>trastuzumab</a:t>
                      </a:r>
                    </a:p>
                  </a:txBody>
                  <a:tcPr anchor="ctr">
                    <a:solidFill>
                      <a:schemeClr val="bg1">
                        <a:lumMod val="85000"/>
                      </a:schemeClr>
                    </a:solidFill>
                  </a:tcPr>
                </a:tc>
                <a:tc>
                  <a:txBody>
                    <a:bodyPr/>
                    <a:lstStyle/>
                    <a:p>
                      <a:r>
                        <a:rPr lang="en-AU" sz="1400" err="1"/>
                        <a:t>MyPathway</a:t>
                      </a:r>
                      <a:endParaRPr lang="en-AU" sz="1400"/>
                    </a:p>
                  </a:txBody>
                  <a:tcPr anchor="ctr">
                    <a:solidFill>
                      <a:schemeClr val="bg1">
                        <a:lumMod val="85000"/>
                      </a:schemeClr>
                    </a:solidFill>
                  </a:tcPr>
                </a:tc>
                <a:tc>
                  <a:txBody>
                    <a:bodyPr/>
                    <a:lstStyle/>
                    <a:p>
                      <a:r>
                        <a:rPr lang="en-AU" sz="1400" kern="1200">
                          <a:solidFill>
                            <a:srgbClr val="033778"/>
                          </a:solidFill>
                          <a:latin typeface="+mn-lt"/>
                          <a:ea typeface="+mn-ea"/>
                          <a:cs typeface="+mn-cs"/>
                        </a:rPr>
                        <a:t>Phase 2a Basket</a:t>
                      </a:r>
                    </a:p>
                  </a:txBody>
                  <a:tcPr anchor="ctr">
                    <a:solidFill>
                      <a:schemeClr val="bg1">
                        <a:lumMod val="85000"/>
                      </a:schemeClr>
                    </a:solidFill>
                  </a:tcPr>
                </a:tc>
                <a:extLst>
                  <a:ext uri="{0D108BD9-81ED-4DB2-BD59-A6C34878D82A}">
                    <a16:rowId xmlns:a16="http://schemas.microsoft.com/office/drawing/2014/main" val="2432852758"/>
                  </a:ext>
                </a:extLst>
              </a:tr>
              <a:tr h="389760">
                <a:tc>
                  <a:txBody>
                    <a:bodyPr/>
                    <a:lstStyle/>
                    <a:p>
                      <a:pPr algn="l"/>
                      <a:r>
                        <a:rPr lang="en-AU" sz="1400"/>
                        <a:t>MSI-H</a:t>
                      </a:r>
                    </a:p>
                  </a:txBody>
                  <a:tcPr anchor="ctr">
                    <a:solidFill>
                      <a:schemeClr val="accent3">
                        <a:lumMod val="40000"/>
                        <a:lumOff val="60000"/>
                      </a:schemeClr>
                    </a:solidFill>
                  </a:tcPr>
                </a:tc>
                <a:tc>
                  <a:txBody>
                    <a:bodyPr/>
                    <a:lstStyle/>
                    <a:p>
                      <a:pPr algn="ctr"/>
                      <a:endParaRPr lang="en-AU" sz="1400"/>
                    </a:p>
                  </a:txBody>
                  <a:tcPr anchor="ctr">
                    <a:solidFill>
                      <a:schemeClr val="accent3">
                        <a:lumMod val="40000"/>
                        <a:lumOff val="60000"/>
                      </a:schemeClr>
                    </a:solidFill>
                  </a:tcPr>
                </a:tc>
                <a:tc>
                  <a:txBody>
                    <a:bodyPr/>
                    <a:lstStyle/>
                    <a:p>
                      <a:pPr algn="ctr"/>
                      <a:r>
                        <a:rPr lang="en-AU" sz="1400"/>
                        <a:t>&lt; 1%</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a:t>I-C</a:t>
                      </a:r>
                    </a:p>
                  </a:txBody>
                  <a:tcPr anchor="ctr">
                    <a:solidFill>
                      <a:schemeClr val="accent3">
                        <a:lumMod val="40000"/>
                        <a:lumOff val="60000"/>
                      </a:schemeClr>
                    </a:solidFill>
                  </a:tcPr>
                </a:tc>
                <a:tc>
                  <a:txBody>
                    <a:bodyPr/>
                    <a:lstStyle/>
                    <a:p>
                      <a:r>
                        <a:rPr lang="en-AU" sz="1400"/>
                        <a:t>pembrolizumab</a:t>
                      </a:r>
                    </a:p>
                  </a:txBody>
                  <a:tcPr anchor="ctr">
                    <a:solidFill>
                      <a:schemeClr val="accent3">
                        <a:lumMod val="40000"/>
                        <a:lumOff val="60000"/>
                      </a:schemeClr>
                    </a:solidFill>
                  </a:tcPr>
                </a:tc>
                <a:tc>
                  <a:txBody>
                    <a:bodyPr/>
                    <a:lstStyle/>
                    <a:p>
                      <a:r>
                        <a:rPr lang="en-AU" sz="1400"/>
                        <a:t>KEYNOTE-158</a:t>
                      </a:r>
                    </a:p>
                  </a:txBody>
                  <a:tcPr anchor="ctr">
                    <a:solidFill>
                      <a:schemeClr val="accent3">
                        <a:lumMod val="40000"/>
                        <a:lumOff val="60000"/>
                      </a:schemeClr>
                    </a:solidFill>
                  </a:tcPr>
                </a:tc>
                <a:tc>
                  <a:txBody>
                    <a:bodyPr/>
                    <a:lstStyle/>
                    <a:p>
                      <a:r>
                        <a:rPr lang="en-AU" sz="1400" kern="1200">
                          <a:solidFill>
                            <a:srgbClr val="033778"/>
                          </a:solidFill>
                          <a:latin typeface="+mn-lt"/>
                          <a:ea typeface="+mn-ea"/>
                          <a:cs typeface="+mn-cs"/>
                        </a:rPr>
                        <a:t>Phase 2 Basket</a:t>
                      </a:r>
                    </a:p>
                  </a:txBody>
                  <a:tcPr anchor="ctr">
                    <a:solidFill>
                      <a:schemeClr val="accent3">
                        <a:lumMod val="40000"/>
                        <a:lumOff val="60000"/>
                      </a:schemeClr>
                    </a:solidFill>
                  </a:tcPr>
                </a:tc>
                <a:extLst>
                  <a:ext uri="{0D108BD9-81ED-4DB2-BD59-A6C34878D82A}">
                    <a16:rowId xmlns:a16="http://schemas.microsoft.com/office/drawing/2014/main" val="142598661"/>
                  </a:ext>
                </a:extLst>
              </a:tr>
              <a:tr h="389760">
                <a:tc>
                  <a:txBody>
                    <a:bodyPr/>
                    <a:lstStyle/>
                    <a:p>
                      <a:pPr algn="l"/>
                      <a:r>
                        <a:rPr lang="en-AU" sz="1400"/>
                        <a:t>KRAS</a:t>
                      </a:r>
                    </a:p>
                  </a:txBody>
                  <a:tcPr anchor="ctr">
                    <a:solidFill>
                      <a:schemeClr val="bg1">
                        <a:lumMod val="85000"/>
                      </a:schemeClr>
                    </a:solidFill>
                  </a:tcPr>
                </a:tc>
                <a:tc>
                  <a:txBody>
                    <a:bodyPr/>
                    <a:lstStyle/>
                    <a:p>
                      <a:pPr algn="ctr"/>
                      <a:r>
                        <a:rPr lang="en-AU" sz="1400"/>
                        <a:t>Mutation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a:t>&lt; 1%</a:t>
                      </a:r>
                    </a:p>
                  </a:txBody>
                  <a:tcPr anchor="ctr">
                    <a:solidFill>
                      <a:schemeClr val="bg1">
                        <a:lumMod val="85000"/>
                      </a:schemeClr>
                    </a:solidFill>
                  </a:tcPr>
                </a:tc>
                <a:tc>
                  <a:txBody>
                    <a:bodyPr/>
                    <a:lstStyle/>
                    <a:p>
                      <a:pPr algn="ctr"/>
                      <a:r>
                        <a:rPr lang="en-AU" sz="1400"/>
                        <a:t>I-C</a:t>
                      </a:r>
                    </a:p>
                  </a:txBody>
                  <a:tcPr anchor="ctr">
                    <a:solidFill>
                      <a:schemeClr val="bg1">
                        <a:lumMod val="85000"/>
                      </a:schemeClr>
                    </a:solidFill>
                  </a:tcPr>
                </a:tc>
                <a:tc>
                  <a:txBody>
                    <a:bodyPr/>
                    <a:lstStyle/>
                    <a:p>
                      <a:r>
                        <a:rPr lang="en-AU" sz="1400" kern="1200" err="1">
                          <a:solidFill>
                            <a:schemeClr val="dk1"/>
                          </a:solidFill>
                          <a:latin typeface="+mn-lt"/>
                          <a:ea typeface="+mn-ea"/>
                          <a:cs typeface="+mn-cs"/>
                        </a:rPr>
                        <a:t>adagrasib</a:t>
                      </a:r>
                      <a:endParaRPr lang="en-AU" sz="1400" kern="1200">
                        <a:solidFill>
                          <a:schemeClr val="dk1"/>
                        </a:solidFill>
                        <a:latin typeface="+mn-lt"/>
                        <a:ea typeface="+mn-ea"/>
                        <a:cs typeface="+mn-cs"/>
                      </a:endParaRPr>
                    </a:p>
                  </a:txBody>
                  <a:tcPr anchor="ctr">
                    <a:solidFill>
                      <a:schemeClr val="bg1">
                        <a:lumMod val="85000"/>
                      </a:schemeClr>
                    </a:solidFill>
                  </a:tcPr>
                </a:tc>
                <a:tc>
                  <a:txBody>
                    <a:bodyPr/>
                    <a:lstStyle/>
                    <a:p>
                      <a:pPr marL="0" algn="l" defTabSz="914400" rtl="0" eaLnBrk="1" latinLnBrk="0" hangingPunct="1"/>
                      <a:r>
                        <a:rPr lang="en-AU" sz="1400" kern="1200">
                          <a:solidFill>
                            <a:schemeClr val="dk1"/>
                          </a:solidFill>
                          <a:latin typeface="+mn-lt"/>
                          <a:ea typeface="+mn-ea"/>
                          <a:cs typeface="+mn-cs"/>
                        </a:rPr>
                        <a:t>KRYSTAL-1 </a:t>
                      </a:r>
                    </a:p>
                  </a:txBody>
                  <a:tcPr anchor="ctr">
                    <a:solidFill>
                      <a:schemeClr val="bg1">
                        <a:lumMod val="85000"/>
                      </a:schemeClr>
                    </a:solidFill>
                  </a:tcPr>
                </a:tc>
                <a:tc>
                  <a:txBody>
                    <a:bodyPr/>
                    <a:lstStyle/>
                    <a:p>
                      <a:r>
                        <a:rPr lang="en-AU" sz="1400" kern="1200">
                          <a:solidFill>
                            <a:srgbClr val="033778"/>
                          </a:solidFill>
                          <a:latin typeface="+mn-lt"/>
                          <a:ea typeface="+mn-ea"/>
                          <a:cs typeface="+mn-cs"/>
                        </a:rPr>
                        <a:t>Phase 1/2 Basket</a:t>
                      </a:r>
                    </a:p>
                  </a:txBody>
                  <a:tcPr anchor="ctr">
                    <a:solidFill>
                      <a:schemeClr val="bg1">
                        <a:lumMod val="85000"/>
                      </a:schemeClr>
                    </a:solidFill>
                  </a:tcPr>
                </a:tc>
                <a:extLst>
                  <a:ext uri="{0D108BD9-81ED-4DB2-BD59-A6C34878D82A}">
                    <a16:rowId xmlns:a16="http://schemas.microsoft.com/office/drawing/2014/main" val="62360579"/>
                  </a:ext>
                </a:extLst>
              </a:tr>
              <a:tr h="544597">
                <a:tc>
                  <a:txBody>
                    <a:bodyPr/>
                    <a:lstStyle/>
                    <a:p>
                      <a:pPr algn="l"/>
                      <a:r>
                        <a:rPr lang="en-AU" sz="1400"/>
                        <a:t>NTRK</a:t>
                      </a:r>
                    </a:p>
                  </a:txBody>
                  <a:tcPr anchor="ctr">
                    <a:solidFill>
                      <a:schemeClr val="accent3">
                        <a:lumMod val="40000"/>
                        <a:lumOff val="60000"/>
                      </a:schemeClr>
                    </a:solidFill>
                  </a:tcPr>
                </a:tc>
                <a:tc>
                  <a:txBody>
                    <a:bodyPr/>
                    <a:lstStyle/>
                    <a:p>
                      <a:pPr algn="ctr"/>
                      <a:r>
                        <a:rPr lang="en-AU" sz="1400" b="0"/>
                        <a:t>Fusion</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a:t>&lt; 1%</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a:t>I-C</a:t>
                      </a:r>
                    </a:p>
                  </a:txBody>
                  <a:tcPr anchor="ctr">
                    <a:solidFill>
                      <a:schemeClr val="accent3">
                        <a:lumMod val="40000"/>
                        <a:lumOff val="60000"/>
                      </a:schemeClr>
                    </a:solidFill>
                  </a:tcPr>
                </a:tc>
                <a:tc>
                  <a:txBody>
                    <a:bodyPr/>
                    <a:lstStyle/>
                    <a:p>
                      <a:r>
                        <a:rPr lang="en-AU" sz="1400" err="1"/>
                        <a:t>larotrectinib</a:t>
                      </a:r>
                      <a:r>
                        <a:rPr lang="en-AU" sz="1400"/>
                        <a:t>,</a:t>
                      </a:r>
                    </a:p>
                    <a:p>
                      <a:r>
                        <a:rPr lang="en-AU" sz="1400" err="1"/>
                        <a:t>entrectinib</a:t>
                      </a:r>
                      <a:endParaRPr lang="en-AU" sz="1400"/>
                    </a:p>
                  </a:txBody>
                  <a:tcPr anchor="ctr">
                    <a:solidFill>
                      <a:schemeClr val="accent3">
                        <a:lumMod val="40000"/>
                        <a:lumOff val="60000"/>
                      </a:schemeClr>
                    </a:solidFill>
                  </a:tcPr>
                </a:tc>
                <a:tc>
                  <a:txBody>
                    <a:bodyPr/>
                    <a:lstStyle/>
                    <a:p>
                      <a:pPr marL="0" algn="l" defTabSz="914400" rtl="0" eaLnBrk="1" latinLnBrk="0" hangingPunct="1"/>
                      <a:r>
                        <a:rPr lang="en-AU" sz="1400" kern="1200">
                          <a:solidFill>
                            <a:schemeClr val="dk1"/>
                          </a:solidFill>
                          <a:latin typeface="+mn-lt"/>
                          <a:ea typeface="+mn-ea"/>
                          <a:cs typeface="+mn-cs"/>
                        </a:rPr>
                        <a:t>Pooled Analysis</a:t>
                      </a:r>
                      <a:r>
                        <a:rPr lang="en-AU" sz="1400" kern="1200" baseline="30000">
                          <a:solidFill>
                            <a:schemeClr val="dk1"/>
                          </a:solidFill>
                          <a:latin typeface="+mn-lt"/>
                          <a:ea typeface="+mn-ea"/>
                          <a:cs typeface="+mn-cs"/>
                        </a:rPr>
                        <a:t>2,3</a:t>
                      </a:r>
                    </a:p>
                  </a:txBody>
                  <a:tcPr anchor="ctr">
                    <a:solidFill>
                      <a:schemeClr val="accent3">
                        <a:lumMod val="40000"/>
                        <a:lumOff val="60000"/>
                      </a:schemeClr>
                    </a:solidFill>
                  </a:tcPr>
                </a:tc>
                <a:tc>
                  <a:txBody>
                    <a:bodyPr/>
                    <a:lstStyle/>
                    <a:p>
                      <a:r>
                        <a:rPr lang="en-AU" sz="1400">
                          <a:solidFill>
                            <a:srgbClr val="033778"/>
                          </a:solidFill>
                        </a:rPr>
                        <a:t>Pooled Analyses</a:t>
                      </a:r>
                    </a:p>
                    <a:p>
                      <a:r>
                        <a:rPr lang="en-AU" sz="1400">
                          <a:solidFill>
                            <a:srgbClr val="033778"/>
                          </a:solidFill>
                        </a:rPr>
                        <a:t>(Phase 1 &amp; 2 Basket)</a:t>
                      </a:r>
                    </a:p>
                  </a:txBody>
                  <a:tcPr anchor="ctr">
                    <a:solidFill>
                      <a:schemeClr val="accent3">
                        <a:lumMod val="40000"/>
                        <a:lumOff val="60000"/>
                      </a:schemeClr>
                    </a:solidFill>
                  </a:tcPr>
                </a:tc>
                <a:extLst>
                  <a:ext uri="{0D108BD9-81ED-4DB2-BD59-A6C34878D82A}">
                    <a16:rowId xmlns:a16="http://schemas.microsoft.com/office/drawing/2014/main" val="1271169765"/>
                  </a:ext>
                </a:extLst>
              </a:tr>
            </a:tbl>
          </a:graphicData>
        </a:graphic>
      </p:graphicFrame>
      <p:sp>
        <p:nvSpPr>
          <p:cNvPr id="5" name="Text Placeholder 4">
            <a:extLst>
              <a:ext uri="{FF2B5EF4-FFF2-40B4-BE49-F238E27FC236}">
                <a16:creationId xmlns:a16="http://schemas.microsoft.com/office/drawing/2014/main" id="{EEF4D4E3-48F9-2B4A-D3F6-E1C03964CBCC}"/>
              </a:ext>
            </a:extLst>
          </p:cNvPr>
          <p:cNvSpPr>
            <a:spLocks noGrp="1"/>
          </p:cNvSpPr>
          <p:nvPr>
            <p:ph type="body" sz="quarter" idx="13"/>
          </p:nvPr>
        </p:nvSpPr>
        <p:spPr>
          <a:xfrm>
            <a:off x="1627200" y="6097710"/>
            <a:ext cx="9727200" cy="536665"/>
          </a:xfrm>
        </p:spPr>
        <p:txBody>
          <a:bodyPr/>
          <a:lstStyle/>
          <a:p>
            <a:r>
              <a:rPr lang="en-GB"/>
              <a:t>BTC, biliary tract cancer; ESCAT, ESMO Scale for Clinical Actionability of molecular Targets</a:t>
            </a:r>
          </a:p>
          <a:p>
            <a:r>
              <a:rPr lang="en-GB"/>
              <a:t>BRAF, v-</a:t>
            </a:r>
            <a:r>
              <a:rPr lang="en-GB" err="1"/>
              <a:t>raf</a:t>
            </a:r>
            <a:r>
              <a:rPr lang="en-GB"/>
              <a:t> murine sarcoma viral oncogene homolog B1; FGFR2, Fibroblast Growth Factor Receptor 2; HER2, Human Epidermal growth factor Receptor 2; ERBB, Erythroblastic </a:t>
            </a:r>
            <a:r>
              <a:rPr lang="en-GB" err="1"/>
              <a:t>Eukemia</a:t>
            </a:r>
            <a:r>
              <a:rPr lang="en-GB"/>
              <a:t> Viral Oncogene Homolog 2; IDH1, Isocitrate Dehydrogenase 1; KRAS, Kirsten Rat Sarcoma Viral Oncogene Homolog; MSI-H, Microsatellite Instability-High; NTRK, Neurotrophic Tyrosine Receptor Kinase</a:t>
            </a:r>
          </a:p>
          <a:p>
            <a:endParaRPr lang="en-GB"/>
          </a:p>
          <a:p>
            <a:r>
              <a:rPr lang="en-GB"/>
              <a:t>1. </a:t>
            </a:r>
            <a:r>
              <a:rPr lang="en-GB">
                <a:hlinkClick r:id="rId3"/>
              </a:rPr>
              <a:t>Vogel A et al. Ann Oncol. 2022; S0923-7534(22)04699-3</a:t>
            </a:r>
            <a:r>
              <a:rPr lang="en-GB"/>
              <a:t>; 2. </a:t>
            </a:r>
            <a:r>
              <a:rPr lang="en-GB">
                <a:hlinkClick r:id="rId4"/>
              </a:rPr>
              <a:t>Hong DS et al. Clin Oncol. 2021;39(15_suppl):3108</a:t>
            </a:r>
            <a:r>
              <a:rPr lang="en-GB"/>
              <a:t>; 3. </a:t>
            </a:r>
            <a:r>
              <a:rPr lang="en-GB" err="1">
                <a:hlinkClick r:id="rId5"/>
              </a:rPr>
              <a:t>Doebele</a:t>
            </a:r>
            <a:r>
              <a:rPr lang="en-GB">
                <a:hlinkClick r:id="rId5"/>
              </a:rPr>
              <a:t> RC et al. Lancet Oncol. 2020; 21(2):271-282</a:t>
            </a:r>
            <a:endParaRPr lang="en-AU"/>
          </a:p>
        </p:txBody>
      </p:sp>
    </p:spTree>
    <p:extLst>
      <p:ext uri="{BB962C8B-B14F-4D97-AF65-F5344CB8AC3E}">
        <p14:creationId xmlns:p14="http://schemas.microsoft.com/office/powerpoint/2010/main" val="3546353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5D7E-52BE-DE2E-4C74-7CD28770277C}"/>
              </a:ext>
            </a:extLst>
          </p:cNvPr>
          <p:cNvSpPr>
            <a:spLocks noGrp="1"/>
          </p:cNvSpPr>
          <p:nvPr>
            <p:ph type="title"/>
          </p:nvPr>
        </p:nvSpPr>
        <p:spPr/>
        <p:txBody>
          <a:bodyPr/>
          <a:lstStyle/>
          <a:p>
            <a:r>
              <a:rPr lang="en-GB" altLang="x-none"/>
              <a:t>Summary Table of Molecular Targets (ESCAT II &amp; III)</a:t>
            </a:r>
            <a:br>
              <a:rPr lang="en-GB" altLang="x-none"/>
            </a:br>
            <a:r>
              <a:rPr lang="en-GB" altLang="x-none"/>
              <a:t>Ordered by ESCAT Score</a:t>
            </a:r>
            <a:endParaRPr lang="en-AU"/>
          </a:p>
        </p:txBody>
      </p:sp>
      <p:sp>
        <p:nvSpPr>
          <p:cNvPr id="5" name="Text Placeholder 4">
            <a:extLst>
              <a:ext uri="{FF2B5EF4-FFF2-40B4-BE49-F238E27FC236}">
                <a16:creationId xmlns:a16="http://schemas.microsoft.com/office/drawing/2014/main" id="{EEF4D4E3-48F9-2B4A-D3F6-E1C03964CBCC}"/>
              </a:ext>
            </a:extLst>
          </p:cNvPr>
          <p:cNvSpPr>
            <a:spLocks noGrp="1"/>
          </p:cNvSpPr>
          <p:nvPr>
            <p:ph type="body" sz="quarter" idx="13"/>
          </p:nvPr>
        </p:nvSpPr>
        <p:spPr>
          <a:xfrm>
            <a:off x="1626600" y="6106429"/>
            <a:ext cx="9727200" cy="536665"/>
          </a:xfrm>
        </p:spPr>
        <p:txBody>
          <a:bodyPr/>
          <a:lstStyle/>
          <a:p>
            <a:r>
              <a:rPr lang="en-GB"/>
              <a:t>BTC, biliary tract cancer; ESCAT, ESMO Scale for Clinical Actionability of molecular Targets; DB RCT, double blind randomised controlled trial; PDAC, pancreatic ductal adenocarcinoma</a:t>
            </a:r>
          </a:p>
          <a:p>
            <a:r>
              <a:rPr lang="en-GB"/>
              <a:t>BRCA, Breast Cancer gene; FGFR2, Fibroblast Growth Factor Receptor 2; HER2, Human Epidermal growth factor Receptor 2; IDH2, Isocitrate Dehydrogenase 2; PALB2, Partner and Localiser of BRCA2</a:t>
            </a:r>
          </a:p>
          <a:p>
            <a:endParaRPr lang="en-GB"/>
          </a:p>
          <a:p>
            <a:r>
              <a:rPr lang="en-GB"/>
              <a:t>1. </a:t>
            </a:r>
            <a:r>
              <a:rPr lang="en-GB">
                <a:hlinkClick r:id="rId2"/>
              </a:rPr>
              <a:t>Vogel A et al. Ann Oncol. 2022; S0923-7534(22)04699-3</a:t>
            </a:r>
            <a:endParaRPr lang="en-AU"/>
          </a:p>
          <a:p>
            <a:endParaRPr lang="en-AU"/>
          </a:p>
        </p:txBody>
      </p:sp>
      <p:graphicFrame>
        <p:nvGraphicFramePr>
          <p:cNvPr id="7" name="Table 6">
            <a:extLst>
              <a:ext uri="{FF2B5EF4-FFF2-40B4-BE49-F238E27FC236}">
                <a16:creationId xmlns:a16="http://schemas.microsoft.com/office/drawing/2014/main" id="{7887DBC4-DD80-BF29-E429-E55585E38475}"/>
              </a:ext>
            </a:extLst>
          </p:cNvPr>
          <p:cNvGraphicFramePr>
            <a:graphicFrameLocks/>
          </p:cNvGraphicFramePr>
          <p:nvPr>
            <p:extLst>
              <p:ext uri="{D42A27DB-BD31-4B8C-83A1-F6EECF244321}">
                <p14:modId xmlns:p14="http://schemas.microsoft.com/office/powerpoint/2010/main" val="2219488983"/>
              </p:ext>
            </p:extLst>
          </p:nvPr>
        </p:nvGraphicFramePr>
        <p:xfrm>
          <a:off x="1631950" y="1599318"/>
          <a:ext cx="9732736" cy="3310494"/>
        </p:xfrm>
        <a:graphic>
          <a:graphicData uri="http://schemas.openxmlformats.org/drawingml/2006/table">
            <a:tbl>
              <a:tblPr firstRow="1" bandRow="1">
                <a:tableStyleId>{5C22544A-7EE6-4342-B048-85BDC9FD1C3A}</a:tableStyleId>
              </a:tblPr>
              <a:tblGrid>
                <a:gridCol w="1117970">
                  <a:extLst>
                    <a:ext uri="{9D8B030D-6E8A-4147-A177-3AD203B41FA5}">
                      <a16:colId xmlns:a16="http://schemas.microsoft.com/office/drawing/2014/main" val="2264799460"/>
                    </a:ext>
                  </a:extLst>
                </a:gridCol>
                <a:gridCol w="1189543">
                  <a:extLst>
                    <a:ext uri="{9D8B030D-6E8A-4147-A177-3AD203B41FA5}">
                      <a16:colId xmlns:a16="http://schemas.microsoft.com/office/drawing/2014/main" val="36168291"/>
                    </a:ext>
                  </a:extLst>
                </a:gridCol>
                <a:gridCol w="1506313">
                  <a:extLst>
                    <a:ext uri="{9D8B030D-6E8A-4147-A177-3AD203B41FA5}">
                      <a16:colId xmlns:a16="http://schemas.microsoft.com/office/drawing/2014/main" val="1128765588"/>
                    </a:ext>
                  </a:extLst>
                </a:gridCol>
                <a:gridCol w="919395">
                  <a:extLst>
                    <a:ext uri="{9D8B030D-6E8A-4147-A177-3AD203B41FA5}">
                      <a16:colId xmlns:a16="http://schemas.microsoft.com/office/drawing/2014/main" val="2943444296"/>
                    </a:ext>
                  </a:extLst>
                </a:gridCol>
                <a:gridCol w="1359928">
                  <a:extLst>
                    <a:ext uri="{9D8B030D-6E8A-4147-A177-3AD203B41FA5}">
                      <a16:colId xmlns:a16="http://schemas.microsoft.com/office/drawing/2014/main" val="3572342861"/>
                    </a:ext>
                  </a:extLst>
                </a:gridCol>
                <a:gridCol w="1261879">
                  <a:extLst>
                    <a:ext uri="{9D8B030D-6E8A-4147-A177-3AD203B41FA5}">
                      <a16:colId xmlns:a16="http://schemas.microsoft.com/office/drawing/2014/main" val="2007785363"/>
                    </a:ext>
                  </a:extLst>
                </a:gridCol>
                <a:gridCol w="2377708">
                  <a:extLst>
                    <a:ext uri="{9D8B030D-6E8A-4147-A177-3AD203B41FA5}">
                      <a16:colId xmlns:a16="http://schemas.microsoft.com/office/drawing/2014/main" val="2170729494"/>
                    </a:ext>
                  </a:extLst>
                </a:gridCol>
              </a:tblGrid>
              <a:tr h="541754">
                <a:tc>
                  <a:txBody>
                    <a:bodyPr/>
                    <a:lstStyle/>
                    <a:p>
                      <a:pPr algn="ctr"/>
                      <a:r>
                        <a:rPr lang="en-AU" sz="1400"/>
                        <a:t>Gene</a:t>
                      </a:r>
                    </a:p>
                  </a:txBody>
                  <a:tcPr anchor="ctr">
                    <a:solidFill>
                      <a:srgbClr val="033778"/>
                    </a:solidFill>
                  </a:tcPr>
                </a:tc>
                <a:tc>
                  <a:txBody>
                    <a:bodyPr/>
                    <a:lstStyle/>
                    <a:p>
                      <a:pPr algn="ctr"/>
                      <a:r>
                        <a:rPr lang="en-AU" sz="1400"/>
                        <a:t>Alteration</a:t>
                      </a:r>
                    </a:p>
                  </a:txBody>
                  <a:tcPr anchor="ctr">
                    <a:solidFill>
                      <a:srgbClr val="033778"/>
                    </a:solidFill>
                  </a:tcPr>
                </a:tc>
                <a:tc>
                  <a:txBody>
                    <a:bodyPr/>
                    <a:lstStyle/>
                    <a:p>
                      <a:pPr algn="ctr"/>
                      <a:r>
                        <a:rPr lang="en-AU" sz="1400"/>
                        <a:t>Prevalence (BTC)</a:t>
                      </a:r>
                    </a:p>
                  </a:txBody>
                  <a:tcPr anchor="ctr">
                    <a:solidFill>
                      <a:srgbClr val="033778"/>
                    </a:solidFill>
                  </a:tcPr>
                </a:tc>
                <a:tc>
                  <a:txBody>
                    <a:bodyPr/>
                    <a:lstStyle/>
                    <a:p>
                      <a:pPr algn="ctr"/>
                      <a:r>
                        <a:rPr lang="en-AU" sz="1400"/>
                        <a:t>ESCAT</a:t>
                      </a:r>
                    </a:p>
                  </a:txBody>
                  <a:tcPr anchor="ctr">
                    <a:solidFill>
                      <a:srgbClr val="033778"/>
                    </a:solidFill>
                  </a:tcPr>
                </a:tc>
                <a:tc>
                  <a:txBody>
                    <a:bodyPr/>
                    <a:lstStyle/>
                    <a:p>
                      <a:pPr algn="ctr"/>
                      <a:r>
                        <a:rPr lang="en-AU" sz="1400"/>
                        <a:t>Example Drugs</a:t>
                      </a:r>
                    </a:p>
                  </a:txBody>
                  <a:tcPr anchor="ctr">
                    <a:solidFill>
                      <a:srgbClr val="033778"/>
                    </a:solidFill>
                  </a:tcPr>
                </a:tc>
                <a:tc>
                  <a:txBody>
                    <a:bodyPr/>
                    <a:lstStyle/>
                    <a:p>
                      <a:pPr algn="ctr"/>
                      <a:r>
                        <a:rPr lang="en-AU" sz="1400"/>
                        <a:t>Trial</a:t>
                      </a:r>
                    </a:p>
                  </a:txBody>
                  <a:tcPr anchor="ctr">
                    <a:solidFill>
                      <a:srgbClr val="0337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b="1" kern="1200">
                          <a:solidFill>
                            <a:schemeClr val="lt1"/>
                          </a:solidFill>
                          <a:latin typeface="+mn-lt"/>
                          <a:ea typeface="+mn-ea"/>
                          <a:cs typeface="+mn-cs"/>
                        </a:rPr>
                        <a:t>Trial Design</a:t>
                      </a:r>
                    </a:p>
                  </a:txBody>
                  <a:tcPr anchor="ctr">
                    <a:solidFill>
                      <a:srgbClr val="033778"/>
                    </a:solidFill>
                  </a:tcPr>
                </a:tc>
                <a:extLst>
                  <a:ext uri="{0D108BD9-81ED-4DB2-BD59-A6C34878D82A}">
                    <a16:rowId xmlns:a16="http://schemas.microsoft.com/office/drawing/2014/main" val="111412828"/>
                  </a:ext>
                </a:extLst>
              </a:tr>
              <a:tr h="411958">
                <a:tc>
                  <a:txBody>
                    <a:bodyPr/>
                    <a:lstStyle/>
                    <a:p>
                      <a:pPr algn="l"/>
                      <a:r>
                        <a:rPr lang="en-AU" sz="1400"/>
                        <a:t>HER2</a:t>
                      </a:r>
                    </a:p>
                  </a:txBody>
                  <a:tcPr anchor="ctr">
                    <a:solidFill>
                      <a:schemeClr val="accent3">
                        <a:lumMod val="40000"/>
                        <a:lumOff val="60000"/>
                      </a:schemeClr>
                    </a:solidFill>
                  </a:tcPr>
                </a:tc>
                <a:tc>
                  <a:txBody>
                    <a:bodyPr/>
                    <a:lstStyle/>
                    <a:p>
                      <a:pPr algn="ctr"/>
                      <a:r>
                        <a:rPr lang="en-AU" sz="1400"/>
                        <a:t>Mutation</a:t>
                      </a:r>
                    </a:p>
                  </a:txBody>
                  <a:tcPr anchor="ctr">
                    <a:solidFill>
                      <a:schemeClr val="accent3">
                        <a:lumMod val="40000"/>
                        <a:lumOff val="60000"/>
                      </a:schemeClr>
                    </a:solidFill>
                  </a:tcPr>
                </a:tc>
                <a:tc>
                  <a:txBody>
                    <a:bodyPr/>
                    <a:lstStyle/>
                    <a:p>
                      <a:pPr algn="ctr"/>
                      <a:r>
                        <a:rPr lang="en-AU" sz="1400"/>
                        <a:t>3-5%</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a:t>II-B</a:t>
                      </a:r>
                    </a:p>
                  </a:txBody>
                  <a:tcPr anchor="ct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t>trastuzumab</a:t>
                      </a:r>
                    </a:p>
                  </a:txBody>
                  <a:tcPr anchor="ctr">
                    <a:solidFill>
                      <a:schemeClr val="accent3">
                        <a:lumMod val="40000"/>
                        <a:lumOff val="60000"/>
                      </a:schemeClr>
                    </a:solidFill>
                  </a:tcPr>
                </a:tc>
                <a:tc>
                  <a:txBody>
                    <a:bodyPr/>
                    <a:lstStyle/>
                    <a:p>
                      <a:r>
                        <a:rPr lang="en-AU" sz="1400" err="1"/>
                        <a:t>MyPathway</a:t>
                      </a:r>
                      <a:endParaRPr lang="en-AU" sz="1400"/>
                    </a:p>
                  </a:txBody>
                  <a:tcPr anchor="ctr">
                    <a:solidFill>
                      <a:schemeClr val="accent3">
                        <a:lumMod val="40000"/>
                        <a:lumOff val="60000"/>
                      </a:schemeClr>
                    </a:solidFill>
                  </a:tcPr>
                </a:tc>
                <a:tc>
                  <a:txBody>
                    <a:bodyPr/>
                    <a:lstStyle/>
                    <a:p>
                      <a:r>
                        <a:rPr lang="en-AU" sz="1400" kern="1200">
                          <a:solidFill>
                            <a:srgbClr val="033778"/>
                          </a:solidFill>
                          <a:latin typeface="+mn-lt"/>
                          <a:ea typeface="+mn-ea"/>
                          <a:cs typeface="+mn-cs"/>
                        </a:rPr>
                        <a:t>Phase 2a Basket</a:t>
                      </a:r>
                    </a:p>
                  </a:txBody>
                  <a:tcPr anchor="ctr">
                    <a:solidFill>
                      <a:schemeClr val="accent3">
                        <a:lumMod val="40000"/>
                        <a:lumOff val="60000"/>
                      </a:schemeClr>
                    </a:solidFill>
                  </a:tcPr>
                </a:tc>
                <a:extLst>
                  <a:ext uri="{0D108BD9-81ED-4DB2-BD59-A6C34878D82A}">
                    <a16:rowId xmlns:a16="http://schemas.microsoft.com/office/drawing/2014/main" val="1005558200"/>
                  </a:ext>
                </a:extLst>
              </a:tr>
              <a:tr h="541754">
                <a:tc>
                  <a:txBody>
                    <a:bodyPr/>
                    <a:lstStyle/>
                    <a:p>
                      <a:pPr algn="l"/>
                      <a:r>
                        <a:rPr lang="en-AU" sz="1400"/>
                        <a:t>FGFR2</a:t>
                      </a:r>
                    </a:p>
                  </a:txBody>
                  <a:tcPr anchor="ctr">
                    <a:solidFill>
                      <a:schemeClr val="bg1">
                        <a:lumMod val="85000"/>
                      </a:schemeClr>
                    </a:solidFill>
                  </a:tcPr>
                </a:tc>
                <a:tc>
                  <a:txBody>
                    <a:bodyPr/>
                    <a:lstStyle/>
                    <a:p>
                      <a:pPr algn="ctr"/>
                      <a:r>
                        <a:rPr lang="en-AU" sz="1400"/>
                        <a:t>Mutation</a:t>
                      </a:r>
                    </a:p>
                  </a:txBody>
                  <a:tcPr anchor="ctr">
                    <a:solidFill>
                      <a:schemeClr val="bg1">
                        <a:lumMod val="85000"/>
                      </a:schemeClr>
                    </a:solidFill>
                  </a:tcPr>
                </a:tc>
                <a:tc>
                  <a:txBody>
                    <a:bodyPr/>
                    <a:lstStyle/>
                    <a:p>
                      <a:pPr algn="ctr"/>
                      <a:r>
                        <a:rPr lang="en-AU" sz="1400"/>
                        <a:t>2%</a:t>
                      </a:r>
                    </a:p>
                  </a:txBody>
                  <a:tcPr anchor="ctr">
                    <a:solidFill>
                      <a:schemeClr val="bg1">
                        <a:lumMod val="85000"/>
                      </a:schemeClr>
                    </a:solidFill>
                  </a:tcPr>
                </a:tc>
                <a:tc>
                  <a:txBody>
                    <a:bodyPr/>
                    <a:lstStyle/>
                    <a:p>
                      <a:pPr algn="ctr"/>
                      <a:r>
                        <a:rPr lang="en-AU" sz="1400"/>
                        <a:t>II-B</a:t>
                      </a:r>
                    </a:p>
                  </a:txBody>
                  <a:tcPr anchor="ctr">
                    <a:solidFill>
                      <a:schemeClr val="bg1">
                        <a:lumMod val="85000"/>
                      </a:schemeClr>
                    </a:solidFill>
                  </a:tcPr>
                </a:tc>
                <a:tc>
                  <a:txBody>
                    <a:bodyPr/>
                    <a:lstStyle/>
                    <a:p>
                      <a:r>
                        <a:rPr lang="en-AU" sz="1400" err="1"/>
                        <a:t>derazantinib</a:t>
                      </a:r>
                      <a:r>
                        <a:rPr lang="en-AU" sz="1400"/>
                        <a:t>, </a:t>
                      </a:r>
                      <a:r>
                        <a:rPr lang="en-AU" sz="1400" err="1"/>
                        <a:t>erdafinib</a:t>
                      </a:r>
                      <a:endParaRPr lang="en-AU" sz="1400"/>
                    </a:p>
                  </a:txBody>
                  <a:tcPr anchor="ctr">
                    <a:solidFill>
                      <a:schemeClr val="bg1">
                        <a:lumMod val="85000"/>
                      </a:schemeClr>
                    </a:solidFill>
                  </a:tcPr>
                </a:tc>
                <a:tc>
                  <a:txBody>
                    <a:bodyPr/>
                    <a:lstStyle/>
                    <a:p>
                      <a:r>
                        <a:rPr lang="en-AU" sz="1400"/>
                        <a:t>FIDES-01</a:t>
                      </a:r>
                    </a:p>
                    <a:p>
                      <a:r>
                        <a:rPr lang="en-AU" sz="1400"/>
                        <a:t>NCT02699606</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solidFill>
                            <a:srgbClr val="033778"/>
                          </a:solidFill>
                        </a:rPr>
                        <a:t>Phase 2 Single Arm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a:solidFill>
                            <a:srgbClr val="033778"/>
                          </a:solidFill>
                        </a:rPr>
                        <a:t>Phase 2 Single Arm</a:t>
                      </a:r>
                    </a:p>
                  </a:txBody>
                  <a:tcPr anchor="ctr">
                    <a:solidFill>
                      <a:schemeClr val="bg1">
                        <a:lumMod val="85000"/>
                      </a:schemeClr>
                    </a:solidFill>
                  </a:tcPr>
                </a:tc>
                <a:extLst>
                  <a:ext uri="{0D108BD9-81ED-4DB2-BD59-A6C34878D82A}">
                    <a16:rowId xmlns:a16="http://schemas.microsoft.com/office/drawing/2014/main" val="2896806710"/>
                  </a:ext>
                </a:extLst>
              </a:tr>
              <a:tr h="541754">
                <a:tc>
                  <a:txBody>
                    <a:bodyPr/>
                    <a:lstStyle/>
                    <a:p>
                      <a:pPr algn="l"/>
                      <a:r>
                        <a:rPr lang="en-AU" sz="1400"/>
                        <a:t>IDH2</a:t>
                      </a:r>
                    </a:p>
                  </a:txBody>
                  <a:tcPr anchor="ctr">
                    <a:solidFill>
                      <a:schemeClr val="accent3">
                        <a:lumMod val="40000"/>
                        <a:lumOff val="60000"/>
                      </a:schemeClr>
                    </a:solidFill>
                  </a:tcPr>
                </a:tc>
                <a:tc>
                  <a:txBody>
                    <a:bodyPr/>
                    <a:lstStyle/>
                    <a:p>
                      <a:pPr algn="ctr"/>
                      <a:r>
                        <a:rPr lang="en-AU" sz="1400"/>
                        <a:t>Mutation</a:t>
                      </a:r>
                    </a:p>
                  </a:txBody>
                  <a:tcPr anchor="ctr">
                    <a:solidFill>
                      <a:schemeClr val="accent3">
                        <a:lumMod val="40000"/>
                        <a:lumOff val="60000"/>
                      </a:schemeClr>
                    </a:solidFill>
                  </a:tcPr>
                </a:tc>
                <a:tc>
                  <a:txBody>
                    <a:bodyPr/>
                    <a:lstStyle/>
                    <a:p>
                      <a:pPr algn="ctr"/>
                      <a:r>
                        <a:rPr lang="en-AU" sz="1400"/>
                        <a:t>&lt; 5%</a:t>
                      </a:r>
                    </a:p>
                  </a:txBody>
                  <a:tcPr anchor="ctr">
                    <a:solidFill>
                      <a:schemeClr val="accent3">
                        <a:lumMod val="40000"/>
                        <a:lumOff val="60000"/>
                      </a:schemeClr>
                    </a:solidFill>
                  </a:tcPr>
                </a:tc>
                <a:tc>
                  <a:txBody>
                    <a:bodyPr/>
                    <a:lstStyle/>
                    <a:p>
                      <a:pPr algn="ctr"/>
                      <a:r>
                        <a:rPr lang="en-AU" sz="1400" kern="1200">
                          <a:solidFill>
                            <a:schemeClr val="dk1"/>
                          </a:solidFill>
                          <a:latin typeface="+mn-lt"/>
                          <a:ea typeface="+mn-ea"/>
                          <a:cs typeface="+mn-cs"/>
                        </a:rPr>
                        <a:t>III-A</a:t>
                      </a:r>
                    </a:p>
                  </a:txBody>
                  <a:tcPr anchor="ctr">
                    <a:solidFill>
                      <a:schemeClr val="accent3">
                        <a:lumMod val="40000"/>
                        <a:lumOff val="60000"/>
                      </a:schemeClr>
                    </a:solidFill>
                  </a:tcPr>
                </a:tc>
                <a:tc>
                  <a:txBody>
                    <a:bodyPr/>
                    <a:lstStyle/>
                    <a:p>
                      <a:r>
                        <a:rPr lang="en-AU" sz="1400" kern="1200" err="1">
                          <a:solidFill>
                            <a:schemeClr val="dk1"/>
                          </a:solidFill>
                          <a:latin typeface="+mn-lt"/>
                          <a:ea typeface="+mn-ea"/>
                          <a:cs typeface="+mn-cs"/>
                        </a:rPr>
                        <a:t>enasidinib</a:t>
                      </a:r>
                      <a:endParaRPr lang="en-AU" sz="1400" kern="1200">
                        <a:solidFill>
                          <a:schemeClr val="dk1"/>
                        </a:solidFill>
                        <a:latin typeface="+mn-lt"/>
                        <a:ea typeface="+mn-ea"/>
                        <a:cs typeface="+mn-cs"/>
                      </a:endParaRPr>
                    </a:p>
                  </a:txBody>
                  <a:tcPr anchor="ctr">
                    <a:solidFill>
                      <a:schemeClr val="accent3">
                        <a:lumMod val="40000"/>
                        <a:lumOff val="60000"/>
                      </a:schemeClr>
                    </a:solidFill>
                  </a:tcPr>
                </a:tc>
                <a:tc>
                  <a:txBody>
                    <a:bodyPr/>
                    <a:lstStyle/>
                    <a:p>
                      <a:r>
                        <a:rPr lang="en-AU" sz="1400" b="0" i="0" kern="1200">
                          <a:solidFill>
                            <a:schemeClr val="dk1"/>
                          </a:solidFill>
                          <a:effectLst/>
                          <a:latin typeface="+mn-lt"/>
                          <a:ea typeface="+mn-ea"/>
                          <a:cs typeface="+mn-cs"/>
                        </a:rPr>
                        <a:t>NCT01915498</a:t>
                      </a:r>
                      <a:endParaRPr lang="en-AU" sz="1400"/>
                    </a:p>
                  </a:txBody>
                  <a:tcPr anchor="ctr">
                    <a:solidFill>
                      <a:schemeClr val="accent3">
                        <a:lumMod val="40000"/>
                        <a:lumOff val="60000"/>
                      </a:schemeClr>
                    </a:solidFill>
                  </a:tcPr>
                </a:tc>
                <a:tc>
                  <a:txBody>
                    <a:bodyPr/>
                    <a:lstStyle/>
                    <a:p>
                      <a:r>
                        <a:rPr lang="en-AU" sz="1400" kern="1200">
                          <a:solidFill>
                            <a:schemeClr val="dk1"/>
                          </a:solidFill>
                          <a:latin typeface="+mn-lt"/>
                          <a:ea typeface="+mn-ea"/>
                          <a:cs typeface="+mn-cs"/>
                        </a:rPr>
                        <a:t>Phase 1/2 Single Arm</a:t>
                      </a:r>
                    </a:p>
                    <a:p>
                      <a:r>
                        <a:rPr lang="en-AU" sz="1400" kern="1200">
                          <a:solidFill>
                            <a:schemeClr val="dk1"/>
                          </a:solidFill>
                          <a:latin typeface="+mn-lt"/>
                          <a:ea typeface="+mn-ea"/>
                          <a:cs typeface="+mn-cs"/>
                        </a:rPr>
                        <a:t>(Acute Myeloid Leukaemia) </a:t>
                      </a:r>
                    </a:p>
                  </a:txBody>
                  <a:tcPr anchor="ctr">
                    <a:solidFill>
                      <a:schemeClr val="accent3">
                        <a:lumMod val="40000"/>
                        <a:lumOff val="60000"/>
                      </a:schemeClr>
                    </a:solidFill>
                  </a:tcPr>
                </a:tc>
                <a:extLst>
                  <a:ext uri="{0D108BD9-81ED-4DB2-BD59-A6C34878D82A}">
                    <a16:rowId xmlns:a16="http://schemas.microsoft.com/office/drawing/2014/main" val="262874098"/>
                  </a:ext>
                </a:extLst>
              </a:tr>
              <a:tr h="541754">
                <a:tc>
                  <a:txBody>
                    <a:bodyPr/>
                    <a:lstStyle/>
                    <a:p>
                      <a:pPr algn="l"/>
                      <a:r>
                        <a:rPr lang="en-AU" sz="1400"/>
                        <a:t>BRCA1/2</a:t>
                      </a:r>
                    </a:p>
                  </a:txBody>
                  <a:tcPr anchor="ctr">
                    <a:solidFill>
                      <a:schemeClr val="bg1">
                        <a:lumMod val="85000"/>
                      </a:schemeClr>
                    </a:solidFill>
                  </a:tcPr>
                </a:tc>
                <a:tc>
                  <a:txBody>
                    <a:bodyPr/>
                    <a:lstStyle/>
                    <a:p>
                      <a:pPr algn="ctr"/>
                      <a:r>
                        <a:rPr lang="en-AU" sz="1400"/>
                        <a:t>Mutation</a:t>
                      </a:r>
                    </a:p>
                  </a:txBody>
                  <a:tcPr anchor="ctr">
                    <a:solidFill>
                      <a:schemeClr val="bg1">
                        <a:lumMod val="85000"/>
                      </a:schemeClr>
                    </a:solidFill>
                  </a:tcPr>
                </a:tc>
                <a:tc>
                  <a:txBody>
                    <a:bodyPr/>
                    <a:lstStyle/>
                    <a:p>
                      <a:pPr algn="ctr"/>
                      <a:r>
                        <a:rPr lang="en-AU" sz="1400"/>
                        <a:t>3-5%</a:t>
                      </a:r>
                    </a:p>
                  </a:txBody>
                  <a:tcPr anchor="ctr">
                    <a:solidFill>
                      <a:schemeClr val="bg1">
                        <a:lumMod val="85000"/>
                      </a:schemeClr>
                    </a:solidFill>
                  </a:tcPr>
                </a:tc>
                <a:tc>
                  <a:txBody>
                    <a:bodyPr/>
                    <a:lstStyle/>
                    <a:p>
                      <a:pPr algn="ctr"/>
                      <a:r>
                        <a:rPr lang="en-AU" sz="1400" kern="1200">
                          <a:solidFill>
                            <a:schemeClr val="dk1"/>
                          </a:solidFill>
                          <a:latin typeface="+mn-lt"/>
                          <a:ea typeface="+mn-ea"/>
                          <a:cs typeface="+mn-cs"/>
                        </a:rPr>
                        <a:t>III-A</a:t>
                      </a:r>
                    </a:p>
                  </a:txBody>
                  <a:tcPr anchor="ctr">
                    <a:solidFill>
                      <a:schemeClr val="bg1">
                        <a:lumMod val="85000"/>
                      </a:schemeClr>
                    </a:solidFill>
                  </a:tcPr>
                </a:tc>
                <a:tc>
                  <a:txBody>
                    <a:bodyPr/>
                    <a:lstStyle/>
                    <a:p>
                      <a:r>
                        <a:rPr lang="en-AU" sz="1400" kern="1200" err="1">
                          <a:solidFill>
                            <a:schemeClr val="dk1"/>
                          </a:solidFill>
                          <a:latin typeface="+mn-lt"/>
                          <a:ea typeface="+mn-ea"/>
                          <a:cs typeface="+mn-cs"/>
                        </a:rPr>
                        <a:t>olaparib</a:t>
                      </a:r>
                      <a:endParaRPr lang="en-AU" sz="1400" kern="1200">
                        <a:solidFill>
                          <a:schemeClr val="dk1"/>
                        </a:solidFill>
                        <a:latin typeface="+mn-lt"/>
                        <a:ea typeface="+mn-ea"/>
                        <a:cs typeface="+mn-cs"/>
                      </a:endParaRPr>
                    </a:p>
                  </a:txBody>
                  <a:tcPr anchor="ctr">
                    <a:solidFill>
                      <a:schemeClr val="bg1">
                        <a:lumMod val="85000"/>
                      </a:schemeClr>
                    </a:solidFill>
                  </a:tcPr>
                </a:tc>
                <a:tc>
                  <a:txBody>
                    <a:bodyPr/>
                    <a:lstStyle/>
                    <a:p>
                      <a:r>
                        <a:rPr lang="en-AU" sz="1400"/>
                        <a:t>POLO</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solidFill>
                            <a:srgbClr val="033778"/>
                          </a:solidFill>
                        </a:rPr>
                        <a:t>Phase 3 DB RCT</a:t>
                      </a:r>
                      <a:br>
                        <a:rPr lang="en-AU" sz="1400">
                          <a:solidFill>
                            <a:srgbClr val="033778"/>
                          </a:solidFill>
                        </a:rPr>
                      </a:br>
                      <a:r>
                        <a:rPr lang="en-AU" sz="1400">
                          <a:solidFill>
                            <a:srgbClr val="033778"/>
                          </a:solidFill>
                        </a:rPr>
                        <a:t>(PDAC Maintenance)</a:t>
                      </a:r>
                    </a:p>
                  </a:txBody>
                  <a:tcPr anchor="ctr">
                    <a:solidFill>
                      <a:schemeClr val="bg1">
                        <a:lumMod val="85000"/>
                      </a:schemeClr>
                    </a:solidFill>
                  </a:tcPr>
                </a:tc>
                <a:extLst>
                  <a:ext uri="{0D108BD9-81ED-4DB2-BD59-A6C34878D82A}">
                    <a16:rowId xmlns:a16="http://schemas.microsoft.com/office/drawing/2014/main" val="2432852758"/>
                  </a:ext>
                </a:extLst>
              </a:tr>
              <a:tr h="541754">
                <a:tc>
                  <a:txBody>
                    <a:bodyPr/>
                    <a:lstStyle/>
                    <a:p>
                      <a:pPr algn="l"/>
                      <a:r>
                        <a:rPr lang="en-AU" sz="1400"/>
                        <a:t>PALB2</a:t>
                      </a:r>
                    </a:p>
                  </a:txBody>
                  <a:tcPr anchor="ctr">
                    <a:solidFill>
                      <a:schemeClr val="accent3">
                        <a:lumMod val="40000"/>
                        <a:lumOff val="60000"/>
                      </a:schemeClr>
                    </a:solidFill>
                  </a:tcPr>
                </a:tc>
                <a:tc>
                  <a:txBody>
                    <a:bodyPr/>
                    <a:lstStyle/>
                    <a:p>
                      <a:pPr algn="ctr"/>
                      <a:r>
                        <a:rPr lang="en-AU" sz="1400"/>
                        <a:t>Mutation</a:t>
                      </a:r>
                    </a:p>
                  </a:txBody>
                  <a:tcPr anchor="ctr">
                    <a:solidFill>
                      <a:schemeClr val="accent3">
                        <a:lumMod val="40000"/>
                        <a:lumOff val="60000"/>
                      </a:schemeClr>
                    </a:solidFill>
                  </a:tcPr>
                </a:tc>
                <a:tc>
                  <a:txBody>
                    <a:bodyPr/>
                    <a:lstStyle/>
                    <a:p>
                      <a:pPr algn="ctr"/>
                      <a:r>
                        <a:rPr lang="en-AU" sz="1400"/>
                        <a:t>1%</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kern="1200">
                          <a:solidFill>
                            <a:schemeClr val="dk1"/>
                          </a:solidFill>
                          <a:latin typeface="+mn-lt"/>
                          <a:ea typeface="+mn-ea"/>
                          <a:cs typeface="+mn-cs"/>
                        </a:rPr>
                        <a:t>III-A</a:t>
                      </a:r>
                    </a:p>
                  </a:txBody>
                  <a:tcPr anchor="ctr">
                    <a:solidFill>
                      <a:schemeClr val="accent3">
                        <a:lumMod val="40000"/>
                        <a:lumOff val="60000"/>
                      </a:schemeClr>
                    </a:solidFill>
                  </a:tcPr>
                </a:tc>
                <a:tc>
                  <a:txBody>
                    <a:bodyPr/>
                    <a:lstStyle/>
                    <a:p>
                      <a:r>
                        <a:rPr lang="en-AU" sz="1400" kern="1200">
                          <a:solidFill>
                            <a:schemeClr val="dk1"/>
                          </a:solidFill>
                          <a:latin typeface="+mn-lt"/>
                          <a:ea typeface="+mn-ea"/>
                          <a:cs typeface="+mn-cs"/>
                        </a:rPr>
                        <a:t>rucaparib</a:t>
                      </a:r>
                    </a:p>
                  </a:txBody>
                  <a:tcPr anchor="ctr">
                    <a:solidFill>
                      <a:schemeClr val="accent3">
                        <a:lumMod val="40000"/>
                        <a:lumOff val="60000"/>
                      </a:schemeClr>
                    </a:solidFill>
                  </a:tcPr>
                </a:tc>
                <a:tc>
                  <a:txBody>
                    <a:bodyPr/>
                    <a:lstStyle/>
                    <a:p>
                      <a:r>
                        <a:rPr lang="en-AU" sz="1400"/>
                        <a:t>NCT03140670</a:t>
                      </a:r>
                    </a:p>
                  </a:txBody>
                  <a:tcPr anchor="ctr">
                    <a:solidFill>
                      <a:schemeClr val="accent3">
                        <a:lumMod val="40000"/>
                        <a:lumOff val="60000"/>
                      </a:schemeClr>
                    </a:solidFill>
                  </a:tcPr>
                </a:tc>
                <a:tc>
                  <a:txBody>
                    <a:bodyPr/>
                    <a:lstStyle/>
                    <a:p>
                      <a:r>
                        <a:rPr lang="en-AU" sz="1400"/>
                        <a:t>Phase 2 Single Arm</a:t>
                      </a:r>
                    </a:p>
                    <a:p>
                      <a:r>
                        <a:rPr lang="en-AU" sz="1400"/>
                        <a:t>(PDAC Maintenance)</a:t>
                      </a:r>
                    </a:p>
                  </a:txBody>
                  <a:tcPr anchor="ctr">
                    <a:solidFill>
                      <a:schemeClr val="accent3">
                        <a:lumMod val="40000"/>
                        <a:lumOff val="60000"/>
                      </a:schemeClr>
                    </a:solidFill>
                  </a:tcPr>
                </a:tc>
                <a:extLst>
                  <a:ext uri="{0D108BD9-81ED-4DB2-BD59-A6C34878D82A}">
                    <a16:rowId xmlns:a16="http://schemas.microsoft.com/office/drawing/2014/main" val="142598661"/>
                  </a:ext>
                </a:extLst>
              </a:tr>
            </a:tbl>
          </a:graphicData>
        </a:graphic>
      </p:graphicFrame>
    </p:spTree>
    <p:extLst>
      <p:ext uri="{BB962C8B-B14F-4D97-AF65-F5344CB8AC3E}">
        <p14:creationId xmlns:p14="http://schemas.microsoft.com/office/powerpoint/2010/main" val="336283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C1E2A5-5B02-48E2-BCDB-DDF3BBE805E1}"/>
              </a:ext>
            </a:extLst>
          </p:cNvPr>
          <p:cNvSpPr>
            <a:spLocks noGrp="1"/>
          </p:cNvSpPr>
          <p:nvPr>
            <p:ph type="title"/>
          </p:nvPr>
        </p:nvSpPr>
        <p:spPr/>
        <p:txBody>
          <a:bodyPr/>
          <a:lstStyle/>
          <a:p>
            <a:r>
              <a:rPr lang="en-GB"/>
              <a:t>3. </a:t>
            </a:r>
            <a:r>
              <a:rPr lang="en-GB">
                <a:solidFill>
                  <a:schemeClr val="tx1"/>
                </a:solidFill>
              </a:rPr>
              <a:t>Rationale for </a:t>
            </a:r>
            <a:r>
              <a:rPr lang="en-GB" err="1">
                <a:solidFill>
                  <a:schemeClr val="tx1"/>
                </a:solidFill>
              </a:rPr>
              <a:t>mIDH</a:t>
            </a:r>
            <a:r>
              <a:rPr lang="en-GB">
                <a:solidFill>
                  <a:schemeClr val="tx1"/>
                </a:solidFill>
              </a:rPr>
              <a:t> inhibitors</a:t>
            </a:r>
            <a:br>
              <a:rPr lang="en-GB" strike="sngStrike">
                <a:solidFill>
                  <a:schemeClr val="tx1"/>
                </a:solidFill>
              </a:rPr>
            </a:br>
            <a:endParaRPr lang="en-GB"/>
          </a:p>
        </p:txBody>
      </p:sp>
    </p:spTree>
    <p:extLst>
      <p:ext uri="{BB962C8B-B14F-4D97-AF65-F5344CB8AC3E}">
        <p14:creationId xmlns:p14="http://schemas.microsoft.com/office/powerpoint/2010/main" val="30231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308A96AA-EB16-811F-7799-2819C165FFBE}"/>
              </a:ext>
            </a:extLst>
          </p:cNvPr>
          <p:cNvPicPr>
            <a:picLocks noChangeAspect="1"/>
          </p:cNvPicPr>
          <p:nvPr/>
        </p:nvPicPr>
        <p:blipFill>
          <a:blip r:embed="rId3"/>
          <a:stretch>
            <a:fillRect/>
          </a:stretch>
        </p:blipFill>
        <p:spPr>
          <a:xfrm>
            <a:off x="3600245" y="1308668"/>
            <a:ext cx="8396410" cy="3629097"/>
          </a:xfrm>
          <a:prstGeom prst="rect">
            <a:avLst/>
          </a:prstGeom>
        </p:spPr>
      </p:pic>
      <p:sp>
        <p:nvSpPr>
          <p:cNvPr id="2" name="Titre 1">
            <a:extLst>
              <a:ext uri="{FF2B5EF4-FFF2-40B4-BE49-F238E27FC236}">
                <a16:creationId xmlns:a16="http://schemas.microsoft.com/office/drawing/2014/main" id="{5ED520C0-23A4-47AB-A763-B4CD81731909}"/>
              </a:ext>
            </a:extLst>
          </p:cNvPr>
          <p:cNvSpPr>
            <a:spLocks noGrp="1"/>
          </p:cNvSpPr>
          <p:nvPr>
            <p:ph type="title"/>
          </p:nvPr>
        </p:nvSpPr>
        <p:spPr>
          <a:xfrm>
            <a:off x="1515649" y="225468"/>
            <a:ext cx="9838151" cy="814192"/>
          </a:xfrm>
        </p:spPr>
        <p:txBody>
          <a:bodyPr>
            <a:normAutofit/>
          </a:bodyPr>
          <a:lstStyle/>
          <a:p>
            <a:r>
              <a:rPr lang="en-US" i="1"/>
              <a:t>IDH </a:t>
            </a:r>
            <a:r>
              <a:rPr lang="en-US"/>
              <a:t>mutations are gain-of-function leading to an increase in 2HG</a:t>
            </a:r>
            <a:r>
              <a:rPr lang="en-US" baseline="30000"/>
              <a:t>1,2 </a:t>
            </a:r>
          </a:p>
        </p:txBody>
      </p:sp>
      <p:sp>
        <p:nvSpPr>
          <p:cNvPr id="17" name="Content Placeholder 16">
            <a:extLst>
              <a:ext uri="{FF2B5EF4-FFF2-40B4-BE49-F238E27FC236}">
                <a16:creationId xmlns:a16="http://schemas.microsoft.com/office/drawing/2014/main" id="{4A768577-80CA-45AA-9183-480437A40894}"/>
              </a:ext>
            </a:extLst>
          </p:cNvPr>
          <p:cNvSpPr>
            <a:spLocks noGrp="1"/>
          </p:cNvSpPr>
          <p:nvPr>
            <p:ph idx="1"/>
          </p:nvPr>
        </p:nvSpPr>
        <p:spPr>
          <a:xfrm>
            <a:off x="1361147" y="971795"/>
            <a:ext cx="10554017" cy="5134624"/>
          </a:xfrm>
        </p:spPr>
        <p:txBody>
          <a:bodyPr>
            <a:normAutofit fontScale="85000" lnSpcReduction="20000"/>
          </a:bodyPr>
          <a:lstStyle/>
          <a:p>
            <a:endParaRPr lang="en-US" sz="1600" b="1"/>
          </a:p>
          <a:p>
            <a:endParaRPr lang="en-US" sz="1600" b="1"/>
          </a:p>
          <a:p>
            <a:pPr>
              <a:lnSpc>
                <a:spcPct val="120000"/>
              </a:lnSpc>
            </a:pPr>
            <a:r>
              <a:rPr lang="en-US" sz="1600" b="1"/>
              <a:t>IDH1/2 subtypes </a:t>
            </a:r>
            <a:r>
              <a:rPr lang="en-US" sz="1600"/>
              <a:t>are the most</a:t>
            </a:r>
            <a:br>
              <a:rPr lang="en-US" sz="1600"/>
            </a:br>
            <a:r>
              <a:rPr lang="en-US" sz="1600"/>
              <a:t>relevant for </a:t>
            </a:r>
            <a:r>
              <a:rPr lang="en-US" sz="1600" b="1"/>
              <a:t>catalyzing</a:t>
            </a:r>
            <a:r>
              <a:rPr lang="en-US" sz="1600"/>
              <a:t> the</a:t>
            </a:r>
            <a:br>
              <a:rPr lang="en-US" sz="1600"/>
            </a:br>
            <a:r>
              <a:rPr lang="en-US" sz="1600" b="1"/>
              <a:t>NADP</a:t>
            </a:r>
            <a:r>
              <a:rPr lang="en-US" sz="1600" b="1" baseline="30000"/>
              <a:t>+</a:t>
            </a:r>
            <a:r>
              <a:rPr lang="en-US" sz="1600"/>
              <a:t>-dependent</a:t>
            </a:r>
            <a:br>
              <a:rPr lang="en-US" sz="1600"/>
            </a:br>
            <a:r>
              <a:rPr lang="en-US" sz="1600"/>
              <a:t>oxidative decarboxylation of</a:t>
            </a:r>
            <a:br>
              <a:rPr lang="en-US" sz="1600"/>
            </a:br>
            <a:r>
              <a:rPr lang="en-US" sz="1600"/>
              <a:t>isocitrate to </a:t>
            </a:r>
            <a:r>
              <a:rPr lang="en-US" sz="1600" b="1"/>
              <a:t>αKG </a:t>
            </a:r>
            <a:r>
              <a:rPr lang="en-US" sz="1600"/>
              <a:t>and </a:t>
            </a:r>
            <a:r>
              <a:rPr lang="en-US" sz="1600" b="1"/>
              <a:t>CO</a:t>
            </a:r>
            <a:r>
              <a:rPr lang="en-US" sz="1600" b="1" baseline="-25000"/>
              <a:t>2</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r>
              <a:rPr lang="en-US" sz="1600" b="1" i="1"/>
              <a:t>IDH </a:t>
            </a:r>
            <a:r>
              <a:rPr lang="en-US" sz="1600" b="1"/>
              <a:t>mutations</a:t>
            </a:r>
          </a:p>
          <a:p>
            <a:pPr lvl="1">
              <a:lnSpc>
                <a:spcPct val="120000"/>
              </a:lnSpc>
            </a:pPr>
            <a:r>
              <a:rPr lang="en-US"/>
              <a:t>Are considered </a:t>
            </a:r>
            <a:r>
              <a:rPr lang="en-US" b="1"/>
              <a:t>gain-of-function</a:t>
            </a:r>
          </a:p>
          <a:p>
            <a:pPr lvl="1">
              <a:lnSpc>
                <a:spcPct val="120000"/>
              </a:lnSpc>
            </a:pPr>
            <a:r>
              <a:rPr lang="en-US"/>
              <a:t>Occur </a:t>
            </a:r>
            <a:r>
              <a:rPr lang="en-US" b="1"/>
              <a:t>early in oncogenesis</a:t>
            </a:r>
            <a:r>
              <a:rPr lang="en-US" baseline="30000"/>
              <a:t>2</a:t>
            </a:r>
          </a:p>
          <a:p>
            <a:pPr lvl="1">
              <a:lnSpc>
                <a:spcPct val="120000"/>
              </a:lnSpc>
            </a:pPr>
            <a:r>
              <a:rPr lang="en-US"/>
              <a:t>Lead to the </a:t>
            </a:r>
            <a:r>
              <a:rPr lang="en-US" b="1"/>
              <a:t>disruption</a:t>
            </a:r>
            <a:r>
              <a:rPr lang="en-US"/>
              <a:t> of the </a:t>
            </a:r>
            <a:br>
              <a:rPr lang="en-US"/>
            </a:br>
            <a:r>
              <a:rPr lang="en-US"/>
              <a:t>normal catalytic activity of IDH1/2</a:t>
            </a:r>
          </a:p>
          <a:p>
            <a:pPr lvl="1">
              <a:lnSpc>
                <a:spcPct val="120000"/>
              </a:lnSpc>
            </a:pPr>
            <a:r>
              <a:rPr lang="en-US"/>
              <a:t>Result in </a:t>
            </a:r>
            <a:r>
              <a:rPr lang="en-US" b="1"/>
              <a:t>increased</a:t>
            </a:r>
            <a:r>
              <a:rPr lang="en-US"/>
              <a:t> conversion of </a:t>
            </a:r>
            <a:r>
              <a:rPr lang="en-US" b="1"/>
              <a:t>αKG to 2HG oncometabolite</a:t>
            </a:r>
            <a:r>
              <a:rPr lang="en-US"/>
              <a:t>, which </a:t>
            </a:r>
            <a:r>
              <a:rPr lang="en-US" b="1"/>
              <a:t>promotes </a:t>
            </a:r>
            <a:r>
              <a:rPr lang="en-US" b="1" err="1"/>
              <a:t>tumour</a:t>
            </a:r>
            <a:r>
              <a:rPr lang="en-US" b="1"/>
              <a:t> proliferation and metastasis development</a:t>
            </a:r>
          </a:p>
          <a:p>
            <a:endParaRPr lang="en-GB" sz="1600"/>
          </a:p>
        </p:txBody>
      </p:sp>
      <p:sp>
        <p:nvSpPr>
          <p:cNvPr id="4" name="Text Placeholder 3">
            <a:extLst>
              <a:ext uri="{FF2B5EF4-FFF2-40B4-BE49-F238E27FC236}">
                <a16:creationId xmlns:a16="http://schemas.microsoft.com/office/drawing/2014/main" id="{75776426-37E4-4EE7-BCED-4F838674822B}"/>
              </a:ext>
            </a:extLst>
          </p:cNvPr>
          <p:cNvSpPr>
            <a:spLocks noGrp="1"/>
          </p:cNvSpPr>
          <p:nvPr>
            <p:ph type="body" sz="quarter" idx="13"/>
          </p:nvPr>
        </p:nvSpPr>
        <p:spPr>
          <a:xfrm>
            <a:off x="1627200" y="6097710"/>
            <a:ext cx="9727200" cy="536665"/>
          </a:xfrm>
        </p:spPr>
        <p:txBody>
          <a:bodyPr/>
          <a:lstStyle/>
          <a:p>
            <a:r>
              <a:rPr lang="en-US"/>
              <a:t>2HG, R(-)-2-hydroxyglutarate; αKG, α-ketoglutarate; CO</a:t>
            </a:r>
            <a:r>
              <a:rPr lang="en-US" baseline="-25000"/>
              <a:t>2</a:t>
            </a:r>
            <a:r>
              <a:rPr lang="en-US"/>
              <a:t>, carbon dioxide; CoA, coenzyme A; IDH, isocitrate dehydrogenase; mut, mutant; NADP, nicotinamide adenine dinucleotide phosphate; NADPH, nicotinamide adenine dinucleotide phosphate (reduced); HIF1</a:t>
            </a:r>
            <a:r>
              <a:rPr lang="el-GR"/>
              <a:t>α</a:t>
            </a:r>
            <a:r>
              <a:rPr lang="en-US"/>
              <a:t>: hypoxia-inducible factor-1 subunit </a:t>
            </a:r>
            <a:r>
              <a:rPr lang="el-GR"/>
              <a:t>α</a:t>
            </a:r>
            <a:r>
              <a:rPr lang="en-AU"/>
              <a:t>; </a:t>
            </a:r>
            <a:r>
              <a:rPr lang="en-US"/>
              <a:t>TET, ten-eleven translocation; </a:t>
            </a:r>
            <a:r>
              <a:rPr lang="en-US" err="1"/>
              <a:t>wt</a:t>
            </a:r>
            <a:r>
              <a:rPr lang="en-US"/>
              <a:t>, wild-type </a:t>
            </a:r>
          </a:p>
          <a:p>
            <a:endParaRPr lang="en-US"/>
          </a:p>
          <a:p>
            <a:r>
              <a:rPr lang="en-US"/>
              <a:t>1. </a:t>
            </a:r>
            <a:r>
              <a:rPr lang="en-US" err="1">
                <a:hlinkClick r:id="rId4"/>
              </a:rPr>
              <a:t>Salati</a:t>
            </a:r>
            <a:r>
              <a:rPr lang="en-US">
                <a:hlinkClick r:id="rId4"/>
              </a:rPr>
              <a:t> M, et al. </a:t>
            </a:r>
            <a:r>
              <a:rPr lang="en-US" i="1">
                <a:hlinkClick r:id="rId4"/>
              </a:rPr>
              <a:t>Cancers (Basel). </a:t>
            </a:r>
            <a:r>
              <a:rPr lang="en-US">
                <a:hlinkClick r:id="rId4"/>
              </a:rPr>
              <a:t>2020;12(11):3310</a:t>
            </a:r>
            <a:r>
              <a:rPr lang="en-US"/>
              <a:t>; 2. </a:t>
            </a:r>
            <a:r>
              <a:rPr lang="fr-FR" err="1">
                <a:hlinkClick r:id="rId5"/>
              </a:rPr>
              <a:t>Golub</a:t>
            </a:r>
            <a:r>
              <a:rPr lang="fr-FR">
                <a:hlinkClick r:id="rId5"/>
              </a:rPr>
              <a:t> D et al. Front </a:t>
            </a:r>
            <a:r>
              <a:rPr lang="fr-FR" err="1">
                <a:hlinkClick r:id="rId5"/>
              </a:rPr>
              <a:t>Oncol</a:t>
            </a:r>
            <a:r>
              <a:rPr lang="fr-FR">
                <a:hlinkClick r:id="rId5"/>
              </a:rPr>
              <a:t>. 2019; 9417</a:t>
            </a:r>
            <a:r>
              <a:rPr lang="fr-FR"/>
              <a:t>; </a:t>
            </a:r>
            <a:endParaRPr lang="en-US"/>
          </a:p>
        </p:txBody>
      </p:sp>
    </p:spTree>
    <p:extLst>
      <p:ext uri="{BB962C8B-B14F-4D97-AF65-F5344CB8AC3E}">
        <p14:creationId xmlns:p14="http://schemas.microsoft.com/office/powerpoint/2010/main" val="1801176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ECC3-2E10-4B1E-AB42-A5AAECD261D0}"/>
              </a:ext>
            </a:extLst>
          </p:cNvPr>
          <p:cNvSpPr>
            <a:spLocks noGrp="1"/>
          </p:cNvSpPr>
          <p:nvPr>
            <p:ph type="title"/>
          </p:nvPr>
        </p:nvSpPr>
        <p:spPr>
          <a:xfrm>
            <a:off x="1515649" y="225468"/>
            <a:ext cx="9838151" cy="814192"/>
          </a:xfrm>
        </p:spPr>
        <p:txBody>
          <a:bodyPr>
            <a:normAutofit/>
          </a:bodyPr>
          <a:lstStyle/>
          <a:p>
            <a:r>
              <a:rPr lang="en-US"/>
              <a:t>IDH inhibitors restore normal cell differentiation by targeting </a:t>
            </a:r>
            <a:r>
              <a:rPr lang="en-US" err="1"/>
              <a:t>mIDH</a:t>
            </a:r>
            <a:r>
              <a:rPr lang="en-US"/>
              <a:t> and blocking production of 2HG</a:t>
            </a:r>
            <a:r>
              <a:rPr lang="en-US" baseline="30000"/>
              <a:t>1–3</a:t>
            </a:r>
          </a:p>
        </p:txBody>
      </p:sp>
      <p:sp>
        <p:nvSpPr>
          <p:cNvPr id="3" name="Content Placeholder 2">
            <a:extLst>
              <a:ext uri="{FF2B5EF4-FFF2-40B4-BE49-F238E27FC236}">
                <a16:creationId xmlns:a16="http://schemas.microsoft.com/office/drawing/2014/main" id="{AA301F97-F1EC-421F-A7DF-464456EC0B03}"/>
              </a:ext>
            </a:extLst>
          </p:cNvPr>
          <p:cNvSpPr>
            <a:spLocks noGrp="1"/>
          </p:cNvSpPr>
          <p:nvPr>
            <p:ph idx="1"/>
          </p:nvPr>
        </p:nvSpPr>
        <p:spPr>
          <a:xfrm>
            <a:off x="1657593" y="1185083"/>
            <a:ext cx="10059375" cy="4355990"/>
          </a:xfrm>
        </p:spPr>
        <p:txBody>
          <a:bodyPr vert="horz" lIns="91440" tIns="45720" rIns="91440" bIns="45720" rtlCol="0" anchor="t">
            <a:normAutofit/>
          </a:bodyPr>
          <a:lstStyle/>
          <a:p>
            <a:r>
              <a:rPr lang="en-US" sz="1600">
                <a:latin typeface="Arial"/>
                <a:cs typeface="Arial"/>
              </a:rPr>
              <a:t>Cell differentiation is a therapeutic target for </a:t>
            </a:r>
            <a:r>
              <a:rPr lang="en-US" sz="1600" err="1">
                <a:latin typeface="Arial"/>
                <a:cs typeface="Arial"/>
              </a:rPr>
              <a:t>mIDH</a:t>
            </a:r>
            <a:r>
              <a:rPr lang="en-US" sz="1600">
                <a:latin typeface="Arial"/>
                <a:cs typeface="Arial"/>
              </a:rPr>
              <a:t> inhibitors</a:t>
            </a:r>
            <a:r>
              <a:rPr lang="en-US" sz="1600" baseline="30000">
                <a:latin typeface="Arial"/>
                <a:cs typeface="Arial"/>
              </a:rPr>
              <a:t>1–3</a:t>
            </a:r>
          </a:p>
          <a:p>
            <a:r>
              <a:rPr lang="en-US" sz="1600"/>
              <a:t>Selective targeting of </a:t>
            </a:r>
            <a:r>
              <a:rPr lang="en-US" sz="1600" err="1"/>
              <a:t>mIDH</a:t>
            </a:r>
            <a:r>
              <a:rPr lang="en-US" sz="1600"/>
              <a:t> enzyme blocks production of 2HG, which may restore appropriate methylation state and promote normal cell differentiation</a:t>
            </a:r>
            <a:r>
              <a:rPr lang="en-US" sz="1600" baseline="30000"/>
              <a:t>1–3</a:t>
            </a:r>
          </a:p>
        </p:txBody>
      </p:sp>
      <p:sp>
        <p:nvSpPr>
          <p:cNvPr id="4" name="Text Placeholder 3">
            <a:extLst>
              <a:ext uri="{FF2B5EF4-FFF2-40B4-BE49-F238E27FC236}">
                <a16:creationId xmlns:a16="http://schemas.microsoft.com/office/drawing/2014/main" id="{3226339E-C65B-40B0-AD8B-DD6FBF8728BB}"/>
              </a:ext>
            </a:extLst>
          </p:cNvPr>
          <p:cNvSpPr>
            <a:spLocks noGrp="1"/>
          </p:cNvSpPr>
          <p:nvPr>
            <p:ph type="body" sz="quarter" idx="13"/>
          </p:nvPr>
        </p:nvSpPr>
        <p:spPr>
          <a:xfrm>
            <a:off x="1627200" y="6097710"/>
            <a:ext cx="9727200" cy="536665"/>
          </a:xfrm>
        </p:spPr>
        <p:txBody>
          <a:bodyPr/>
          <a:lstStyle/>
          <a:p>
            <a:r>
              <a:rPr lang="en-GB"/>
              <a:t>2HG, R(-)-2-hydroxyglutarate; </a:t>
            </a:r>
            <a:r>
              <a:rPr lang="el-GR"/>
              <a:t>α</a:t>
            </a:r>
            <a:r>
              <a:rPr lang="en-GB"/>
              <a:t>KG, </a:t>
            </a:r>
            <a:r>
              <a:rPr lang="el-GR"/>
              <a:t>α-</a:t>
            </a:r>
            <a:r>
              <a:rPr lang="en-GB"/>
              <a:t>ketoglutarate; IDH, isocitrate dehydrogenase; Me, methyl group; </a:t>
            </a:r>
            <a:r>
              <a:rPr lang="en-GB" err="1"/>
              <a:t>mIDH</a:t>
            </a:r>
            <a:r>
              <a:rPr lang="en-GB"/>
              <a:t>, mutant isocitrate dehydrogenase </a:t>
            </a:r>
          </a:p>
          <a:p>
            <a:r>
              <a:rPr lang="en-GB"/>
              <a:t>1. </a:t>
            </a:r>
            <a:r>
              <a:rPr lang="en-GB" err="1">
                <a:hlinkClick r:id="rId2"/>
              </a:rPr>
              <a:t>Kernytsky</a:t>
            </a:r>
            <a:r>
              <a:rPr lang="en-GB">
                <a:hlinkClick r:id="rId2"/>
              </a:rPr>
              <a:t> A, et al. </a:t>
            </a:r>
            <a:r>
              <a:rPr lang="en-GB" i="1">
                <a:hlinkClick r:id="rId2"/>
              </a:rPr>
              <a:t>Blood. </a:t>
            </a:r>
            <a:r>
              <a:rPr lang="en-GB">
                <a:hlinkClick r:id="rId2"/>
              </a:rPr>
              <a:t>2015;125(2):296–303</a:t>
            </a:r>
            <a:r>
              <a:rPr lang="en-GB"/>
              <a:t>; 2. </a:t>
            </a:r>
            <a:r>
              <a:rPr lang="en-GB" err="1">
                <a:hlinkClick r:id="rId3"/>
              </a:rPr>
              <a:t>Rohle</a:t>
            </a:r>
            <a:r>
              <a:rPr lang="en-GB">
                <a:hlinkClick r:id="rId3"/>
              </a:rPr>
              <a:t> D, et al. </a:t>
            </a:r>
            <a:r>
              <a:rPr lang="en-GB" i="1">
                <a:hlinkClick r:id="rId3"/>
              </a:rPr>
              <a:t>Science.</a:t>
            </a:r>
            <a:r>
              <a:rPr lang="en-GB">
                <a:hlinkClick r:id="rId3"/>
              </a:rPr>
              <a:t> 2013;340(6132):626–630</a:t>
            </a:r>
            <a:r>
              <a:rPr lang="en-GB"/>
              <a:t>; 3. </a:t>
            </a:r>
            <a:r>
              <a:rPr lang="en-GB">
                <a:hlinkClick r:id="rId4"/>
              </a:rPr>
              <a:t>Wang F, et al. </a:t>
            </a:r>
            <a:r>
              <a:rPr lang="en-GB" i="1">
                <a:hlinkClick r:id="rId4"/>
              </a:rPr>
              <a:t>Science. </a:t>
            </a:r>
            <a:r>
              <a:rPr lang="en-GB">
                <a:hlinkClick r:id="rId4"/>
              </a:rPr>
              <a:t>2013;340(6132):622–626</a:t>
            </a:r>
            <a:endParaRPr lang="en-GB"/>
          </a:p>
        </p:txBody>
      </p:sp>
      <p:sp>
        <p:nvSpPr>
          <p:cNvPr id="9" name="Oval 8">
            <a:extLst>
              <a:ext uri="{FF2B5EF4-FFF2-40B4-BE49-F238E27FC236}">
                <a16:creationId xmlns:a16="http://schemas.microsoft.com/office/drawing/2014/main" id="{FD75030A-7565-9F24-7F69-C66D02824082}"/>
              </a:ext>
            </a:extLst>
          </p:cNvPr>
          <p:cNvSpPr/>
          <p:nvPr/>
        </p:nvSpPr>
        <p:spPr>
          <a:xfrm>
            <a:off x="1622899" y="2720122"/>
            <a:ext cx="962025" cy="885835"/>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err="1">
                <a:solidFill>
                  <a:schemeClr val="tx1"/>
                </a:solidFill>
              </a:rPr>
              <a:t>mIDH</a:t>
            </a:r>
            <a:endParaRPr lang="en-AU" sz="1400">
              <a:solidFill>
                <a:schemeClr val="tx1"/>
              </a:solidFill>
            </a:endParaRPr>
          </a:p>
        </p:txBody>
      </p:sp>
      <p:sp>
        <p:nvSpPr>
          <p:cNvPr id="10" name="Arrow: Right 9">
            <a:extLst>
              <a:ext uri="{FF2B5EF4-FFF2-40B4-BE49-F238E27FC236}">
                <a16:creationId xmlns:a16="http://schemas.microsoft.com/office/drawing/2014/main" id="{782ECF74-00CB-C23A-581B-F9E0C8C537B6}"/>
              </a:ext>
            </a:extLst>
          </p:cNvPr>
          <p:cNvSpPr/>
          <p:nvPr/>
        </p:nvSpPr>
        <p:spPr>
          <a:xfrm>
            <a:off x="2832574" y="2884549"/>
            <a:ext cx="742950" cy="536665"/>
          </a:xfrm>
          <a:prstGeom prst="right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Arrow: Right 10">
            <a:extLst>
              <a:ext uri="{FF2B5EF4-FFF2-40B4-BE49-F238E27FC236}">
                <a16:creationId xmlns:a16="http://schemas.microsoft.com/office/drawing/2014/main" id="{B7180C38-BA30-61B3-EB68-987FEC49553B}"/>
              </a:ext>
            </a:extLst>
          </p:cNvPr>
          <p:cNvSpPr/>
          <p:nvPr/>
        </p:nvSpPr>
        <p:spPr>
          <a:xfrm>
            <a:off x="5977082" y="2866208"/>
            <a:ext cx="742950" cy="5366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mc:Choice xmlns:am3d="http://schemas.microsoft.com/office/drawing/2017/model3d" Requires="am3d">
          <p:graphicFrame>
            <p:nvGraphicFramePr>
              <p:cNvPr id="13" name="3D Model 12" descr="DNA">
                <a:extLst>
                  <a:ext uri="{FF2B5EF4-FFF2-40B4-BE49-F238E27FC236}">
                    <a16:creationId xmlns:a16="http://schemas.microsoft.com/office/drawing/2014/main" id="{D5F4B465-9328-082C-7999-A9304B576838}"/>
                  </a:ext>
                </a:extLst>
              </p:cNvPr>
              <p:cNvGraphicFramePr/>
              <p:nvPr>
                <p:extLst>
                  <p:ext uri="{D42A27DB-BD31-4B8C-83A1-F6EECF244321}">
                    <p14:modId xmlns:p14="http://schemas.microsoft.com/office/powerpoint/2010/main" val="2743252988"/>
                  </p:ext>
                </p:extLst>
              </p:nvPr>
            </p:nvGraphicFramePr>
            <p:xfrm rot="16200000">
              <a:off x="7323684" y="2271464"/>
              <a:ext cx="814193" cy="1769453"/>
            </p:xfrm>
            <a:graphic>
              <a:graphicData uri="http://schemas.microsoft.com/office/drawing/2017/model3d">
                <am3d:model3d r:embed="rId5">
                  <am3d:spPr>
                    <a:xfrm rot="16200000">
                      <a:off x="0" y="0"/>
                      <a:ext cx="814193" cy="1769453"/>
                    </a:xfrm>
                    <a:prstGeom prst="rect">
                      <a:avLst/>
                    </a:prstGeom>
                  </am3d:spPr>
                  <am3d:camera>
                    <am3d:pos x="0" y="0" z="49127550"/>
                    <am3d:up dx="0" dy="36000000" dz="0"/>
                    <am3d:lookAt x="0" y="0" z="0"/>
                    <am3d:perspective fov="2700000"/>
                  </am3d:camera>
                  <am3d:trans>
                    <am3d:meterPerModelUnit n="1724731" d="1000000"/>
                    <am3d:preTrans dx="-118" dy="-18000000" dz="-1"/>
                    <am3d:scale>
                      <am3d:sx n="1000000" d="1000000"/>
                      <am3d:sy n="1000000" d="1000000"/>
                      <am3d:sz n="1000000" d="1000000"/>
                    </am3d:scale>
                    <am3d:rot/>
                    <am3d:postTrans dx="0" dy="0" dz="0"/>
                  </am3d:trans>
                  <am3d:raster rName="Office3DRenderer" rVer="16.0.8326">
                    <am3d:blip r:embed="rId6"/>
                  </am3d:raster>
                  <am3d:objViewport viewportSz="18785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DNA">
                <a:extLst>
                  <a:ext uri="{FF2B5EF4-FFF2-40B4-BE49-F238E27FC236}">
                    <a16:creationId xmlns:a16="http://schemas.microsoft.com/office/drawing/2014/main" id="{D5F4B465-9328-082C-7999-A9304B576838}"/>
                  </a:ext>
                </a:extLst>
              </p:cNvPr>
              <p:cNvPicPr>
                <a:picLocks noGrp="1" noRot="1" noChangeAspect="1" noMove="1" noResize="1" noEditPoints="1" noAdjustHandles="1" noChangeArrowheads="1" noChangeShapeType="1" noCrop="1"/>
              </p:cNvPicPr>
              <p:nvPr/>
            </p:nvPicPr>
            <p:blipFill>
              <a:blip r:embed="rId6"/>
              <a:stretch>
                <a:fillRect/>
              </a:stretch>
            </p:blipFill>
            <p:spPr>
              <a:xfrm rot="16200000">
                <a:off x="7323684" y="2271464"/>
                <a:ext cx="814193" cy="1769453"/>
              </a:xfrm>
              <a:prstGeom prst="rect">
                <a:avLst/>
              </a:prstGeom>
            </p:spPr>
          </p:pic>
        </mc:Fallback>
      </mc:AlternateContent>
      <p:sp>
        <p:nvSpPr>
          <p:cNvPr id="15" name="Oval 14">
            <a:extLst>
              <a:ext uri="{FF2B5EF4-FFF2-40B4-BE49-F238E27FC236}">
                <a16:creationId xmlns:a16="http://schemas.microsoft.com/office/drawing/2014/main" id="{F0BFF097-1835-680D-6C56-89E5670D1D03}"/>
              </a:ext>
            </a:extLst>
          </p:cNvPr>
          <p:cNvSpPr/>
          <p:nvPr/>
        </p:nvSpPr>
        <p:spPr>
          <a:xfrm>
            <a:off x="1622899" y="4415410"/>
            <a:ext cx="962025" cy="885835"/>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err="1">
                <a:solidFill>
                  <a:schemeClr val="tx1"/>
                </a:solidFill>
              </a:rPr>
              <a:t>mIDH</a:t>
            </a:r>
            <a:endParaRPr lang="en-AU" sz="1400">
              <a:solidFill>
                <a:schemeClr val="tx1"/>
              </a:solidFill>
            </a:endParaRPr>
          </a:p>
        </p:txBody>
      </p:sp>
      <p:sp>
        <p:nvSpPr>
          <p:cNvPr id="16" name="Arrow: Right 15">
            <a:extLst>
              <a:ext uri="{FF2B5EF4-FFF2-40B4-BE49-F238E27FC236}">
                <a16:creationId xmlns:a16="http://schemas.microsoft.com/office/drawing/2014/main" id="{24B76820-B3CE-C289-4C33-25FB329DD49C}"/>
              </a:ext>
            </a:extLst>
          </p:cNvPr>
          <p:cNvSpPr/>
          <p:nvPr/>
        </p:nvSpPr>
        <p:spPr>
          <a:xfrm>
            <a:off x="2832574" y="4579837"/>
            <a:ext cx="742950" cy="536665"/>
          </a:xfrm>
          <a:prstGeom prst="right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C24B4806-0CF3-7B94-0DE2-51BE35432392}"/>
              </a:ext>
            </a:extLst>
          </p:cNvPr>
          <p:cNvSpPr/>
          <p:nvPr/>
        </p:nvSpPr>
        <p:spPr>
          <a:xfrm>
            <a:off x="5977082" y="4563505"/>
            <a:ext cx="742950" cy="536665"/>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mc:Choice xmlns:am3d="http://schemas.microsoft.com/office/drawing/2017/model3d" Requires="am3d">
          <p:graphicFrame>
            <p:nvGraphicFramePr>
              <p:cNvPr id="18" name="3D Model 17" descr="DNA">
                <a:extLst>
                  <a:ext uri="{FF2B5EF4-FFF2-40B4-BE49-F238E27FC236}">
                    <a16:creationId xmlns:a16="http://schemas.microsoft.com/office/drawing/2014/main" id="{28A649DF-78CD-39A8-83A9-101856C14956}"/>
                  </a:ext>
                </a:extLst>
              </p:cNvPr>
              <p:cNvGraphicFramePr/>
              <p:nvPr>
                <p:extLst>
                  <p:ext uri="{D42A27DB-BD31-4B8C-83A1-F6EECF244321}">
                    <p14:modId xmlns:p14="http://schemas.microsoft.com/office/powerpoint/2010/main" val="1014761693"/>
                  </p:ext>
                </p:extLst>
              </p:nvPr>
            </p:nvGraphicFramePr>
            <p:xfrm rot="16200000">
              <a:off x="7323684" y="3966752"/>
              <a:ext cx="814193" cy="1769453"/>
            </p:xfrm>
            <a:graphic>
              <a:graphicData uri="http://schemas.microsoft.com/office/drawing/2017/model3d">
                <am3d:model3d r:embed="rId5">
                  <am3d:spPr>
                    <a:xfrm rot="16200000">
                      <a:off x="0" y="0"/>
                      <a:ext cx="814193" cy="1769453"/>
                    </a:xfrm>
                    <a:prstGeom prst="rect">
                      <a:avLst/>
                    </a:prstGeom>
                  </am3d:spPr>
                  <am3d:camera>
                    <am3d:pos x="0" y="0" z="49127550"/>
                    <am3d:up dx="0" dy="36000000" dz="0"/>
                    <am3d:lookAt x="0" y="0" z="0"/>
                    <am3d:perspective fov="2700000"/>
                  </am3d:camera>
                  <am3d:trans>
                    <am3d:meterPerModelUnit n="1724731" d="1000000"/>
                    <am3d:preTrans dx="-118" dy="-18000000" dz="-1"/>
                    <am3d:scale>
                      <am3d:sx n="1000000" d="1000000"/>
                      <am3d:sy n="1000000" d="1000000"/>
                      <am3d:sz n="1000000" d="1000000"/>
                    </am3d:scale>
                    <am3d:rot/>
                    <am3d:postTrans dx="0" dy="0" dz="0"/>
                  </am3d:trans>
                  <am3d:raster rName="Office3DRenderer" rVer="16.0.8326">
                    <am3d:blip r:embed="rId6"/>
                  </am3d:raster>
                  <am3d:objViewport viewportSz="18785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DNA">
                <a:extLst>
                  <a:ext uri="{FF2B5EF4-FFF2-40B4-BE49-F238E27FC236}">
                    <a16:creationId xmlns:a16="http://schemas.microsoft.com/office/drawing/2014/main" id="{28A649DF-78CD-39A8-83A9-101856C14956}"/>
                  </a:ext>
                </a:extLst>
              </p:cNvPr>
              <p:cNvPicPr>
                <a:picLocks noGrp="1" noRot="1" noChangeAspect="1" noMove="1" noResize="1" noEditPoints="1" noAdjustHandles="1" noChangeArrowheads="1" noChangeShapeType="1" noCrop="1"/>
              </p:cNvPicPr>
              <p:nvPr/>
            </p:nvPicPr>
            <p:blipFill>
              <a:blip r:embed="rId6"/>
              <a:stretch>
                <a:fillRect/>
              </a:stretch>
            </p:blipFill>
            <p:spPr>
              <a:xfrm rot="16200000">
                <a:off x="7323684" y="3966752"/>
                <a:ext cx="814193" cy="1769453"/>
              </a:xfrm>
              <a:prstGeom prst="rect">
                <a:avLst/>
              </a:prstGeom>
            </p:spPr>
          </p:pic>
        </mc:Fallback>
      </mc:AlternateContent>
      <p:sp>
        <p:nvSpPr>
          <p:cNvPr id="19" name="Arrow: Right 18">
            <a:extLst>
              <a:ext uri="{FF2B5EF4-FFF2-40B4-BE49-F238E27FC236}">
                <a16:creationId xmlns:a16="http://schemas.microsoft.com/office/drawing/2014/main" id="{84EE8EAC-3576-FE7A-73BF-AA8F0B41428D}"/>
              </a:ext>
            </a:extLst>
          </p:cNvPr>
          <p:cNvSpPr/>
          <p:nvPr/>
        </p:nvSpPr>
        <p:spPr>
          <a:xfrm>
            <a:off x="8907738" y="4563506"/>
            <a:ext cx="742950" cy="536665"/>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339B46E3-7E85-3A64-DC8B-EFA21EE2E022}"/>
              </a:ext>
            </a:extLst>
          </p:cNvPr>
          <p:cNvSpPr txBox="1"/>
          <p:nvPr/>
        </p:nvSpPr>
        <p:spPr>
          <a:xfrm>
            <a:off x="6250624" y="2375999"/>
            <a:ext cx="2016899" cy="307777"/>
          </a:xfrm>
          <a:prstGeom prst="rect">
            <a:avLst/>
          </a:prstGeom>
          <a:noFill/>
        </p:spPr>
        <p:txBody>
          <a:bodyPr wrap="none" rtlCol="0">
            <a:spAutoFit/>
          </a:bodyPr>
          <a:lstStyle/>
          <a:p>
            <a:r>
              <a:rPr lang="en-AU" sz="1400">
                <a:solidFill>
                  <a:srgbClr val="FF0000"/>
                </a:solidFill>
              </a:rPr>
              <a:t>Blocked Demethylation</a:t>
            </a:r>
          </a:p>
        </p:txBody>
      </p:sp>
      <p:sp>
        <p:nvSpPr>
          <p:cNvPr id="21" name="Arrow: Right 20">
            <a:extLst>
              <a:ext uri="{FF2B5EF4-FFF2-40B4-BE49-F238E27FC236}">
                <a16:creationId xmlns:a16="http://schemas.microsoft.com/office/drawing/2014/main" id="{5BF2AAFF-BB7D-1C4E-6D32-21D8D3391D08}"/>
              </a:ext>
            </a:extLst>
          </p:cNvPr>
          <p:cNvSpPr/>
          <p:nvPr/>
        </p:nvSpPr>
        <p:spPr>
          <a:xfrm>
            <a:off x="8911428" y="2878376"/>
            <a:ext cx="742950" cy="5366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37C0DFFD-6E33-1CB8-8387-8518E4AAF873}"/>
              </a:ext>
            </a:extLst>
          </p:cNvPr>
          <p:cNvSpPr txBox="1"/>
          <p:nvPr/>
        </p:nvSpPr>
        <p:spPr>
          <a:xfrm>
            <a:off x="9176867" y="2412345"/>
            <a:ext cx="1973554" cy="307777"/>
          </a:xfrm>
          <a:prstGeom prst="rect">
            <a:avLst/>
          </a:prstGeom>
          <a:noFill/>
        </p:spPr>
        <p:txBody>
          <a:bodyPr wrap="none" rtlCol="0">
            <a:spAutoFit/>
          </a:bodyPr>
          <a:lstStyle/>
          <a:p>
            <a:r>
              <a:rPr lang="en-AU" sz="1400">
                <a:solidFill>
                  <a:srgbClr val="FF0000"/>
                </a:solidFill>
              </a:rPr>
              <a:t>Blocked Differentiation</a:t>
            </a:r>
          </a:p>
        </p:txBody>
      </p:sp>
      <p:sp>
        <p:nvSpPr>
          <p:cNvPr id="23" name="TextBox 22">
            <a:extLst>
              <a:ext uri="{FF2B5EF4-FFF2-40B4-BE49-F238E27FC236}">
                <a16:creationId xmlns:a16="http://schemas.microsoft.com/office/drawing/2014/main" id="{ABACF439-1B37-165D-3F4B-C56830AD6A0C}"/>
              </a:ext>
            </a:extLst>
          </p:cNvPr>
          <p:cNvSpPr txBox="1"/>
          <p:nvPr/>
        </p:nvSpPr>
        <p:spPr>
          <a:xfrm>
            <a:off x="6348557" y="5251456"/>
            <a:ext cx="1867819" cy="307777"/>
          </a:xfrm>
          <a:prstGeom prst="rect">
            <a:avLst/>
          </a:prstGeom>
          <a:noFill/>
        </p:spPr>
        <p:txBody>
          <a:bodyPr wrap="none" rtlCol="0">
            <a:spAutoFit/>
          </a:bodyPr>
          <a:lstStyle/>
          <a:p>
            <a:r>
              <a:rPr lang="en-AU" sz="1400">
                <a:solidFill>
                  <a:srgbClr val="7030A0"/>
                </a:solidFill>
              </a:rPr>
              <a:t>Active Demethylation</a:t>
            </a:r>
          </a:p>
        </p:txBody>
      </p:sp>
      <p:sp>
        <p:nvSpPr>
          <p:cNvPr id="24" name="TextBox 23">
            <a:extLst>
              <a:ext uri="{FF2B5EF4-FFF2-40B4-BE49-F238E27FC236}">
                <a16:creationId xmlns:a16="http://schemas.microsoft.com/office/drawing/2014/main" id="{3CE512E2-8D1B-1D07-EB38-05300246F46E}"/>
              </a:ext>
            </a:extLst>
          </p:cNvPr>
          <p:cNvSpPr txBox="1"/>
          <p:nvPr/>
        </p:nvSpPr>
        <p:spPr>
          <a:xfrm>
            <a:off x="9173334" y="5255815"/>
            <a:ext cx="1728358" cy="523220"/>
          </a:xfrm>
          <a:prstGeom prst="rect">
            <a:avLst/>
          </a:prstGeom>
          <a:noFill/>
        </p:spPr>
        <p:txBody>
          <a:bodyPr wrap="none" rtlCol="0">
            <a:spAutoFit/>
          </a:bodyPr>
          <a:lstStyle/>
          <a:p>
            <a:r>
              <a:rPr lang="en-AU" sz="1400">
                <a:solidFill>
                  <a:srgbClr val="7030A0"/>
                </a:solidFill>
              </a:rPr>
              <a:t>Release of Blocked</a:t>
            </a:r>
          </a:p>
          <a:p>
            <a:r>
              <a:rPr lang="en-AU" sz="1400">
                <a:solidFill>
                  <a:srgbClr val="7030A0"/>
                </a:solidFill>
              </a:rPr>
              <a:t>    Differentiation</a:t>
            </a:r>
          </a:p>
        </p:txBody>
      </p:sp>
      <p:sp>
        <p:nvSpPr>
          <p:cNvPr id="25" name="Oval 24">
            <a:extLst>
              <a:ext uri="{FF2B5EF4-FFF2-40B4-BE49-F238E27FC236}">
                <a16:creationId xmlns:a16="http://schemas.microsoft.com/office/drawing/2014/main" id="{784166E8-8B00-FE7C-4909-DFD23C0ACD42}"/>
              </a:ext>
            </a:extLst>
          </p:cNvPr>
          <p:cNvSpPr/>
          <p:nvPr/>
        </p:nvSpPr>
        <p:spPr>
          <a:xfrm>
            <a:off x="2584924" y="5188162"/>
            <a:ext cx="1205236" cy="60720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400" err="1">
                <a:solidFill>
                  <a:schemeClr val="bg1"/>
                </a:solidFill>
              </a:rPr>
              <a:t>mIDH</a:t>
            </a:r>
            <a:endParaRPr lang="en-AU" sz="1400">
              <a:solidFill>
                <a:schemeClr val="bg1"/>
              </a:solidFill>
            </a:endParaRPr>
          </a:p>
          <a:p>
            <a:pPr algn="ctr"/>
            <a:r>
              <a:rPr lang="en-AU" sz="1400">
                <a:solidFill>
                  <a:schemeClr val="bg1"/>
                </a:solidFill>
              </a:rPr>
              <a:t>Inhibitor</a:t>
            </a:r>
          </a:p>
        </p:txBody>
      </p:sp>
      <p:sp>
        <p:nvSpPr>
          <p:cNvPr id="27" name="Oval 26">
            <a:extLst>
              <a:ext uri="{FF2B5EF4-FFF2-40B4-BE49-F238E27FC236}">
                <a16:creationId xmlns:a16="http://schemas.microsoft.com/office/drawing/2014/main" id="{654694BA-A019-5AD2-BD4C-86C55D4A8DF8}"/>
              </a:ext>
            </a:extLst>
          </p:cNvPr>
          <p:cNvSpPr/>
          <p:nvPr/>
        </p:nvSpPr>
        <p:spPr>
          <a:xfrm>
            <a:off x="3942138" y="4460284"/>
            <a:ext cx="1474814" cy="1003382"/>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solidFill>
                  <a:schemeClr val="tx1"/>
                </a:solidFill>
              </a:rPr>
              <a:t>DNA &amp; Histone Demethylase</a:t>
            </a:r>
          </a:p>
        </p:txBody>
      </p:sp>
      <p:sp>
        <p:nvSpPr>
          <p:cNvPr id="28" name="Oval 27">
            <a:extLst>
              <a:ext uri="{FF2B5EF4-FFF2-40B4-BE49-F238E27FC236}">
                <a16:creationId xmlns:a16="http://schemas.microsoft.com/office/drawing/2014/main" id="{EEDDB720-C85D-6502-C43D-2DE4A9B89653}"/>
              </a:ext>
            </a:extLst>
          </p:cNvPr>
          <p:cNvSpPr/>
          <p:nvPr/>
        </p:nvSpPr>
        <p:spPr>
          <a:xfrm>
            <a:off x="4862497" y="4307459"/>
            <a:ext cx="304800" cy="307777"/>
          </a:xfrm>
          <a:prstGeom prst="ellipse">
            <a:avLst/>
          </a:prstGeom>
          <a:solidFill>
            <a:srgbClr val="D57C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27736CE8-912D-4DFD-6C83-9752B4C1D967}"/>
              </a:ext>
            </a:extLst>
          </p:cNvPr>
          <p:cNvSpPr/>
          <p:nvPr/>
        </p:nvSpPr>
        <p:spPr>
          <a:xfrm>
            <a:off x="5109366" y="4114796"/>
            <a:ext cx="304800" cy="307777"/>
          </a:xfrm>
          <a:prstGeom prst="ellipse">
            <a:avLst/>
          </a:prstGeom>
          <a:solidFill>
            <a:srgbClr val="D57C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2D171BFD-33B5-25BC-CEB8-323DC71968CF}"/>
              </a:ext>
            </a:extLst>
          </p:cNvPr>
          <p:cNvSpPr/>
          <p:nvPr/>
        </p:nvSpPr>
        <p:spPr>
          <a:xfrm>
            <a:off x="5172377" y="4409616"/>
            <a:ext cx="304800" cy="307777"/>
          </a:xfrm>
          <a:prstGeom prst="ellipse">
            <a:avLst/>
          </a:prstGeom>
          <a:solidFill>
            <a:srgbClr val="D57C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E33B796E-B7C3-31DA-9603-C2E5A383F8EC}"/>
              </a:ext>
            </a:extLst>
          </p:cNvPr>
          <p:cNvSpPr/>
          <p:nvPr/>
        </p:nvSpPr>
        <p:spPr>
          <a:xfrm>
            <a:off x="3939352" y="2667752"/>
            <a:ext cx="1474814" cy="1003382"/>
          </a:xfrm>
          <a:prstGeom prst="ellips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100">
                <a:solidFill>
                  <a:schemeClr val="tx1"/>
                </a:solidFill>
              </a:rPr>
              <a:t>DNA &amp; Histone Demethylase</a:t>
            </a:r>
          </a:p>
        </p:txBody>
      </p:sp>
      <p:sp>
        <p:nvSpPr>
          <p:cNvPr id="39" name="Oval 38">
            <a:extLst>
              <a:ext uri="{FF2B5EF4-FFF2-40B4-BE49-F238E27FC236}">
                <a16:creationId xmlns:a16="http://schemas.microsoft.com/office/drawing/2014/main" id="{04D3F2F4-24D9-C920-1509-A152F5EA13B5}"/>
              </a:ext>
            </a:extLst>
          </p:cNvPr>
          <p:cNvSpPr/>
          <p:nvPr/>
        </p:nvSpPr>
        <p:spPr>
          <a:xfrm>
            <a:off x="4859711" y="2514927"/>
            <a:ext cx="304800" cy="30777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40D36122-F45D-F398-8868-08C2E501CD4E}"/>
              </a:ext>
            </a:extLst>
          </p:cNvPr>
          <p:cNvSpPr/>
          <p:nvPr/>
        </p:nvSpPr>
        <p:spPr>
          <a:xfrm>
            <a:off x="5106580" y="2322264"/>
            <a:ext cx="304800" cy="30777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a:extLst>
              <a:ext uri="{FF2B5EF4-FFF2-40B4-BE49-F238E27FC236}">
                <a16:creationId xmlns:a16="http://schemas.microsoft.com/office/drawing/2014/main" id="{640C946A-B8AD-19C2-149A-098815DFD439}"/>
              </a:ext>
            </a:extLst>
          </p:cNvPr>
          <p:cNvSpPr/>
          <p:nvPr/>
        </p:nvSpPr>
        <p:spPr>
          <a:xfrm>
            <a:off x="5169591" y="2617084"/>
            <a:ext cx="304800" cy="30777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28C8CDC9-3E9F-F239-E819-28A47781140A}"/>
              </a:ext>
            </a:extLst>
          </p:cNvPr>
          <p:cNvSpPr/>
          <p:nvPr/>
        </p:nvSpPr>
        <p:spPr>
          <a:xfrm>
            <a:off x="4819216" y="2201183"/>
            <a:ext cx="304800" cy="30777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D54EF5A8-5315-DD39-BF63-B9D4F4A8D106}"/>
              </a:ext>
            </a:extLst>
          </p:cNvPr>
          <p:cNvSpPr/>
          <p:nvPr/>
        </p:nvSpPr>
        <p:spPr>
          <a:xfrm>
            <a:off x="4566378" y="2372733"/>
            <a:ext cx="304800" cy="307777"/>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a:extLst>
              <a:ext uri="{FF2B5EF4-FFF2-40B4-BE49-F238E27FC236}">
                <a16:creationId xmlns:a16="http://schemas.microsoft.com/office/drawing/2014/main" id="{1437710A-707E-BAC6-E169-9BAAB4F45DFE}"/>
              </a:ext>
            </a:extLst>
          </p:cNvPr>
          <p:cNvSpPr txBox="1"/>
          <p:nvPr/>
        </p:nvSpPr>
        <p:spPr>
          <a:xfrm>
            <a:off x="5118278" y="2678368"/>
            <a:ext cx="421910" cy="230832"/>
          </a:xfrm>
          <a:prstGeom prst="rect">
            <a:avLst/>
          </a:prstGeom>
          <a:noFill/>
        </p:spPr>
        <p:txBody>
          <a:bodyPr wrap="none" rtlCol="0">
            <a:spAutoFit/>
          </a:bodyPr>
          <a:lstStyle/>
          <a:p>
            <a:r>
              <a:rPr lang="en-AU" sz="900"/>
              <a:t>2HG</a:t>
            </a:r>
          </a:p>
        </p:txBody>
      </p:sp>
      <p:sp>
        <p:nvSpPr>
          <p:cNvPr id="45" name="TextBox 44">
            <a:extLst>
              <a:ext uri="{FF2B5EF4-FFF2-40B4-BE49-F238E27FC236}">
                <a16:creationId xmlns:a16="http://schemas.microsoft.com/office/drawing/2014/main" id="{56E23546-D12B-C61C-6523-A3C673A43F64}"/>
              </a:ext>
            </a:extLst>
          </p:cNvPr>
          <p:cNvSpPr txBox="1"/>
          <p:nvPr/>
        </p:nvSpPr>
        <p:spPr>
          <a:xfrm>
            <a:off x="4512741" y="2411494"/>
            <a:ext cx="421910" cy="230832"/>
          </a:xfrm>
          <a:prstGeom prst="rect">
            <a:avLst/>
          </a:prstGeom>
          <a:noFill/>
        </p:spPr>
        <p:txBody>
          <a:bodyPr wrap="none" rtlCol="0">
            <a:spAutoFit/>
          </a:bodyPr>
          <a:lstStyle/>
          <a:p>
            <a:r>
              <a:rPr lang="en-AU" sz="900"/>
              <a:t>2HG</a:t>
            </a:r>
          </a:p>
        </p:txBody>
      </p:sp>
      <p:sp>
        <p:nvSpPr>
          <p:cNvPr id="46" name="TextBox 45">
            <a:extLst>
              <a:ext uri="{FF2B5EF4-FFF2-40B4-BE49-F238E27FC236}">
                <a16:creationId xmlns:a16="http://schemas.microsoft.com/office/drawing/2014/main" id="{E4ED7406-E7F5-A408-2761-D5C73CAF8E11}"/>
              </a:ext>
            </a:extLst>
          </p:cNvPr>
          <p:cNvSpPr txBox="1"/>
          <p:nvPr/>
        </p:nvSpPr>
        <p:spPr>
          <a:xfrm>
            <a:off x="4758390" y="2239769"/>
            <a:ext cx="421910" cy="230832"/>
          </a:xfrm>
          <a:prstGeom prst="rect">
            <a:avLst/>
          </a:prstGeom>
          <a:noFill/>
        </p:spPr>
        <p:txBody>
          <a:bodyPr wrap="none" rtlCol="0">
            <a:spAutoFit/>
          </a:bodyPr>
          <a:lstStyle/>
          <a:p>
            <a:r>
              <a:rPr lang="en-AU" sz="900"/>
              <a:t>2HG</a:t>
            </a:r>
          </a:p>
        </p:txBody>
      </p:sp>
      <p:sp>
        <p:nvSpPr>
          <p:cNvPr id="47" name="TextBox 46">
            <a:extLst>
              <a:ext uri="{FF2B5EF4-FFF2-40B4-BE49-F238E27FC236}">
                <a16:creationId xmlns:a16="http://schemas.microsoft.com/office/drawing/2014/main" id="{F0351EFA-9F0E-CC91-B1FD-A17190188BBA}"/>
              </a:ext>
            </a:extLst>
          </p:cNvPr>
          <p:cNvSpPr txBox="1"/>
          <p:nvPr/>
        </p:nvSpPr>
        <p:spPr>
          <a:xfrm>
            <a:off x="4808765" y="2563487"/>
            <a:ext cx="421910" cy="230832"/>
          </a:xfrm>
          <a:prstGeom prst="rect">
            <a:avLst/>
          </a:prstGeom>
          <a:noFill/>
        </p:spPr>
        <p:txBody>
          <a:bodyPr wrap="none" rtlCol="0">
            <a:spAutoFit/>
          </a:bodyPr>
          <a:lstStyle/>
          <a:p>
            <a:r>
              <a:rPr lang="en-AU" sz="900"/>
              <a:t>2HG</a:t>
            </a:r>
          </a:p>
        </p:txBody>
      </p:sp>
      <p:sp>
        <p:nvSpPr>
          <p:cNvPr id="48" name="TextBox 47">
            <a:extLst>
              <a:ext uri="{FF2B5EF4-FFF2-40B4-BE49-F238E27FC236}">
                <a16:creationId xmlns:a16="http://schemas.microsoft.com/office/drawing/2014/main" id="{F55A6999-8623-8A2D-C733-EB3ABAB9D537}"/>
              </a:ext>
            </a:extLst>
          </p:cNvPr>
          <p:cNvSpPr txBox="1"/>
          <p:nvPr/>
        </p:nvSpPr>
        <p:spPr>
          <a:xfrm>
            <a:off x="5070666" y="2363991"/>
            <a:ext cx="421910" cy="230832"/>
          </a:xfrm>
          <a:prstGeom prst="rect">
            <a:avLst/>
          </a:prstGeom>
          <a:noFill/>
        </p:spPr>
        <p:txBody>
          <a:bodyPr wrap="none" rtlCol="0">
            <a:spAutoFit/>
          </a:bodyPr>
          <a:lstStyle/>
          <a:p>
            <a:r>
              <a:rPr lang="en-AU" sz="900"/>
              <a:t>2HG</a:t>
            </a:r>
          </a:p>
        </p:txBody>
      </p:sp>
      <p:sp>
        <p:nvSpPr>
          <p:cNvPr id="52" name="TextBox 51">
            <a:extLst>
              <a:ext uri="{FF2B5EF4-FFF2-40B4-BE49-F238E27FC236}">
                <a16:creationId xmlns:a16="http://schemas.microsoft.com/office/drawing/2014/main" id="{540F85AC-2236-E558-C45F-41E87723E2B6}"/>
              </a:ext>
            </a:extLst>
          </p:cNvPr>
          <p:cNvSpPr txBox="1"/>
          <p:nvPr/>
        </p:nvSpPr>
        <p:spPr>
          <a:xfrm>
            <a:off x="4810272" y="4368701"/>
            <a:ext cx="404650" cy="215444"/>
          </a:xfrm>
          <a:prstGeom prst="rect">
            <a:avLst/>
          </a:prstGeom>
          <a:noFill/>
        </p:spPr>
        <p:txBody>
          <a:bodyPr wrap="square">
            <a:spAutoFit/>
          </a:bodyPr>
          <a:lstStyle/>
          <a:p>
            <a:pPr algn="ctr"/>
            <a:r>
              <a:rPr lang="en-AU" sz="800"/>
              <a:t>αHG</a:t>
            </a:r>
          </a:p>
        </p:txBody>
      </p:sp>
      <p:sp>
        <p:nvSpPr>
          <p:cNvPr id="53" name="TextBox 52">
            <a:extLst>
              <a:ext uri="{FF2B5EF4-FFF2-40B4-BE49-F238E27FC236}">
                <a16:creationId xmlns:a16="http://schemas.microsoft.com/office/drawing/2014/main" id="{03D65D7B-FA6E-8F80-21D6-39A3D6E2CFB4}"/>
              </a:ext>
            </a:extLst>
          </p:cNvPr>
          <p:cNvSpPr txBox="1"/>
          <p:nvPr/>
        </p:nvSpPr>
        <p:spPr>
          <a:xfrm>
            <a:off x="5047912" y="4164199"/>
            <a:ext cx="404650" cy="215444"/>
          </a:xfrm>
          <a:prstGeom prst="rect">
            <a:avLst/>
          </a:prstGeom>
          <a:noFill/>
        </p:spPr>
        <p:txBody>
          <a:bodyPr wrap="square">
            <a:spAutoFit/>
          </a:bodyPr>
          <a:lstStyle/>
          <a:p>
            <a:pPr algn="ctr"/>
            <a:r>
              <a:rPr lang="en-AU" sz="800"/>
              <a:t>αHG</a:t>
            </a:r>
          </a:p>
        </p:txBody>
      </p:sp>
      <p:sp>
        <p:nvSpPr>
          <p:cNvPr id="54" name="TextBox 53">
            <a:extLst>
              <a:ext uri="{FF2B5EF4-FFF2-40B4-BE49-F238E27FC236}">
                <a16:creationId xmlns:a16="http://schemas.microsoft.com/office/drawing/2014/main" id="{2F41ADF2-BFF6-FE43-D45F-2B1A4316003C}"/>
              </a:ext>
            </a:extLst>
          </p:cNvPr>
          <p:cNvSpPr txBox="1"/>
          <p:nvPr/>
        </p:nvSpPr>
        <p:spPr>
          <a:xfrm>
            <a:off x="5125630" y="4452176"/>
            <a:ext cx="404650" cy="215444"/>
          </a:xfrm>
          <a:prstGeom prst="rect">
            <a:avLst/>
          </a:prstGeom>
          <a:noFill/>
        </p:spPr>
        <p:txBody>
          <a:bodyPr wrap="square">
            <a:spAutoFit/>
          </a:bodyPr>
          <a:lstStyle/>
          <a:p>
            <a:pPr algn="ctr"/>
            <a:r>
              <a:rPr lang="en-AU" sz="800"/>
              <a:t>αHG</a:t>
            </a:r>
          </a:p>
        </p:txBody>
      </p:sp>
      <p:sp>
        <p:nvSpPr>
          <p:cNvPr id="62" name="TextBox 61">
            <a:extLst>
              <a:ext uri="{FF2B5EF4-FFF2-40B4-BE49-F238E27FC236}">
                <a16:creationId xmlns:a16="http://schemas.microsoft.com/office/drawing/2014/main" id="{14A558D5-F269-C756-CFB5-934582A51BED}"/>
              </a:ext>
            </a:extLst>
          </p:cNvPr>
          <p:cNvSpPr txBox="1"/>
          <p:nvPr/>
        </p:nvSpPr>
        <p:spPr>
          <a:xfrm flipH="1">
            <a:off x="2816197" y="4193966"/>
            <a:ext cx="832608" cy="1200329"/>
          </a:xfrm>
          <a:prstGeom prst="rect">
            <a:avLst/>
          </a:prstGeom>
          <a:noFill/>
        </p:spPr>
        <p:txBody>
          <a:bodyPr wrap="square" rtlCol="0">
            <a:spAutoFit/>
          </a:bodyPr>
          <a:lstStyle/>
          <a:p>
            <a:r>
              <a:rPr lang="en-AU" sz="7200">
                <a:solidFill>
                  <a:srgbClr val="7030A0"/>
                </a:solidFill>
              </a:rPr>
              <a:t>x</a:t>
            </a:r>
          </a:p>
        </p:txBody>
      </p:sp>
      <p:sp>
        <p:nvSpPr>
          <p:cNvPr id="64" name="Oval 63">
            <a:extLst>
              <a:ext uri="{FF2B5EF4-FFF2-40B4-BE49-F238E27FC236}">
                <a16:creationId xmlns:a16="http://schemas.microsoft.com/office/drawing/2014/main" id="{D9A1F231-DA39-8080-72F4-3767ED01DD8C}"/>
              </a:ext>
            </a:extLst>
          </p:cNvPr>
          <p:cNvSpPr/>
          <p:nvPr/>
        </p:nvSpPr>
        <p:spPr>
          <a:xfrm>
            <a:off x="9738026" y="2922644"/>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5B0C8CC6-988C-DF65-2F5C-27591EB297C7}"/>
              </a:ext>
            </a:extLst>
          </p:cNvPr>
          <p:cNvSpPr/>
          <p:nvPr/>
        </p:nvSpPr>
        <p:spPr>
          <a:xfrm>
            <a:off x="10179424" y="2769488"/>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75CB572B-2527-60A6-FC89-7B516EC6FF4E}"/>
              </a:ext>
            </a:extLst>
          </p:cNvPr>
          <p:cNvSpPr/>
          <p:nvPr/>
        </p:nvSpPr>
        <p:spPr>
          <a:xfrm>
            <a:off x="10179424" y="2921160"/>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97A5A5EE-672A-2D50-4DA3-B418C5199B61}"/>
              </a:ext>
            </a:extLst>
          </p:cNvPr>
          <p:cNvSpPr/>
          <p:nvPr/>
        </p:nvSpPr>
        <p:spPr>
          <a:xfrm>
            <a:off x="10179424" y="3081946"/>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9343BF53-E809-8AA8-2194-4EF01C871697}"/>
              </a:ext>
            </a:extLst>
          </p:cNvPr>
          <p:cNvSpPr/>
          <p:nvPr/>
        </p:nvSpPr>
        <p:spPr>
          <a:xfrm>
            <a:off x="10369208" y="2769488"/>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E7AC36C5-20E8-030A-45F5-481BCA5766FC}"/>
              </a:ext>
            </a:extLst>
          </p:cNvPr>
          <p:cNvSpPr/>
          <p:nvPr/>
        </p:nvSpPr>
        <p:spPr>
          <a:xfrm>
            <a:off x="10369208" y="2921160"/>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D69DE200-4CC1-79F8-8796-BA35CCAC8ECA}"/>
              </a:ext>
            </a:extLst>
          </p:cNvPr>
          <p:cNvSpPr/>
          <p:nvPr/>
        </p:nvSpPr>
        <p:spPr>
          <a:xfrm>
            <a:off x="10369208" y="3081946"/>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Oval 75">
            <a:extLst>
              <a:ext uri="{FF2B5EF4-FFF2-40B4-BE49-F238E27FC236}">
                <a16:creationId xmlns:a16="http://schemas.microsoft.com/office/drawing/2014/main" id="{5483CB51-8BBC-4CFF-4629-92E5D10A4868}"/>
              </a:ext>
            </a:extLst>
          </p:cNvPr>
          <p:cNvSpPr/>
          <p:nvPr/>
        </p:nvSpPr>
        <p:spPr>
          <a:xfrm>
            <a:off x="10555103" y="2769488"/>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Oval 76">
            <a:extLst>
              <a:ext uri="{FF2B5EF4-FFF2-40B4-BE49-F238E27FC236}">
                <a16:creationId xmlns:a16="http://schemas.microsoft.com/office/drawing/2014/main" id="{DC3A110C-DAB6-FC08-923A-A153D8C1D837}"/>
              </a:ext>
            </a:extLst>
          </p:cNvPr>
          <p:cNvSpPr/>
          <p:nvPr/>
        </p:nvSpPr>
        <p:spPr>
          <a:xfrm>
            <a:off x="10555103" y="2921160"/>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Oval 77">
            <a:extLst>
              <a:ext uri="{FF2B5EF4-FFF2-40B4-BE49-F238E27FC236}">
                <a16:creationId xmlns:a16="http://schemas.microsoft.com/office/drawing/2014/main" id="{E196B9CD-FA9D-E442-64C7-DDED7E3099D1}"/>
              </a:ext>
            </a:extLst>
          </p:cNvPr>
          <p:cNvSpPr/>
          <p:nvPr/>
        </p:nvSpPr>
        <p:spPr>
          <a:xfrm>
            <a:off x="10555103" y="3081946"/>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0" name="Straight Arrow Connector 79">
            <a:extLst>
              <a:ext uri="{FF2B5EF4-FFF2-40B4-BE49-F238E27FC236}">
                <a16:creationId xmlns:a16="http://schemas.microsoft.com/office/drawing/2014/main" id="{3E8CE184-AB83-5574-B09B-C72BE98DF9BC}"/>
              </a:ext>
            </a:extLst>
          </p:cNvPr>
          <p:cNvCxnSpPr>
            <a:cxnSpLocks/>
            <a:endCxn id="66" idx="2"/>
          </p:cNvCxnSpPr>
          <p:nvPr/>
        </p:nvCxnSpPr>
        <p:spPr>
          <a:xfrm>
            <a:off x="9999068" y="3027438"/>
            <a:ext cx="1803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C1939C2-F1DF-DA66-E38F-0FEA2574DAB6}"/>
              </a:ext>
            </a:extLst>
          </p:cNvPr>
          <p:cNvCxnSpPr>
            <a:cxnSpLocks/>
          </p:cNvCxnSpPr>
          <p:nvPr/>
        </p:nvCxnSpPr>
        <p:spPr>
          <a:xfrm>
            <a:off x="10811514" y="3027438"/>
            <a:ext cx="1803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51E6781A-4EC8-116C-3A3D-48676B21A704}"/>
              </a:ext>
            </a:extLst>
          </p:cNvPr>
          <p:cNvSpPr/>
          <p:nvPr/>
        </p:nvSpPr>
        <p:spPr>
          <a:xfrm>
            <a:off x="9742938" y="4706258"/>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D81D86E2-9D67-CB7C-EE6E-5B7802EBCFAE}"/>
              </a:ext>
            </a:extLst>
          </p:cNvPr>
          <p:cNvSpPr/>
          <p:nvPr/>
        </p:nvSpPr>
        <p:spPr>
          <a:xfrm>
            <a:off x="10298636" y="4553102"/>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Oval 84">
            <a:extLst>
              <a:ext uri="{FF2B5EF4-FFF2-40B4-BE49-F238E27FC236}">
                <a16:creationId xmlns:a16="http://schemas.microsoft.com/office/drawing/2014/main" id="{D9CFA4C3-883B-AD3A-02FF-1FB591C72D30}"/>
              </a:ext>
            </a:extLst>
          </p:cNvPr>
          <p:cNvSpPr/>
          <p:nvPr/>
        </p:nvSpPr>
        <p:spPr>
          <a:xfrm>
            <a:off x="10298636" y="4704774"/>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E46D0652-4E24-9188-A691-502312D8D98C}"/>
              </a:ext>
            </a:extLst>
          </p:cNvPr>
          <p:cNvSpPr/>
          <p:nvPr/>
        </p:nvSpPr>
        <p:spPr>
          <a:xfrm>
            <a:off x="10298636" y="4865560"/>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Oval 86">
            <a:extLst>
              <a:ext uri="{FF2B5EF4-FFF2-40B4-BE49-F238E27FC236}">
                <a16:creationId xmlns:a16="http://schemas.microsoft.com/office/drawing/2014/main" id="{759EC3EA-2CB1-C8FC-EF06-FC6DBF97AC65}"/>
              </a:ext>
            </a:extLst>
          </p:cNvPr>
          <p:cNvSpPr/>
          <p:nvPr/>
        </p:nvSpPr>
        <p:spPr>
          <a:xfrm>
            <a:off x="10488420" y="4553102"/>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a:extLst>
              <a:ext uri="{FF2B5EF4-FFF2-40B4-BE49-F238E27FC236}">
                <a16:creationId xmlns:a16="http://schemas.microsoft.com/office/drawing/2014/main" id="{315CDA0A-B879-C142-0579-4B165016362F}"/>
              </a:ext>
            </a:extLst>
          </p:cNvPr>
          <p:cNvSpPr/>
          <p:nvPr/>
        </p:nvSpPr>
        <p:spPr>
          <a:xfrm>
            <a:off x="10488420" y="4704774"/>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Oval 88">
            <a:extLst>
              <a:ext uri="{FF2B5EF4-FFF2-40B4-BE49-F238E27FC236}">
                <a16:creationId xmlns:a16="http://schemas.microsoft.com/office/drawing/2014/main" id="{7F280BCF-CB6A-7A4B-76B9-B4B3F3C46629}"/>
              </a:ext>
            </a:extLst>
          </p:cNvPr>
          <p:cNvSpPr/>
          <p:nvPr/>
        </p:nvSpPr>
        <p:spPr>
          <a:xfrm>
            <a:off x="10488420" y="4865560"/>
            <a:ext cx="212273" cy="21255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Oval 89">
            <a:extLst>
              <a:ext uri="{FF2B5EF4-FFF2-40B4-BE49-F238E27FC236}">
                <a16:creationId xmlns:a16="http://schemas.microsoft.com/office/drawing/2014/main" id="{05566E44-703C-2CFE-D782-55B65A6FCC16}"/>
              </a:ext>
            </a:extLst>
          </p:cNvPr>
          <p:cNvSpPr/>
          <p:nvPr/>
        </p:nvSpPr>
        <p:spPr>
          <a:xfrm>
            <a:off x="10993441" y="4222290"/>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Oval 90">
            <a:extLst>
              <a:ext uri="{FF2B5EF4-FFF2-40B4-BE49-F238E27FC236}">
                <a16:creationId xmlns:a16="http://schemas.microsoft.com/office/drawing/2014/main" id="{35AE956B-3074-967A-0F45-E3C3E3C9DB94}"/>
              </a:ext>
            </a:extLst>
          </p:cNvPr>
          <p:cNvSpPr/>
          <p:nvPr/>
        </p:nvSpPr>
        <p:spPr>
          <a:xfrm>
            <a:off x="11150421" y="4392958"/>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DFA30587-9C44-B449-22A6-C30F14C94662}"/>
              </a:ext>
            </a:extLst>
          </p:cNvPr>
          <p:cNvSpPr/>
          <p:nvPr/>
        </p:nvSpPr>
        <p:spPr>
          <a:xfrm>
            <a:off x="11226815" y="4605513"/>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3" name="Straight Arrow Connector 92">
            <a:extLst>
              <a:ext uri="{FF2B5EF4-FFF2-40B4-BE49-F238E27FC236}">
                <a16:creationId xmlns:a16="http://schemas.microsoft.com/office/drawing/2014/main" id="{BA3D91A5-BE4E-EEC7-F7BE-5665DFBBC7C9}"/>
              </a:ext>
            </a:extLst>
          </p:cNvPr>
          <p:cNvCxnSpPr>
            <a:cxnSpLocks/>
          </p:cNvCxnSpPr>
          <p:nvPr/>
        </p:nvCxnSpPr>
        <p:spPr>
          <a:xfrm>
            <a:off x="10048969" y="4821184"/>
            <a:ext cx="1803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B6860899-7F97-F9EF-EE24-48B50ACCFD50}"/>
              </a:ext>
            </a:extLst>
          </p:cNvPr>
          <p:cNvCxnSpPr>
            <a:cxnSpLocks/>
          </p:cNvCxnSpPr>
          <p:nvPr/>
        </p:nvCxnSpPr>
        <p:spPr>
          <a:xfrm>
            <a:off x="10816426" y="4811052"/>
            <a:ext cx="180356"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6F30737E-E265-8778-2896-1A96C2139E94}"/>
              </a:ext>
            </a:extLst>
          </p:cNvPr>
          <p:cNvSpPr/>
          <p:nvPr/>
        </p:nvSpPr>
        <p:spPr>
          <a:xfrm>
            <a:off x="11226814" y="4830771"/>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Oval 96">
            <a:extLst>
              <a:ext uri="{FF2B5EF4-FFF2-40B4-BE49-F238E27FC236}">
                <a16:creationId xmlns:a16="http://schemas.microsoft.com/office/drawing/2014/main" id="{2E19AE18-302B-51CD-8659-FC670036CE9E}"/>
              </a:ext>
            </a:extLst>
          </p:cNvPr>
          <p:cNvSpPr/>
          <p:nvPr/>
        </p:nvSpPr>
        <p:spPr>
          <a:xfrm>
            <a:off x="10990920" y="5193551"/>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Oval 97">
            <a:extLst>
              <a:ext uri="{FF2B5EF4-FFF2-40B4-BE49-F238E27FC236}">
                <a16:creationId xmlns:a16="http://schemas.microsoft.com/office/drawing/2014/main" id="{9530CFCA-D1EA-DC81-C48A-CC1ED02775D3}"/>
              </a:ext>
            </a:extLst>
          </p:cNvPr>
          <p:cNvSpPr/>
          <p:nvPr/>
        </p:nvSpPr>
        <p:spPr>
          <a:xfrm>
            <a:off x="11159945" y="5038826"/>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a:extLst>
              <a:ext uri="{FF2B5EF4-FFF2-40B4-BE49-F238E27FC236}">
                <a16:creationId xmlns:a16="http://schemas.microsoft.com/office/drawing/2014/main" id="{5CF9CB9E-71A8-B8B7-6B55-2C9AE8134FC5}"/>
              </a:ext>
            </a:extLst>
          </p:cNvPr>
          <p:cNvSpPr/>
          <p:nvPr/>
        </p:nvSpPr>
        <p:spPr>
          <a:xfrm>
            <a:off x="11110864" y="2822704"/>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Oval 100">
            <a:extLst>
              <a:ext uri="{FF2B5EF4-FFF2-40B4-BE49-F238E27FC236}">
                <a16:creationId xmlns:a16="http://schemas.microsoft.com/office/drawing/2014/main" id="{8761AAF6-02D3-FB7E-1EDE-8EB509C46EDA}"/>
              </a:ext>
            </a:extLst>
          </p:cNvPr>
          <p:cNvSpPr/>
          <p:nvPr/>
        </p:nvSpPr>
        <p:spPr>
          <a:xfrm>
            <a:off x="11110864" y="3054449"/>
            <a:ext cx="212273" cy="212555"/>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a:extLst>
              <a:ext uri="{FF2B5EF4-FFF2-40B4-BE49-F238E27FC236}">
                <a16:creationId xmlns:a16="http://schemas.microsoft.com/office/drawing/2014/main" id="{B86D6383-241C-477D-20C9-661803CB9361}"/>
              </a:ext>
            </a:extLst>
          </p:cNvPr>
          <p:cNvSpPr txBox="1"/>
          <p:nvPr/>
        </p:nvSpPr>
        <p:spPr>
          <a:xfrm flipH="1">
            <a:off x="6972076" y="2875765"/>
            <a:ext cx="293852" cy="307777"/>
          </a:xfrm>
          <a:prstGeom prst="rect">
            <a:avLst/>
          </a:prstGeom>
          <a:noFill/>
        </p:spPr>
        <p:txBody>
          <a:bodyPr wrap="square" rtlCol="0">
            <a:spAutoFit/>
          </a:bodyPr>
          <a:lstStyle/>
          <a:p>
            <a:r>
              <a:rPr lang="en-AU" sz="1400">
                <a:solidFill>
                  <a:srgbClr val="FF0000"/>
                </a:solidFill>
              </a:rPr>
              <a:t>x</a:t>
            </a:r>
          </a:p>
        </p:txBody>
      </p:sp>
      <p:sp>
        <p:nvSpPr>
          <p:cNvPr id="103" name="TextBox 102">
            <a:extLst>
              <a:ext uri="{FF2B5EF4-FFF2-40B4-BE49-F238E27FC236}">
                <a16:creationId xmlns:a16="http://schemas.microsoft.com/office/drawing/2014/main" id="{E1D4F2D0-007D-46A4-7900-08AB0E21C257}"/>
              </a:ext>
            </a:extLst>
          </p:cNvPr>
          <p:cNvSpPr txBox="1"/>
          <p:nvPr/>
        </p:nvSpPr>
        <p:spPr>
          <a:xfrm flipH="1">
            <a:off x="7283949" y="3129327"/>
            <a:ext cx="293852" cy="307777"/>
          </a:xfrm>
          <a:prstGeom prst="rect">
            <a:avLst/>
          </a:prstGeom>
          <a:noFill/>
        </p:spPr>
        <p:txBody>
          <a:bodyPr wrap="square" rtlCol="0">
            <a:spAutoFit/>
          </a:bodyPr>
          <a:lstStyle/>
          <a:p>
            <a:r>
              <a:rPr lang="en-AU" sz="1400">
                <a:solidFill>
                  <a:srgbClr val="FF0000"/>
                </a:solidFill>
              </a:rPr>
              <a:t>x</a:t>
            </a:r>
          </a:p>
        </p:txBody>
      </p:sp>
      <p:sp>
        <p:nvSpPr>
          <p:cNvPr id="104" name="TextBox 103">
            <a:extLst>
              <a:ext uri="{FF2B5EF4-FFF2-40B4-BE49-F238E27FC236}">
                <a16:creationId xmlns:a16="http://schemas.microsoft.com/office/drawing/2014/main" id="{7FD033CC-34BE-FD20-FF26-FB359B8187CE}"/>
              </a:ext>
            </a:extLst>
          </p:cNvPr>
          <p:cNvSpPr txBox="1"/>
          <p:nvPr/>
        </p:nvSpPr>
        <p:spPr>
          <a:xfrm flipH="1">
            <a:off x="8015044" y="2893924"/>
            <a:ext cx="293852" cy="307777"/>
          </a:xfrm>
          <a:prstGeom prst="rect">
            <a:avLst/>
          </a:prstGeom>
          <a:noFill/>
        </p:spPr>
        <p:txBody>
          <a:bodyPr wrap="square" rtlCol="0">
            <a:spAutoFit/>
          </a:bodyPr>
          <a:lstStyle/>
          <a:p>
            <a:r>
              <a:rPr lang="en-AU" sz="1400">
                <a:solidFill>
                  <a:srgbClr val="FF0000"/>
                </a:solidFill>
              </a:rPr>
              <a:t>x</a:t>
            </a:r>
          </a:p>
        </p:txBody>
      </p:sp>
      <p:sp>
        <p:nvSpPr>
          <p:cNvPr id="105" name="TextBox 104">
            <a:extLst>
              <a:ext uri="{FF2B5EF4-FFF2-40B4-BE49-F238E27FC236}">
                <a16:creationId xmlns:a16="http://schemas.microsoft.com/office/drawing/2014/main" id="{DCCB4E17-3ECF-B97E-D182-FF0151C18147}"/>
              </a:ext>
            </a:extLst>
          </p:cNvPr>
          <p:cNvSpPr txBox="1"/>
          <p:nvPr/>
        </p:nvSpPr>
        <p:spPr>
          <a:xfrm flipH="1">
            <a:off x="8401533" y="3201701"/>
            <a:ext cx="293852" cy="307777"/>
          </a:xfrm>
          <a:prstGeom prst="rect">
            <a:avLst/>
          </a:prstGeom>
          <a:noFill/>
        </p:spPr>
        <p:txBody>
          <a:bodyPr wrap="square" rtlCol="0">
            <a:spAutoFit/>
          </a:bodyPr>
          <a:lstStyle/>
          <a:p>
            <a:r>
              <a:rPr lang="en-AU" sz="1400">
                <a:solidFill>
                  <a:srgbClr val="FF0000"/>
                </a:solidFill>
              </a:rPr>
              <a:t>x</a:t>
            </a:r>
          </a:p>
        </p:txBody>
      </p:sp>
    </p:spTree>
    <p:extLst>
      <p:ext uri="{BB962C8B-B14F-4D97-AF65-F5344CB8AC3E}">
        <p14:creationId xmlns:p14="http://schemas.microsoft.com/office/powerpoint/2010/main" val="1342965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6573-6A09-42E1-AD6C-66030462DD1C}"/>
              </a:ext>
            </a:extLst>
          </p:cNvPr>
          <p:cNvSpPr>
            <a:spLocks noGrp="1"/>
          </p:cNvSpPr>
          <p:nvPr>
            <p:ph type="title"/>
          </p:nvPr>
        </p:nvSpPr>
        <p:spPr/>
        <p:txBody>
          <a:bodyPr/>
          <a:lstStyle/>
          <a:p>
            <a:r>
              <a:rPr lang="en-GB"/>
              <a:t>4. </a:t>
            </a:r>
            <a:r>
              <a:rPr lang="en-GB" err="1">
                <a:solidFill>
                  <a:schemeClr val="tx1"/>
                </a:solidFill>
              </a:rPr>
              <a:t>ClarIDHy</a:t>
            </a:r>
            <a:r>
              <a:rPr lang="en-GB">
                <a:solidFill>
                  <a:schemeClr val="tx1"/>
                </a:solidFill>
              </a:rPr>
              <a:t> study</a:t>
            </a:r>
            <a:br>
              <a:rPr lang="en-GB">
                <a:solidFill>
                  <a:schemeClr val="tx1"/>
                </a:solidFill>
              </a:rPr>
            </a:br>
            <a:endParaRPr lang="en-GB"/>
          </a:p>
        </p:txBody>
      </p:sp>
    </p:spTree>
    <p:extLst>
      <p:ext uri="{BB962C8B-B14F-4D97-AF65-F5344CB8AC3E}">
        <p14:creationId xmlns:p14="http://schemas.microsoft.com/office/powerpoint/2010/main" val="3979480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Phase III ClarIDHy study: Design and endpoints</a:t>
            </a:r>
            <a:r>
              <a:rPr lang="en-US" baseline="30000"/>
              <a:t>1</a:t>
            </a:r>
          </a:p>
        </p:txBody>
      </p:sp>
      <p:sp>
        <p:nvSpPr>
          <p:cNvPr id="3" name="Content Placeholder 2"/>
          <p:cNvSpPr>
            <a:spLocks noGrp="1"/>
          </p:cNvSpPr>
          <p:nvPr>
            <p:ph idx="1"/>
          </p:nvPr>
        </p:nvSpPr>
        <p:spPr>
          <a:xfrm>
            <a:off x="1637575" y="4696046"/>
            <a:ext cx="9837737" cy="1241793"/>
          </a:xfrm>
        </p:spPr>
        <p:txBody>
          <a:bodyPr>
            <a:normAutofit fontScale="85000" lnSpcReduction="10000"/>
          </a:bodyPr>
          <a:lstStyle/>
          <a:p>
            <a:r>
              <a:rPr lang="en-US" b="1"/>
              <a:t>Primary endpoint: </a:t>
            </a:r>
            <a:r>
              <a:rPr lang="en-US"/>
              <a:t>PFS by blinded IRC</a:t>
            </a:r>
            <a:endParaRPr lang="en-GB"/>
          </a:p>
          <a:p>
            <a:r>
              <a:rPr lang="en-US" b="1"/>
              <a:t>Key secondary endpoints: </a:t>
            </a:r>
            <a:r>
              <a:rPr lang="en-US"/>
              <a:t>OS; ORR</a:t>
            </a:r>
          </a:p>
          <a:p>
            <a:r>
              <a:rPr lang="en-US" b="1"/>
              <a:t>Other secondary endpoints: </a:t>
            </a:r>
            <a:r>
              <a:rPr lang="en-US"/>
              <a:t>PFS by investigator; pharmacokinetics/pharmacodynamics; </a:t>
            </a:r>
            <a:r>
              <a:rPr lang="en-US" err="1"/>
              <a:t>HRQoL</a:t>
            </a:r>
            <a:r>
              <a:rPr lang="en-US"/>
              <a:t> assessed using EORTC QLQ-C30, EORTC QLQ-BIL21, PGI questions, and EQ-5D-5L; safety and tolerability</a:t>
            </a:r>
          </a:p>
        </p:txBody>
      </p:sp>
      <p:sp>
        <p:nvSpPr>
          <p:cNvPr id="24" name="Text Placeholder 23">
            <a:extLst>
              <a:ext uri="{FF2B5EF4-FFF2-40B4-BE49-F238E27FC236}">
                <a16:creationId xmlns:a16="http://schemas.microsoft.com/office/drawing/2014/main" id="{E667437A-F022-4E36-AF08-871C09C8B397}"/>
              </a:ext>
            </a:extLst>
          </p:cNvPr>
          <p:cNvSpPr>
            <a:spLocks noGrp="1"/>
          </p:cNvSpPr>
          <p:nvPr>
            <p:ph type="body" sz="quarter" idx="13"/>
          </p:nvPr>
        </p:nvSpPr>
        <p:spPr>
          <a:xfrm>
            <a:off x="1627200" y="6097710"/>
            <a:ext cx="9727200" cy="536665"/>
          </a:xfrm>
        </p:spPr>
        <p:txBody>
          <a:bodyPr>
            <a:noAutofit/>
          </a:bodyPr>
          <a:lstStyle/>
          <a:p>
            <a:r>
              <a:rPr lang="en-GB" i="1"/>
              <a:t>*IDH1</a:t>
            </a:r>
            <a:r>
              <a:rPr lang="en-GB"/>
              <a:t> mutation status prospectively confirmed by NGS-based </a:t>
            </a:r>
            <a:r>
              <a:rPr lang="en-GB" err="1"/>
              <a:t>Oncomine</a:t>
            </a:r>
            <a:r>
              <a:rPr lang="en-GB"/>
              <a:t>™ Focus Assay on formalin-fixed, paraffin-embedded tumour tissue in a Clinical Laboratory Improvement Amendments-certified laboratory</a:t>
            </a:r>
          </a:p>
          <a:p>
            <a:r>
              <a:rPr lang="en-GB"/>
              <a:t>CCA, cholangiocarcinoma; ECOG PS, Eastern Cooperative Oncology Group performance status; EORTC, European Organisation for Research and Treatment of Cancer; EQ-5D-5L, 5-level EuroQoL-5 Dimension questionnaire; </a:t>
            </a:r>
            <a:r>
              <a:rPr lang="en-GB" err="1"/>
              <a:t>HRQoL</a:t>
            </a:r>
            <a:r>
              <a:rPr lang="en-GB"/>
              <a:t>, health-related quality of life; IDH, isocitrate dehydrogenase; IRC, independent radiology </a:t>
            </a:r>
            <a:r>
              <a:rPr lang="en-GB" err="1"/>
              <a:t>center</a:t>
            </a:r>
            <a:r>
              <a:rPr lang="en-GB"/>
              <a:t>; </a:t>
            </a:r>
            <a:r>
              <a:rPr lang="en-GB" err="1"/>
              <a:t>mIDH</a:t>
            </a:r>
            <a:r>
              <a:rPr lang="en-GB"/>
              <a:t>, mutant isocitrate dehydrogenase; NGS, next-generation sequencing; ORR, objective response rate; OS, overall survival; PFS, progression-free survival; PGI, Patient Global Impression; QD, once daily; QLQ-BIL21, Cholangiocarcinoma and Gallbladder Cancer module; QLQ-C30, Quality of Life Questionnaire Core 30; RECIST, Response Evaluation Criteria in Solid Tumours</a:t>
            </a:r>
          </a:p>
          <a:p>
            <a:r>
              <a:rPr lang="en-GB"/>
              <a:t>1. </a:t>
            </a:r>
            <a:r>
              <a:rPr lang="en-GB">
                <a:hlinkClick r:id="rId3"/>
              </a:rPr>
              <a:t>Abou-Alfa GK, et al. </a:t>
            </a:r>
            <a:r>
              <a:rPr lang="en-GB" i="1">
                <a:hlinkClick r:id="rId3"/>
              </a:rPr>
              <a:t>Lancet Oncol. </a:t>
            </a:r>
            <a:r>
              <a:rPr lang="en-GB">
                <a:hlinkClick r:id="rId3"/>
              </a:rPr>
              <a:t>2020;21:796–807</a:t>
            </a:r>
            <a:endParaRPr lang="en-GB"/>
          </a:p>
          <a:p>
            <a:endParaRPr lang="en-GB"/>
          </a:p>
        </p:txBody>
      </p:sp>
      <p:grpSp>
        <p:nvGrpSpPr>
          <p:cNvPr id="21" name="Groupe 20">
            <a:extLst>
              <a:ext uri="{FF2B5EF4-FFF2-40B4-BE49-F238E27FC236}">
                <a16:creationId xmlns:a16="http://schemas.microsoft.com/office/drawing/2014/main" id="{A38706AD-F697-4B29-BACE-3E30984B4B0B}"/>
              </a:ext>
            </a:extLst>
          </p:cNvPr>
          <p:cNvGrpSpPr/>
          <p:nvPr/>
        </p:nvGrpSpPr>
        <p:grpSpPr>
          <a:xfrm>
            <a:off x="1637574" y="1211210"/>
            <a:ext cx="10361277" cy="3802579"/>
            <a:chOff x="1634076" y="1361269"/>
            <a:chExt cx="9890986" cy="3018977"/>
          </a:xfrm>
        </p:grpSpPr>
        <p:sp>
          <p:nvSpPr>
            <p:cNvPr id="22" name="Rounded Rectangle 32">
              <a:extLst>
                <a:ext uri="{FF2B5EF4-FFF2-40B4-BE49-F238E27FC236}">
                  <a16:creationId xmlns:a16="http://schemas.microsoft.com/office/drawing/2014/main" id="{E27ED396-E43D-46AE-9751-9452DDB0AC5C}"/>
                </a:ext>
              </a:extLst>
            </p:cNvPr>
            <p:cNvSpPr/>
            <p:nvPr/>
          </p:nvSpPr>
          <p:spPr>
            <a:xfrm>
              <a:off x="5995849" y="1361269"/>
              <a:ext cx="720000" cy="2410803"/>
            </a:xfrm>
            <a:prstGeom prst="roundRect">
              <a:avLst/>
            </a:prstGeom>
            <a:solidFill>
              <a:srgbClr val="00C8FF"/>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a:solidFill>
                    <a:schemeClr val="tx1"/>
                  </a:solidFill>
                </a:rPr>
                <a:t>2:1 double-blind </a:t>
              </a:r>
              <a:r>
                <a:rPr lang="en-US" sz="1200" err="1">
                  <a:solidFill>
                    <a:schemeClr val="tx1"/>
                  </a:solidFill>
                </a:rPr>
                <a:t>randomisation</a:t>
              </a:r>
              <a:br>
                <a:rPr lang="en-US" sz="1200">
                  <a:solidFill>
                    <a:schemeClr val="tx1"/>
                  </a:solidFill>
                </a:rPr>
              </a:br>
              <a:r>
                <a:rPr lang="en-US" sz="1200">
                  <a:solidFill>
                    <a:schemeClr val="tx1"/>
                  </a:solidFill>
                </a:rPr>
                <a:t>(n=187)</a:t>
              </a:r>
            </a:p>
          </p:txBody>
        </p:sp>
        <p:sp>
          <p:nvSpPr>
            <p:cNvPr id="23" name="Rounded Rectangle 33">
              <a:extLst>
                <a:ext uri="{FF2B5EF4-FFF2-40B4-BE49-F238E27FC236}">
                  <a16:creationId xmlns:a16="http://schemas.microsoft.com/office/drawing/2014/main" id="{0DF1B842-3797-4FC2-BFEA-487F72ECD456}"/>
                </a:ext>
              </a:extLst>
            </p:cNvPr>
            <p:cNvSpPr/>
            <p:nvPr/>
          </p:nvSpPr>
          <p:spPr>
            <a:xfrm>
              <a:off x="7140322" y="1361269"/>
              <a:ext cx="2304000" cy="960862"/>
            </a:xfrm>
            <a:prstGeom prst="roundRect">
              <a:avLst/>
            </a:prstGeom>
            <a:solidFill>
              <a:srgbClr val="00C8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err="1">
                  <a:solidFill>
                    <a:schemeClr val="tx1"/>
                  </a:solidFill>
                </a:rPr>
                <a:t>Ivosidenib</a:t>
              </a:r>
              <a:r>
                <a:rPr lang="en-US" sz="1200">
                  <a:solidFill>
                    <a:schemeClr val="tx1"/>
                  </a:solidFill>
                </a:rPr>
                <a:t> 500 mg QD orally</a:t>
              </a:r>
              <a:br>
                <a:rPr lang="en-US" sz="1200">
                  <a:solidFill>
                    <a:schemeClr val="tx1"/>
                  </a:solidFill>
                </a:rPr>
              </a:br>
              <a:r>
                <a:rPr lang="en-US" sz="1200">
                  <a:solidFill>
                    <a:schemeClr val="tx1"/>
                  </a:solidFill>
                </a:rPr>
                <a:t>in continuous 28-day </a:t>
              </a:r>
              <a:br>
                <a:rPr lang="en-US" sz="1200">
                  <a:solidFill>
                    <a:schemeClr val="tx1"/>
                  </a:solidFill>
                </a:rPr>
              </a:br>
              <a:r>
                <a:rPr lang="en-US" sz="1200">
                  <a:solidFill>
                    <a:schemeClr val="tx1"/>
                  </a:solidFill>
                </a:rPr>
                <a:t>(±2 days) cycles (n=126)</a:t>
              </a:r>
            </a:p>
          </p:txBody>
        </p:sp>
        <p:sp>
          <p:nvSpPr>
            <p:cNvPr id="25" name="Rounded Rectangle 34">
              <a:extLst>
                <a:ext uri="{FF2B5EF4-FFF2-40B4-BE49-F238E27FC236}">
                  <a16:creationId xmlns:a16="http://schemas.microsoft.com/office/drawing/2014/main" id="{E9CB3C68-BC0F-43F3-AD4E-D3D5B4848A78}"/>
                </a:ext>
              </a:extLst>
            </p:cNvPr>
            <p:cNvSpPr/>
            <p:nvPr/>
          </p:nvSpPr>
          <p:spPr>
            <a:xfrm>
              <a:off x="7140322" y="2802562"/>
              <a:ext cx="2287372" cy="680265"/>
            </a:xfrm>
            <a:prstGeom prst="roundRect">
              <a:avLst/>
            </a:prstGeom>
            <a:solidFill>
              <a:srgbClr val="00C8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chemeClr val="tx1"/>
                  </a:solidFill>
                </a:rPr>
                <a:t>Placebo (n=61)</a:t>
              </a:r>
            </a:p>
          </p:txBody>
        </p:sp>
        <p:cxnSp>
          <p:nvCxnSpPr>
            <p:cNvPr id="26" name="Elbow Connector 35">
              <a:extLst>
                <a:ext uri="{FF2B5EF4-FFF2-40B4-BE49-F238E27FC236}">
                  <a16:creationId xmlns:a16="http://schemas.microsoft.com/office/drawing/2014/main" id="{B6F1995F-6855-4E75-AB9F-4CFEE57E6424}"/>
                </a:ext>
              </a:extLst>
            </p:cNvPr>
            <p:cNvCxnSpPr>
              <a:cxnSpLocks/>
              <a:stCxn id="25" idx="3"/>
              <a:endCxn id="23" idx="3"/>
            </p:cNvCxnSpPr>
            <p:nvPr/>
          </p:nvCxnSpPr>
          <p:spPr>
            <a:xfrm flipV="1">
              <a:off x="9427694" y="1841700"/>
              <a:ext cx="16628" cy="1300995"/>
            </a:xfrm>
            <a:prstGeom prst="bentConnector3">
              <a:avLst>
                <a:gd name="adj1" fmla="val 147479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Content Placeholder 2">
              <a:extLst>
                <a:ext uri="{FF2B5EF4-FFF2-40B4-BE49-F238E27FC236}">
                  <a16:creationId xmlns:a16="http://schemas.microsoft.com/office/drawing/2014/main" id="{BEE54F67-4099-4AD5-BA10-F115B204FE1E}"/>
                </a:ext>
              </a:extLst>
            </p:cNvPr>
            <p:cNvSpPr txBox="1">
              <a:spLocks/>
            </p:cNvSpPr>
            <p:nvPr/>
          </p:nvSpPr>
          <p:spPr>
            <a:xfrm>
              <a:off x="9976371" y="2231117"/>
              <a:ext cx="1548691" cy="648896"/>
            </a:xfrm>
            <a:prstGeom prst="rect">
              <a:avLst/>
            </a:prstGeom>
          </p:spPr>
          <p:txBody>
            <a:bodyPr vert="horz" lIns="0" tIns="0" rIns="0" bIns="45720" rtlCol="0" anchor="ctr">
              <a:noAutofit/>
            </a:bodyPr>
            <a:lstStyle>
              <a:lvl1pPr marL="274320" indent="-274320" algn="l" defTabSz="457200" rtl="0" eaLnBrk="1" latinLnBrk="0" hangingPunct="1">
                <a:spcBef>
                  <a:spcPts val="0"/>
                </a:spcBef>
                <a:spcAft>
                  <a:spcPts val="300"/>
                </a:spcAft>
                <a:buClr>
                  <a:schemeClr val="accent1"/>
                </a:buClr>
                <a:buFont typeface="Wingdings" panose="05000000000000000000" pitchFamily="2" charset="2"/>
                <a:buChar char="§"/>
                <a:defRPr sz="2400" b="0" i="0" kern="1200">
                  <a:solidFill>
                    <a:schemeClr val="tx1"/>
                  </a:solidFill>
                  <a:latin typeface="Arial"/>
                  <a:ea typeface="Verdana" panose="020B0604030504040204" pitchFamily="34" charset="0"/>
                  <a:cs typeface="Arial"/>
                </a:defRPr>
              </a:lvl1pPr>
              <a:lvl2pPr marL="548640" indent="-274320" algn="l" defTabSz="457200" rtl="0" eaLnBrk="1" latinLnBrk="0" hangingPunct="1">
                <a:spcBef>
                  <a:spcPts val="0"/>
                </a:spcBef>
                <a:spcAft>
                  <a:spcPts val="300"/>
                </a:spcAft>
                <a:buClr>
                  <a:schemeClr val="accent1"/>
                </a:buClr>
                <a:buFont typeface="Arial"/>
                <a:buChar char="–"/>
                <a:defRPr sz="2000" b="0" i="0" kern="1200">
                  <a:solidFill>
                    <a:schemeClr val="tx1"/>
                  </a:solidFill>
                  <a:latin typeface="Arial"/>
                  <a:ea typeface="Verdana" panose="020B0604030504040204" pitchFamily="34" charset="0"/>
                  <a:cs typeface="Arial"/>
                </a:defRPr>
              </a:lvl2pPr>
              <a:lvl3pPr marL="731520" indent="-182880" algn="l" defTabSz="457200" rtl="0" eaLnBrk="1" latinLnBrk="0" hangingPunct="1">
                <a:spcBef>
                  <a:spcPts val="0"/>
                </a:spcBef>
                <a:spcAft>
                  <a:spcPts val="300"/>
                </a:spcAft>
                <a:buClr>
                  <a:schemeClr val="accent1"/>
                </a:buClr>
                <a:buFont typeface="Arial"/>
                <a:buChar char="•"/>
                <a:defRPr sz="2000" b="0" i="0" kern="1200">
                  <a:solidFill>
                    <a:schemeClr val="tx1"/>
                  </a:solidFill>
                  <a:latin typeface="Arial"/>
                  <a:ea typeface="Verdana" panose="020B0604030504040204" pitchFamily="34" charset="0"/>
                  <a:cs typeface="Arial"/>
                </a:defRPr>
              </a:lvl3pPr>
              <a:lvl4pPr marL="914400" indent="-182880" algn="l" defTabSz="457200" rtl="0" eaLnBrk="1" latinLnBrk="0" hangingPunct="1">
                <a:spcBef>
                  <a:spcPts val="0"/>
                </a:spcBef>
                <a:spcAft>
                  <a:spcPts val="300"/>
                </a:spcAft>
                <a:buClr>
                  <a:schemeClr val="accent1"/>
                </a:buClr>
                <a:buFont typeface="Arial" pitchFamily="34" charset="0"/>
                <a:buChar char="•"/>
                <a:defRPr sz="1800" b="0" i="0" kern="1200">
                  <a:solidFill>
                    <a:schemeClr val="tx1"/>
                  </a:solidFill>
                  <a:latin typeface="Arial"/>
                  <a:ea typeface="Verdana" panose="020B0604030504040204" pitchFamily="34" charset="0"/>
                  <a:cs typeface="Arial"/>
                </a:defRPr>
              </a:lvl4pPr>
              <a:lvl5pPr marL="914400" indent="-182880" algn="l" defTabSz="457200" rtl="0" eaLnBrk="1" latinLnBrk="0" hangingPunct="1">
                <a:spcBef>
                  <a:spcPts val="0"/>
                </a:spcBef>
                <a:buClr>
                  <a:srgbClr val="84549D"/>
                </a:buClr>
                <a:buFont typeface="Arial"/>
                <a:buChar char="»"/>
                <a:defRPr sz="1800" b="0" i="0" kern="1200">
                  <a:solidFill>
                    <a:schemeClr val="tx1"/>
                  </a:solidFill>
                  <a:latin typeface="Arial"/>
                  <a:ea typeface="Verdana" panose="020B060403050404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200" b="1">
                  <a:latin typeface="+mn-lt"/>
                </a:rPr>
                <a:t>Crossover permitted </a:t>
              </a:r>
              <a:br>
                <a:rPr lang="en-US" sz="1200" b="1">
                  <a:latin typeface="+mn-lt"/>
                </a:rPr>
              </a:br>
              <a:r>
                <a:rPr lang="en-US" sz="1200" b="1">
                  <a:latin typeface="+mn-lt"/>
                </a:rPr>
                <a:t>at radiographic </a:t>
              </a:r>
              <a:br>
                <a:rPr lang="en-US" sz="1200" b="1">
                  <a:latin typeface="+mn-lt"/>
                </a:rPr>
              </a:br>
              <a:r>
                <a:rPr lang="en-US" sz="1200" b="1">
                  <a:latin typeface="+mn-lt"/>
                </a:rPr>
                <a:t>disease progression</a:t>
              </a:r>
            </a:p>
          </p:txBody>
        </p:sp>
        <p:cxnSp>
          <p:nvCxnSpPr>
            <p:cNvPr id="29" name="Elbow Connector 37">
              <a:extLst>
                <a:ext uri="{FF2B5EF4-FFF2-40B4-BE49-F238E27FC236}">
                  <a16:creationId xmlns:a16="http://schemas.microsoft.com/office/drawing/2014/main" id="{73A9A724-4F9E-4DC3-BB12-577A2D8EDAC0}"/>
                </a:ext>
              </a:extLst>
            </p:cNvPr>
            <p:cNvCxnSpPr>
              <a:cxnSpLocks/>
              <a:stCxn id="22" idx="3"/>
              <a:endCxn id="23" idx="1"/>
            </p:cNvCxnSpPr>
            <p:nvPr/>
          </p:nvCxnSpPr>
          <p:spPr>
            <a:xfrm flipV="1">
              <a:off x="6715849" y="1841700"/>
              <a:ext cx="424473" cy="724971"/>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Elbow Connector 38">
              <a:extLst>
                <a:ext uri="{FF2B5EF4-FFF2-40B4-BE49-F238E27FC236}">
                  <a16:creationId xmlns:a16="http://schemas.microsoft.com/office/drawing/2014/main" id="{1898C1F1-3CFA-4624-92E3-328A3ADBC4EB}"/>
                </a:ext>
              </a:extLst>
            </p:cNvPr>
            <p:cNvCxnSpPr>
              <a:cxnSpLocks/>
              <a:stCxn id="22" idx="3"/>
              <a:endCxn id="25" idx="1"/>
            </p:cNvCxnSpPr>
            <p:nvPr/>
          </p:nvCxnSpPr>
          <p:spPr>
            <a:xfrm>
              <a:off x="6715849" y="2566671"/>
              <a:ext cx="424473" cy="576024"/>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1" name="Rounded Rectangle 39">
              <a:extLst>
                <a:ext uri="{FF2B5EF4-FFF2-40B4-BE49-F238E27FC236}">
                  <a16:creationId xmlns:a16="http://schemas.microsoft.com/office/drawing/2014/main" id="{5725B955-160C-4492-A762-ED531E4049DC}"/>
                </a:ext>
              </a:extLst>
            </p:cNvPr>
            <p:cNvSpPr/>
            <p:nvPr/>
          </p:nvSpPr>
          <p:spPr>
            <a:xfrm>
              <a:off x="5020098" y="1361270"/>
              <a:ext cx="720000" cy="2410803"/>
            </a:xfrm>
            <a:prstGeom prst="roundRect">
              <a:avLst/>
            </a:prstGeom>
            <a:solidFill>
              <a:srgbClr val="033778">
                <a:alpha val="50000"/>
              </a:srgb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b="1">
                  <a:solidFill>
                    <a:schemeClr val="bg1"/>
                  </a:solidFill>
                </a:rPr>
                <a:t>Pre-screening for </a:t>
              </a:r>
              <a:br>
                <a:rPr lang="en-US" sz="1200" b="1">
                  <a:solidFill>
                    <a:schemeClr val="bg1"/>
                  </a:solidFill>
                </a:rPr>
              </a:br>
              <a:r>
                <a:rPr lang="en-US" sz="1200" b="1" i="1">
                  <a:solidFill>
                    <a:schemeClr val="bg1"/>
                  </a:solidFill>
                </a:rPr>
                <a:t>IDH1</a:t>
              </a:r>
              <a:r>
                <a:rPr lang="en-US" sz="1200" b="1">
                  <a:solidFill>
                    <a:schemeClr val="bg1"/>
                  </a:solidFill>
                </a:rPr>
                <a:t> mutation</a:t>
              </a:r>
            </a:p>
          </p:txBody>
        </p:sp>
        <p:cxnSp>
          <p:nvCxnSpPr>
            <p:cNvPr id="32" name="Straight Arrow Connector 15">
              <a:extLst>
                <a:ext uri="{FF2B5EF4-FFF2-40B4-BE49-F238E27FC236}">
                  <a16:creationId xmlns:a16="http://schemas.microsoft.com/office/drawing/2014/main" id="{CB0BAC88-A547-4BA6-89F4-B4E445A27821}"/>
                </a:ext>
              </a:extLst>
            </p:cNvPr>
            <p:cNvCxnSpPr>
              <a:cxnSpLocks/>
              <a:stCxn id="31" idx="3"/>
              <a:endCxn id="22" idx="1"/>
            </p:cNvCxnSpPr>
            <p:nvPr/>
          </p:nvCxnSpPr>
          <p:spPr>
            <a:xfrm flipV="1">
              <a:off x="5740098" y="2566671"/>
              <a:ext cx="255751"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16">
              <a:extLst>
                <a:ext uri="{FF2B5EF4-FFF2-40B4-BE49-F238E27FC236}">
                  <a16:creationId xmlns:a16="http://schemas.microsoft.com/office/drawing/2014/main" id="{BDD0C8BC-F594-4C4E-BDDB-F667FF551C9E}"/>
                </a:ext>
              </a:extLst>
            </p:cNvPr>
            <p:cNvSpPr txBox="1"/>
            <p:nvPr/>
          </p:nvSpPr>
          <p:spPr>
            <a:xfrm>
              <a:off x="7077780" y="3499264"/>
              <a:ext cx="3134160" cy="415498"/>
            </a:xfrm>
            <a:prstGeom prst="rect">
              <a:avLst/>
            </a:prstGeom>
            <a:noFill/>
          </p:spPr>
          <p:txBody>
            <a:bodyPr wrap="square" rtlCol="0">
              <a:spAutoFit/>
            </a:bodyPr>
            <a:lstStyle/>
            <a:p>
              <a:r>
                <a:rPr lang="en-US" sz="1050" i="1"/>
                <a:t>An independent Data Monitoring Committee monitored the safety data throughout the study</a:t>
              </a:r>
            </a:p>
          </p:txBody>
        </p:sp>
        <p:sp>
          <p:nvSpPr>
            <p:cNvPr id="34" name="Rectangle 33">
              <a:extLst>
                <a:ext uri="{FF2B5EF4-FFF2-40B4-BE49-F238E27FC236}">
                  <a16:creationId xmlns:a16="http://schemas.microsoft.com/office/drawing/2014/main" id="{1054C1DA-2364-4B3F-A8A9-B0CCDB1382CC}"/>
                </a:ext>
              </a:extLst>
            </p:cNvPr>
            <p:cNvSpPr/>
            <p:nvPr/>
          </p:nvSpPr>
          <p:spPr>
            <a:xfrm>
              <a:off x="1720308" y="3797454"/>
              <a:ext cx="1073499" cy="276999"/>
            </a:xfrm>
            <a:prstGeom prst="rect">
              <a:avLst/>
            </a:prstGeom>
          </p:spPr>
          <p:txBody>
            <a:bodyPr wrap="none">
              <a:spAutoFit/>
            </a:bodyPr>
            <a:lstStyle/>
            <a:p>
              <a:r>
                <a:rPr lang="en-US" sz="1200" b="1">
                  <a:solidFill>
                    <a:srgbClr val="033778"/>
                  </a:solidFill>
                </a:rPr>
                <a:t>NCT02989857</a:t>
              </a:r>
            </a:p>
          </p:txBody>
        </p:sp>
        <p:sp>
          <p:nvSpPr>
            <p:cNvPr id="35" name="Content Placeholder 2">
              <a:extLst>
                <a:ext uri="{FF2B5EF4-FFF2-40B4-BE49-F238E27FC236}">
                  <a16:creationId xmlns:a16="http://schemas.microsoft.com/office/drawing/2014/main" id="{D8072071-38EC-4552-AD59-3ADD7D60A0F9}"/>
                </a:ext>
              </a:extLst>
            </p:cNvPr>
            <p:cNvSpPr txBox="1">
              <a:spLocks/>
            </p:cNvSpPr>
            <p:nvPr/>
          </p:nvSpPr>
          <p:spPr>
            <a:xfrm>
              <a:off x="7176848" y="2470053"/>
              <a:ext cx="2304000" cy="162999"/>
            </a:xfrm>
            <a:prstGeom prst="rect">
              <a:avLst/>
            </a:prstGeom>
          </p:spPr>
          <p:txBody>
            <a:bodyPr vert="horz" lIns="0" tIns="0" rIns="0" bIns="45720" rtlCol="0">
              <a:noAutofit/>
            </a:bodyPr>
            <a:lstStyle>
              <a:lvl1pPr marL="274320" indent="-274320" algn="l" defTabSz="457200" rtl="0" eaLnBrk="1" latinLnBrk="0" hangingPunct="1">
                <a:spcBef>
                  <a:spcPts val="0"/>
                </a:spcBef>
                <a:spcAft>
                  <a:spcPts val="300"/>
                </a:spcAft>
                <a:buClr>
                  <a:schemeClr val="accent1"/>
                </a:buClr>
                <a:buFont typeface="Wingdings" panose="05000000000000000000" pitchFamily="2" charset="2"/>
                <a:buChar char="§"/>
                <a:defRPr sz="2400" b="0" i="0" kern="1200">
                  <a:solidFill>
                    <a:schemeClr val="tx1"/>
                  </a:solidFill>
                  <a:latin typeface="Arial"/>
                  <a:ea typeface="Verdana" panose="020B0604030504040204" pitchFamily="34" charset="0"/>
                  <a:cs typeface="Arial"/>
                </a:defRPr>
              </a:lvl1pPr>
              <a:lvl2pPr marL="548640" indent="-274320" algn="l" defTabSz="457200" rtl="0" eaLnBrk="1" latinLnBrk="0" hangingPunct="1">
                <a:spcBef>
                  <a:spcPts val="0"/>
                </a:spcBef>
                <a:spcAft>
                  <a:spcPts val="300"/>
                </a:spcAft>
                <a:buClr>
                  <a:schemeClr val="accent1"/>
                </a:buClr>
                <a:buFont typeface="Arial"/>
                <a:buChar char="–"/>
                <a:defRPr sz="2000" b="0" i="0" kern="1200">
                  <a:solidFill>
                    <a:schemeClr val="tx1"/>
                  </a:solidFill>
                  <a:latin typeface="Arial"/>
                  <a:ea typeface="Verdana" panose="020B0604030504040204" pitchFamily="34" charset="0"/>
                  <a:cs typeface="Arial"/>
                </a:defRPr>
              </a:lvl2pPr>
              <a:lvl3pPr marL="731520" indent="-182880" algn="l" defTabSz="457200" rtl="0" eaLnBrk="1" latinLnBrk="0" hangingPunct="1">
                <a:spcBef>
                  <a:spcPts val="0"/>
                </a:spcBef>
                <a:spcAft>
                  <a:spcPts val="300"/>
                </a:spcAft>
                <a:buClr>
                  <a:schemeClr val="accent1"/>
                </a:buClr>
                <a:buFont typeface="Arial"/>
                <a:buChar char="•"/>
                <a:defRPr sz="2000" b="0" i="0" kern="1200">
                  <a:solidFill>
                    <a:schemeClr val="tx1"/>
                  </a:solidFill>
                  <a:latin typeface="Arial"/>
                  <a:ea typeface="Verdana" panose="020B0604030504040204" pitchFamily="34" charset="0"/>
                  <a:cs typeface="Arial"/>
                </a:defRPr>
              </a:lvl3pPr>
              <a:lvl4pPr marL="914400" indent="-182880" algn="l" defTabSz="457200" rtl="0" eaLnBrk="1" latinLnBrk="0" hangingPunct="1">
                <a:spcBef>
                  <a:spcPts val="0"/>
                </a:spcBef>
                <a:spcAft>
                  <a:spcPts val="300"/>
                </a:spcAft>
                <a:buClr>
                  <a:schemeClr val="accent1"/>
                </a:buClr>
                <a:buFont typeface="Arial" pitchFamily="34" charset="0"/>
                <a:buChar char="•"/>
                <a:defRPr sz="1800" b="0" i="0" kern="1200">
                  <a:solidFill>
                    <a:schemeClr val="tx1"/>
                  </a:solidFill>
                  <a:latin typeface="Arial"/>
                  <a:ea typeface="Verdana" panose="020B0604030504040204" pitchFamily="34" charset="0"/>
                  <a:cs typeface="Arial"/>
                </a:defRPr>
              </a:lvl4pPr>
              <a:lvl5pPr marL="914400" indent="-182880" algn="l" defTabSz="457200" rtl="0" eaLnBrk="1" latinLnBrk="0" hangingPunct="1">
                <a:spcBef>
                  <a:spcPts val="0"/>
                </a:spcBef>
                <a:buClr>
                  <a:srgbClr val="84549D"/>
                </a:buClr>
                <a:buFont typeface="Arial"/>
                <a:buChar char="»"/>
                <a:defRPr sz="1800" b="0" i="0" kern="1200">
                  <a:solidFill>
                    <a:schemeClr val="tx1"/>
                  </a:solidFill>
                  <a:latin typeface="Arial"/>
                  <a:ea typeface="Verdana" panose="020B0604030504040204" pitchFamily="34"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1050">
                  <a:latin typeface="+mn-lt"/>
                </a:rPr>
                <a:t>Stratified by number of prior therapies</a:t>
              </a:r>
            </a:p>
          </p:txBody>
        </p:sp>
        <p:sp>
          <p:nvSpPr>
            <p:cNvPr id="36" name="TextBox 19">
              <a:extLst>
                <a:ext uri="{FF2B5EF4-FFF2-40B4-BE49-F238E27FC236}">
                  <a16:creationId xmlns:a16="http://schemas.microsoft.com/office/drawing/2014/main" id="{7A714CB5-DCCC-412D-B425-93A468CF1733}"/>
                </a:ext>
              </a:extLst>
            </p:cNvPr>
            <p:cNvSpPr txBox="1"/>
            <p:nvPr/>
          </p:nvSpPr>
          <p:spPr>
            <a:xfrm>
              <a:off x="6471699" y="4023477"/>
              <a:ext cx="4859049" cy="356769"/>
            </a:xfrm>
            <a:prstGeom prst="rect">
              <a:avLst/>
            </a:prstGeom>
            <a:noFill/>
          </p:spPr>
          <p:txBody>
            <a:bodyPr wrap="square" rtlCol="0">
              <a:spAutoFit/>
            </a:bodyPr>
            <a:lstStyle/>
            <a:p>
              <a:r>
                <a:rPr lang="en-US" sz="700">
                  <a:solidFill>
                    <a:schemeClr val="tx2"/>
                  </a:solidFill>
                </a:rPr>
                <a:t>Adapted from </a:t>
              </a:r>
              <a:r>
                <a:rPr lang="en-US" sz="700" i="1">
                  <a:solidFill>
                    <a:schemeClr val="tx2"/>
                  </a:solidFill>
                </a:rPr>
                <a:t>The Lancet Oncology</a:t>
              </a:r>
              <a:r>
                <a:rPr lang="en-US" sz="700">
                  <a:solidFill>
                    <a:schemeClr val="tx2"/>
                  </a:solidFill>
                </a:rPr>
                <a:t>, 21, Abou-Alfa et al, </a:t>
              </a:r>
              <a:r>
                <a:rPr lang="en-US" sz="700" err="1">
                  <a:solidFill>
                    <a:schemeClr val="tx2"/>
                  </a:solidFill>
                </a:rPr>
                <a:t>Ivosidenib</a:t>
              </a:r>
              <a:r>
                <a:rPr lang="en-US" sz="700">
                  <a:solidFill>
                    <a:schemeClr val="tx2"/>
                  </a:solidFill>
                </a:rPr>
                <a:t> in </a:t>
              </a:r>
              <a:r>
                <a:rPr lang="en-US" sz="700" i="1">
                  <a:solidFill>
                    <a:schemeClr val="tx2"/>
                  </a:solidFill>
                </a:rPr>
                <a:t>IDH1</a:t>
              </a:r>
              <a:r>
                <a:rPr lang="en-US" sz="700">
                  <a:solidFill>
                    <a:schemeClr val="tx2"/>
                  </a:solidFill>
                </a:rPr>
                <a:t>-mutant, chemotherapy-refractory cholangiocarcinoma (</a:t>
              </a:r>
              <a:r>
                <a:rPr lang="en-US" sz="700" err="1">
                  <a:solidFill>
                    <a:schemeClr val="tx2"/>
                  </a:solidFill>
                </a:rPr>
                <a:t>ClarIDHy</a:t>
              </a:r>
              <a:r>
                <a:rPr lang="en-US" sz="700">
                  <a:solidFill>
                    <a:schemeClr val="tx2"/>
                  </a:solidFill>
                </a:rPr>
                <a:t>): a </a:t>
              </a:r>
              <a:r>
                <a:rPr lang="en-US" sz="700" err="1">
                  <a:solidFill>
                    <a:schemeClr val="tx2"/>
                  </a:solidFill>
                </a:rPr>
                <a:t>multicentre</a:t>
              </a:r>
              <a:r>
                <a:rPr lang="en-US" sz="700">
                  <a:solidFill>
                    <a:schemeClr val="tx2"/>
                  </a:solidFill>
                </a:rPr>
                <a:t>, </a:t>
              </a:r>
              <a:r>
                <a:rPr lang="en-US" sz="700" err="1">
                  <a:solidFill>
                    <a:schemeClr val="tx2"/>
                  </a:solidFill>
                </a:rPr>
                <a:t>randomised</a:t>
              </a:r>
              <a:r>
                <a:rPr lang="en-US" sz="700">
                  <a:solidFill>
                    <a:schemeClr val="tx2"/>
                  </a:solidFill>
                </a:rPr>
                <a:t>, double-blind, placebo-controlled, phase 3 study, 796–807, Copyright 2021, with permission from Elsevier.</a:t>
              </a:r>
            </a:p>
          </p:txBody>
        </p:sp>
        <p:sp>
          <p:nvSpPr>
            <p:cNvPr id="37" name="Processus 17">
              <a:extLst>
                <a:ext uri="{FF2B5EF4-FFF2-40B4-BE49-F238E27FC236}">
                  <a16:creationId xmlns:a16="http://schemas.microsoft.com/office/drawing/2014/main" id="{81E37BD7-1F3F-4181-8E24-502614CDF07C}"/>
                </a:ext>
              </a:extLst>
            </p:cNvPr>
            <p:cNvSpPr/>
            <p:nvPr/>
          </p:nvSpPr>
          <p:spPr>
            <a:xfrm>
              <a:off x="1634076" y="1361270"/>
              <a:ext cx="3217300" cy="2410803"/>
            </a:xfrm>
            <a:prstGeom prst="flowChartProcess">
              <a:avLst/>
            </a:prstGeom>
            <a:solidFill>
              <a:srgbClr val="033778"/>
            </a:solidFill>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marL="0" lvl="1" indent="0">
                <a:buNone/>
              </a:pPr>
              <a:r>
                <a:rPr lang="en-US" sz="1600" b="1">
                  <a:solidFill>
                    <a:schemeClr val="bg1"/>
                  </a:solidFill>
                </a:rPr>
                <a:t>Key eligibility criteria</a:t>
              </a:r>
            </a:p>
            <a:p>
              <a:pPr marL="171446" lvl="1" indent="-171446">
                <a:buClr>
                  <a:schemeClr val="bg1"/>
                </a:buClr>
                <a:buFont typeface="Arial" panose="020B0604020202020204" pitchFamily="34" charset="0"/>
                <a:buChar char="•"/>
              </a:pPr>
              <a:endParaRPr lang="en-US" sz="1600">
                <a:solidFill>
                  <a:schemeClr val="bg1"/>
                </a:solidFill>
              </a:endParaRPr>
            </a:p>
            <a:p>
              <a:pPr marL="171446" lvl="1" indent="-171446">
                <a:buClr>
                  <a:schemeClr val="bg1"/>
                </a:buClr>
                <a:buFont typeface="Arial" panose="020B0604020202020204" pitchFamily="34" charset="0"/>
                <a:buChar char="•"/>
              </a:pPr>
              <a:r>
                <a:rPr lang="en-US" sz="1200">
                  <a:solidFill>
                    <a:schemeClr val="bg1"/>
                  </a:solidFill>
                </a:rPr>
                <a:t>≥18 years of age</a:t>
              </a:r>
            </a:p>
            <a:p>
              <a:pPr marL="171446" lvl="1" indent="-171446">
                <a:buClr>
                  <a:schemeClr val="bg1"/>
                </a:buClr>
                <a:buFont typeface="Arial" panose="020B0604020202020204" pitchFamily="34" charset="0"/>
                <a:buChar char="•"/>
              </a:pPr>
              <a:r>
                <a:rPr lang="en-US" sz="1200">
                  <a:solidFill>
                    <a:schemeClr val="bg1"/>
                  </a:solidFill>
                </a:rPr>
                <a:t>Histologically confirmed diagnosis of CCA </a:t>
              </a:r>
              <a:endParaRPr lang="en-US" sz="1200" strike="sngStrike">
                <a:solidFill>
                  <a:schemeClr val="bg1"/>
                </a:solidFill>
              </a:endParaRPr>
            </a:p>
            <a:p>
              <a:pPr marL="171446" lvl="1" indent="-171446">
                <a:buClr>
                  <a:schemeClr val="bg1"/>
                </a:buClr>
                <a:buFont typeface="Arial" panose="020B0604020202020204" pitchFamily="34" charset="0"/>
                <a:buChar char="•"/>
              </a:pPr>
              <a:r>
                <a:rPr lang="en-US" sz="1200">
                  <a:solidFill>
                    <a:schemeClr val="bg1"/>
                  </a:solidFill>
                </a:rPr>
                <a:t>Centrally confirmed m</a:t>
              </a:r>
              <a:r>
                <a:rPr lang="en-US" sz="1200" i="1">
                  <a:solidFill>
                    <a:schemeClr val="bg1"/>
                  </a:solidFill>
                </a:rPr>
                <a:t>IDH1</a:t>
              </a:r>
              <a:r>
                <a:rPr lang="en-US" sz="1200" i="1" baseline="30000">
                  <a:solidFill>
                    <a:schemeClr val="bg1"/>
                  </a:solidFill>
                </a:rPr>
                <a:t>*</a:t>
              </a:r>
              <a:r>
                <a:rPr lang="en-US" sz="1200">
                  <a:solidFill>
                    <a:schemeClr val="bg1"/>
                  </a:solidFill>
                </a:rPr>
                <a:t> status by NGS</a:t>
              </a:r>
            </a:p>
            <a:p>
              <a:pPr marL="171446" lvl="1" indent="-171446">
                <a:buClr>
                  <a:schemeClr val="bg1"/>
                </a:buClr>
                <a:buFont typeface="Arial" panose="020B0604020202020204" pitchFamily="34" charset="0"/>
                <a:buChar char="•"/>
              </a:pPr>
              <a:r>
                <a:rPr lang="en-US" sz="1200">
                  <a:solidFill>
                    <a:schemeClr val="bg1"/>
                  </a:solidFill>
                </a:rPr>
                <a:t>ECOG PS score 0 or 1</a:t>
              </a:r>
            </a:p>
            <a:p>
              <a:pPr marL="171446" lvl="1" indent="-171446">
                <a:buClr>
                  <a:schemeClr val="bg1"/>
                </a:buClr>
                <a:buFont typeface="Arial" panose="020B0604020202020204" pitchFamily="34" charset="0"/>
                <a:buChar char="•"/>
              </a:pPr>
              <a:r>
                <a:rPr lang="en-US" sz="1200">
                  <a:solidFill>
                    <a:schemeClr val="bg1"/>
                  </a:solidFill>
                </a:rPr>
                <a:t>1−2 prior therapies (at least one gemcitabine- </a:t>
              </a:r>
              <a:br>
                <a:rPr lang="en-US" sz="1200">
                  <a:solidFill>
                    <a:schemeClr val="bg1"/>
                  </a:solidFill>
                </a:rPr>
              </a:br>
              <a:r>
                <a:rPr lang="en-US" sz="1200">
                  <a:solidFill>
                    <a:schemeClr val="bg1"/>
                  </a:solidFill>
                </a:rPr>
                <a:t>or 5-fluorouracil-containing regimen)</a:t>
              </a:r>
            </a:p>
            <a:p>
              <a:pPr marL="171446" lvl="1" indent="-171446">
                <a:buClr>
                  <a:schemeClr val="bg1"/>
                </a:buClr>
                <a:buFont typeface="Arial" panose="020B0604020202020204" pitchFamily="34" charset="0"/>
                <a:buChar char="•"/>
              </a:pPr>
              <a:r>
                <a:rPr lang="en-US" sz="1200">
                  <a:solidFill>
                    <a:schemeClr val="bg1"/>
                  </a:solidFill>
                </a:rPr>
                <a:t>Measurable lesion as defined by </a:t>
              </a:r>
              <a:br>
                <a:rPr lang="en-US" sz="1200">
                  <a:solidFill>
                    <a:schemeClr val="bg1"/>
                  </a:solidFill>
                </a:rPr>
              </a:br>
              <a:r>
                <a:rPr lang="en-US" sz="1200">
                  <a:solidFill>
                    <a:schemeClr val="bg1"/>
                  </a:solidFill>
                </a:rPr>
                <a:t>RECIST v1.1</a:t>
              </a:r>
            </a:p>
            <a:p>
              <a:pPr marL="171446" lvl="1" indent="-171446">
                <a:buClr>
                  <a:schemeClr val="bg1"/>
                </a:buClr>
                <a:buFont typeface="Arial" panose="020B0604020202020204" pitchFamily="34" charset="0"/>
                <a:buChar char="•"/>
              </a:pPr>
              <a:r>
                <a:rPr lang="en-US" sz="1200">
                  <a:solidFill>
                    <a:schemeClr val="bg1"/>
                  </a:solidFill>
                </a:rPr>
                <a:t>Adequate hematologic, hepatic, and renal function</a:t>
              </a:r>
            </a:p>
          </p:txBody>
        </p:sp>
      </p:grpSp>
    </p:spTree>
    <p:extLst>
      <p:ext uri="{BB962C8B-B14F-4D97-AF65-F5344CB8AC3E}">
        <p14:creationId xmlns:p14="http://schemas.microsoft.com/office/powerpoint/2010/main" val="293567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Baseline characteristics and patient disposition</a:t>
            </a:r>
            <a:r>
              <a:rPr lang="en-US" baseline="30000"/>
              <a:t>1</a:t>
            </a:r>
            <a:endParaRPr lang="en-US"/>
          </a:p>
        </p:txBody>
      </p:sp>
      <p:sp>
        <p:nvSpPr>
          <p:cNvPr id="5" name="Text Placeholder 4">
            <a:extLst>
              <a:ext uri="{FF2B5EF4-FFF2-40B4-BE49-F238E27FC236}">
                <a16:creationId xmlns:a16="http://schemas.microsoft.com/office/drawing/2014/main" id="{10B39512-7529-498E-BFA4-46ED5BA293CB}"/>
              </a:ext>
            </a:extLst>
          </p:cNvPr>
          <p:cNvSpPr>
            <a:spLocks noGrp="1"/>
          </p:cNvSpPr>
          <p:nvPr>
            <p:ph type="body" sz="quarter" idx="13"/>
          </p:nvPr>
        </p:nvSpPr>
        <p:spPr>
          <a:xfrm>
            <a:off x="1639961" y="6105112"/>
            <a:ext cx="9727200" cy="536665"/>
          </a:xfrm>
        </p:spPr>
        <p:txBody>
          <a:bodyPr/>
          <a:lstStyle/>
          <a:p>
            <a:r>
              <a:rPr lang="en-US"/>
              <a:t>*Two patients had an ECOG PS worsen to 2 (placebo) and 3 (</a:t>
            </a:r>
            <a:r>
              <a:rPr lang="en-US" err="1"/>
              <a:t>ivosidenib</a:t>
            </a:r>
            <a:r>
              <a:rPr lang="en-US"/>
              <a:t>) at baseline assessment upon study start</a:t>
            </a:r>
          </a:p>
          <a:p>
            <a:r>
              <a:rPr lang="en-US"/>
              <a:t>**As of May 31, 2020, 43 of 61 patients in the placebo group crossed over to receive </a:t>
            </a:r>
            <a:r>
              <a:rPr lang="en-US" err="1"/>
              <a:t>ivosidenib</a:t>
            </a:r>
            <a:r>
              <a:rPr lang="en-US"/>
              <a:t> upon radiographic disease progression. ‘Death’ or ‘withdrawal of consent’ was captured as the end of study reason in 14 of the remaining 18 patients who did not crossover (death, n=12; withdrawal of consent, n=2)</a:t>
            </a:r>
          </a:p>
          <a:p>
            <a:r>
              <a:rPr lang="en-US"/>
              <a:t>CCA, cholangiocarcinoma; ECOG PS, Eastern Cooperative Oncology Group performance status</a:t>
            </a:r>
          </a:p>
          <a:p>
            <a:r>
              <a:rPr lang="fr-FR"/>
              <a:t>1. </a:t>
            </a:r>
            <a:r>
              <a:rPr lang="fr-FR">
                <a:hlinkClick r:id="rId3"/>
              </a:rPr>
              <a:t>Zhu AX, et al. </a:t>
            </a:r>
            <a:r>
              <a:rPr lang="fr-FR" i="1">
                <a:hlinkClick r:id="rId3"/>
              </a:rPr>
              <a:t>JAMA </a:t>
            </a:r>
            <a:r>
              <a:rPr lang="fr-FR" i="1" err="1">
                <a:hlinkClick r:id="rId3"/>
              </a:rPr>
              <a:t>Oncol</a:t>
            </a:r>
            <a:r>
              <a:rPr lang="fr-FR" i="1">
                <a:hlinkClick r:id="rId3"/>
              </a:rPr>
              <a:t>. </a:t>
            </a:r>
            <a:r>
              <a:rPr lang="fr-FR">
                <a:hlinkClick r:id="rId3"/>
              </a:rPr>
              <a:t>2021;7(11):1669–1677</a:t>
            </a:r>
            <a:endParaRPr lang="en-GB"/>
          </a:p>
          <a:p>
            <a:pPr marL="228600" indent="-228600">
              <a:buAutoNum type="arabicPeriod"/>
            </a:pPr>
            <a:endParaRPr lang="en-US"/>
          </a:p>
          <a:p>
            <a:endParaRPr lang="en-GB"/>
          </a:p>
        </p:txBody>
      </p:sp>
      <p:graphicFrame>
        <p:nvGraphicFramePr>
          <p:cNvPr id="7" name="Table 9">
            <a:extLst>
              <a:ext uri="{FF2B5EF4-FFF2-40B4-BE49-F238E27FC236}">
                <a16:creationId xmlns:a16="http://schemas.microsoft.com/office/drawing/2014/main" id="{21D9E7B9-A283-467B-8AC2-03D60E11D2F3}"/>
              </a:ext>
            </a:extLst>
          </p:cNvPr>
          <p:cNvGraphicFramePr>
            <a:graphicFrameLocks noGrp="1"/>
          </p:cNvGraphicFramePr>
          <p:nvPr>
            <p:extLst>
              <p:ext uri="{D42A27DB-BD31-4B8C-83A1-F6EECF244321}">
                <p14:modId xmlns:p14="http://schemas.microsoft.com/office/powerpoint/2010/main" val="3021195220"/>
              </p:ext>
            </p:extLst>
          </p:nvPr>
        </p:nvGraphicFramePr>
        <p:xfrm>
          <a:off x="6838062" y="1264583"/>
          <a:ext cx="4814006" cy="4607615"/>
        </p:xfrm>
        <a:graphic>
          <a:graphicData uri="http://schemas.openxmlformats.org/drawingml/2006/table">
            <a:tbl>
              <a:tblPr firstRow="1" firstCol="1" bandRow="1"/>
              <a:tblGrid>
                <a:gridCol w="2469512">
                  <a:extLst>
                    <a:ext uri="{9D8B030D-6E8A-4147-A177-3AD203B41FA5}">
                      <a16:colId xmlns:a16="http://schemas.microsoft.com/office/drawing/2014/main" val="913178860"/>
                    </a:ext>
                  </a:extLst>
                </a:gridCol>
                <a:gridCol w="1112057">
                  <a:extLst>
                    <a:ext uri="{9D8B030D-6E8A-4147-A177-3AD203B41FA5}">
                      <a16:colId xmlns:a16="http://schemas.microsoft.com/office/drawing/2014/main" val="3917911120"/>
                    </a:ext>
                  </a:extLst>
                </a:gridCol>
                <a:gridCol w="1232437">
                  <a:extLst>
                    <a:ext uri="{9D8B030D-6E8A-4147-A177-3AD203B41FA5}">
                      <a16:colId xmlns:a16="http://schemas.microsoft.com/office/drawing/2014/main" val="3385689482"/>
                    </a:ext>
                  </a:extLst>
                </a:gridCol>
              </a:tblGrid>
              <a:tr h="67101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0"/>
                        </a:spcBef>
                        <a:spcAft>
                          <a:spcPts val="0"/>
                        </a:spcAft>
                      </a:pPr>
                      <a:endParaRPr lang="en-US" sz="1300" b="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80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err="1">
                          <a:solidFill>
                            <a:schemeClr val="bg1"/>
                          </a:solidFill>
                          <a:effectLst/>
                          <a:latin typeface="Arial" panose="020B0604020202020204" pitchFamily="34" charset="0"/>
                          <a:cs typeface="Arial" panose="020B0604020202020204" pitchFamily="34" charset="0"/>
                        </a:rPr>
                        <a:t>Ivosidenib</a:t>
                      </a:r>
                      <a:br>
                        <a:rPr lang="en-US" sz="1300">
                          <a:solidFill>
                            <a:schemeClr val="bg1"/>
                          </a:solidFill>
                          <a:effectLst/>
                          <a:latin typeface="Arial" panose="020B0604020202020204" pitchFamily="34" charset="0"/>
                          <a:cs typeface="Arial" panose="020B0604020202020204" pitchFamily="34" charset="0"/>
                        </a:rPr>
                      </a:br>
                      <a:r>
                        <a:rPr lang="en-US" sz="1300">
                          <a:solidFill>
                            <a:schemeClr val="bg1"/>
                          </a:solidFill>
                          <a:effectLst/>
                          <a:latin typeface="Arial" panose="020B0604020202020204" pitchFamily="34" charset="0"/>
                          <a:cs typeface="Arial" panose="020B0604020202020204" pitchFamily="34" charset="0"/>
                        </a:rPr>
                        <a:t>n=126</a:t>
                      </a:r>
                      <a:endParaRPr lang="en-GB" sz="1300" baseline="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solidFill>
                            <a:schemeClr val="bg1"/>
                          </a:solidFill>
                          <a:effectLst/>
                          <a:latin typeface="Arial" panose="020B0604020202020204" pitchFamily="34" charset="0"/>
                          <a:cs typeface="Arial" panose="020B0604020202020204" pitchFamily="34" charset="0"/>
                        </a:rPr>
                        <a:t>Placebo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a:solidFill>
                            <a:schemeClr val="bg1"/>
                          </a:solidFill>
                          <a:effectLst/>
                          <a:latin typeface="Arial" panose="020B0604020202020204" pitchFamily="34" charset="0"/>
                          <a:cs typeface="Arial" panose="020B0604020202020204" pitchFamily="34" charset="0"/>
                        </a:rPr>
                        <a:t>n=61*</a:t>
                      </a:r>
                      <a:r>
                        <a:rPr lang="en-US" sz="1300" baseline="0">
                          <a:solidFill>
                            <a:schemeClr val="bg1"/>
                          </a:solidFill>
                          <a:effectLst/>
                          <a:latin typeface="Arial" panose="020B0604020202020204" pitchFamily="34" charset="0"/>
                          <a:cs typeface="Arial" panose="020B0604020202020204" pitchFamily="34" charset="0"/>
                        </a:rPr>
                        <a:t>*</a:t>
                      </a:r>
                      <a:endParaRPr lang="en-GB" sz="1300" baseline="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extLst>
                  <a:ext uri="{0D108BD9-81ED-4DB2-BD59-A6C34878D82A}">
                    <a16:rowId xmlns:a16="http://schemas.microsoft.com/office/drawing/2014/main" val="3030137678"/>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600"/>
                        </a:spcAft>
                      </a:pPr>
                      <a:r>
                        <a:rPr lang="en-GB" sz="1300" b="0" baseline="0">
                          <a:solidFill>
                            <a:schemeClr val="tx1"/>
                          </a:solidFill>
                          <a:effectLst/>
                          <a:latin typeface="Arial" panose="020B0604020202020204" pitchFamily="34" charset="0"/>
                          <a:cs typeface="Arial" panose="020B0604020202020204" pitchFamily="34" charset="0"/>
                        </a:rPr>
                        <a:t>Treated, n (%)</a:t>
                      </a:r>
                      <a:endParaRPr lang="en-GB" sz="1300" b="0" baseline="0">
                        <a:solidFill>
                          <a:schemeClr val="tx1"/>
                        </a:solidFill>
                        <a:effectLst/>
                        <a:latin typeface="Arial" panose="020B0604020202020204" pitchFamily="34" charset="0"/>
                        <a:ea typeface="+mn-ea"/>
                        <a:cs typeface="Arial" panose="020B0604020202020204" pitchFamily="34" charset="0"/>
                      </a:endParaRPr>
                    </a:p>
                  </a:txBody>
                  <a:tcPr marL="180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600"/>
                        </a:spcAft>
                      </a:pPr>
                      <a:r>
                        <a:rPr lang="en-US" sz="1300">
                          <a:solidFill>
                            <a:schemeClr val="tx1"/>
                          </a:solidFill>
                          <a:effectLst/>
                          <a:latin typeface="Arial" panose="020B0604020202020204" pitchFamily="34" charset="0"/>
                          <a:cs typeface="Arial" panose="020B0604020202020204" pitchFamily="34" charset="0"/>
                        </a:rPr>
                        <a:t>123 (97.6)</a:t>
                      </a:r>
                      <a:endParaRPr lang="en-US"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600"/>
                        </a:spcAft>
                      </a:pPr>
                      <a:r>
                        <a:rPr lang="en-GB" sz="1300">
                          <a:solidFill>
                            <a:schemeClr val="tx1"/>
                          </a:solidFill>
                          <a:effectLst/>
                          <a:latin typeface="Arial" panose="020B0604020202020204" pitchFamily="34" charset="0"/>
                          <a:cs typeface="Arial" panose="020B0604020202020204" pitchFamily="34" charset="0"/>
                        </a:rPr>
                        <a:t>59 (96.7)</a:t>
                      </a:r>
                      <a:endParaRPr lang="en-GB"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2873464028"/>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a:lnSpc>
                          <a:spcPct val="100000"/>
                        </a:lnSpc>
                        <a:spcBef>
                          <a:spcPts val="0"/>
                        </a:spcBef>
                        <a:spcAft>
                          <a:spcPts val="0"/>
                        </a:spcAft>
                      </a:pPr>
                      <a:r>
                        <a:rPr lang="en-GB" sz="1300" b="0" baseline="0">
                          <a:solidFill>
                            <a:schemeClr val="tx1"/>
                          </a:solidFill>
                          <a:effectLst/>
                          <a:latin typeface="Arial" panose="020B0604020202020204" pitchFamily="34" charset="0"/>
                          <a:cs typeface="Arial" panose="020B0604020202020204" pitchFamily="34" charset="0"/>
                        </a:rPr>
                        <a:t>On treatment</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8 (6.5)</a:t>
                      </a:r>
                      <a:endParaRPr lang="en-US"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0</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2300685763"/>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a:lnSpc>
                          <a:spcPct val="100000"/>
                        </a:lnSpc>
                        <a:spcBef>
                          <a:spcPts val="0"/>
                        </a:spcBef>
                        <a:spcAft>
                          <a:spcPts val="600"/>
                        </a:spcAft>
                      </a:pPr>
                      <a:r>
                        <a:rPr lang="en-GB" sz="1300" b="0" baseline="0">
                          <a:solidFill>
                            <a:schemeClr val="tx1"/>
                          </a:solidFill>
                          <a:effectLst/>
                          <a:latin typeface="Arial" panose="020B0604020202020204" pitchFamily="34" charset="0"/>
                          <a:cs typeface="Arial" panose="020B0604020202020204" pitchFamily="34" charset="0"/>
                        </a:rPr>
                        <a:t>Discontinued treatment</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600"/>
                        </a:spcAft>
                      </a:pPr>
                      <a:r>
                        <a:rPr lang="en-US" sz="1300">
                          <a:solidFill>
                            <a:schemeClr val="tx1"/>
                          </a:solidFill>
                          <a:effectLst/>
                          <a:latin typeface="Arial" panose="020B0604020202020204" pitchFamily="34" charset="0"/>
                          <a:cs typeface="Arial" panose="020B0604020202020204" pitchFamily="34" charset="0"/>
                        </a:rPr>
                        <a:t>115 (93.5)</a:t>
                      </a:r>
                      <a:endParaRPr lang="en-US"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600"/>
                        </a:spcAft>
                      </a:pPr>
                      <a:r>
                        <a:rPr lang="en-US" sz="1300">
                          <a:solidFill>
                            <a:schemeClr val="tx1"/>
                          </a:solidFill>
                          <a:effectLst/>
                          <a:latin typeface="Arial" panose="020B0604020202020204" pitchFamily="34" charset="0"/>
                          <a:cs typeface="Arial" panose="020B0604020202020204" pitchFamily="34" charset="0"/>
                        </a:rPr>
                        <a:t>59 (100)</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616809125"/>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468000" marR="0" lvl="0" indent="0" algn="l" defTabSz="457200" rtl="0" eaLnBrk="1" fontAlgn="auto" latinLnBrk="0" hangingPunct="1">
                        <a:lnSpc>
                          <a:spcPct val="100000"/>
                        </a:lnSpc>
                        <a:spcBef>
                          <a:spcPts val="0"/>
                        </a:spcBef>
                        <a:spcAft>
                          <a:spcPts val="300"/>
                        </a:spcAft>
                        <a:buClrTx/>
                        <a:buSzTx/>
                        <a:buFontTx/>
                        <a:buNone/>
                        <a:tabLst/>
                        <a:defRPr/>
                      </a:pPr>
                      <a:r>
                        <a:rPr lang="en-GB" sz="1300" b="0" baseline="0">
                          <a:solidFill>
                            <a:schemeClr val="tx1"/>
                          </a:solidFill>
                          <a:effectLst/>
                          <a:latin typeface="Arial" panose="020B0604020202020204" pitchFamily="34" charset="0"/>
                          <a:cs typeface="Arial" panose="020B0604020202020204" pitchFamily="34" charset="0"/>
                        </a:rPr>
                        <a:t>Progressive disease</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92 (74.8)</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51 (86.4)</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4137353757"/>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468000" marR="0" lvl="0" indent="0" algn="l" defTabSz="457200" rtl="0" eaLnBrk="1" fontAlgn="auto" latinLnBrk="0" hangingPunct="1">
                        <a:lnSpc>
                          <a:spcPct val="100000"/>
                        </a:lnSpc>
                        <a:spcBef>
                          <a:spcPts val="0"/>
                        </a:spcBef>
                        <a:spcAft>
                          <a:spcPts val="300"/>
                        </a:spcAft>
                        <a:buClrTx/>
                        <a:buSzTx/>
                        <a:buFontTx/>
                        <a:buNone/>
                        <a:tabLst/>
                        <a:defRPr/>
                      </a:pPr>
                      <a:r>
                        <a:rPr lang="en-GB" sz="1300" b="0" baseline="0">
                          <a:solidFill>
                            <a:schemeClr val="tx1"/>
                          </a:solidFill>
                          <a:effectLst/>
                          <a:latin typeface="Arial" panose="020B0604020202020204" pitchFamily="34" charset="0"/>
                          <a:cs typeface="Arial" panose="020B0604020202020204" pitchFamily="34" charset="0"/>
                        </a:rPr>
                        <a:t>Adverse events</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8 (6.5)</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4 (6.8)</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220660603"/>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468000" marR="0" lvl="0" indent="0" algn="l" defTabSz="457200" rtl="0" eaLnBrk="1" fontAlgn="auto" latinLnBrk="0" hangingPunct="1">
                        <a:lnSpc>
                          <a:spcPct val="100000"/>
                        </a:lnSpc>
                        <a:spcBef>
                          <a:spcPts val="0"/>
                        </a:spcBef>
                        <a:spcAft>
                          <a:spcPts val="300"/>
                        </a:spcAft>
                        <a:buClrTx/>
                        <a:buSzTx/>
                        <a:buFontTx/>
                        <a:buNone/>
                        <a:tabLst/>
                        <a:defRPr/>
                      </a:pPr>
                      <a:r>
                        <a:rPr lang="en-GB" sz="1300" b="0" baseline="0">
                          <a:solidFill>
                            <a:schemeClr val="tx1"/>
                          </a:solidFill>
                          <a:effectLst/>
                          <a:latin typeface="Arial" panose="020B0604020202020204" pitchFamily="34" charset="0"/>
                          <a:cs typeface="Arial" panose="020B0604020202020204" pitchFamily="34" charset="0"/>
                        </a:rPr>
                        <a:t>Withdrawal by patient</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6 (4.9)</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600"/>
                        </a:spcAft>
                      </a:pPr>
                      <a:r>
                        <a:rPr lang="en-US" sz="1300">
                          <a:solidFill>
                            <a:schemeClr val="tx1"/>
                          </a:solidFill>
                          <a:effectLst/>
                          <a:latin typeface="Arial" panose="020B0604020202020204" pitchFamily="34" charset="0"/>
                          <a:cs typeface="Arial" panose="020B0604020202020204" pitchFamily="34" charset="0"/>
                        </a:rPr>
                        <a:t>2 (3.4)</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2575874471"/>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468000" marR="0" lvl="0" indent="0" algn="l" defTabSz="457200" rtl="0" eaLnBrk="1" fontAlgn="auto" latinLnBrk="0" hangingPunct="1">
                        <a:lnSpc>
                          <a:spcPct val="100000"/>
                        </a:lnSpc>
                        <a:spcBef>
                          <a:spcPts val="0"/>
                        </a:spcBef>
                        <a:spcAft>
                          <a:spcPts val="300"/>
                        </a:spcAft>
                        <a:buClrTx/>
                        <a:buSzTx/>
                        <a:buFontTx/>
                        <a:buNone/>
                        <a:tabLst/>
                        <a:defRPr/>
                      </a:pPr>
                      <a:r>
                        <a:rPr lang="en-GB" sz="1300" b="0" baseline="0">
                          <a:solidFill>
                            <a:schemeClr val="tx1"/>
                          </a:solidFill>
                          <a:effectLst/>
                          <a:latin typeface="Arial" panose="020B0604020202020204" pitchFamily="34" charset="0"/>
                          <a:cs typeface="Arial" panose="020B0604020202020204" pitchFamily="34" charset="0"/>
                        </a:rPr>
                        <a:t>Death</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5</a:t>
                      </a:r>
                      <a:r>
                        <a:rPr lang="en-US" sz="1300" baseline="0">
                          <a:solidFill>
                            <a:schemeClr val="tx1"/>
                          </a:solidFill>
                          <a:effectLst/>
                          <a:latin typeface="Arial" panose="020B0604020202020204" pitchFamily="34" charset="0"/>
                          <a:cs typeface="Arial" panose="020B0604020202020204" pitchFamily="34" charset="0"/>
                        </a:rPr>
                        <a:t> (4.1)</a:t>
                      </a:r>
                      <a:endParaRPr lang="en-US" sz="1300" baseline="30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0</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226496155"/>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468000" marR="0" lvl="0" indent="0" algn="l" defTabSz="457200" rtl="0" eaLnBrk="1" fontAlgn="auto" latinLnBrk="0" hangingPunct="1">
                        <a:lnSpc>
                          <a:spcPct val="100000"/>
                        </a:lnSpc>
                        <a:spcBef>
                          <a:spcPts val="0"/>
                        </a:spcBef>
                        <a:spcAft>
                          <a:spcPts val="300"/>
                        </a:spcAft>
                        <a:buClrTx/>
                        <a:buSzTx/>
                        <a:buFontTx/>
                        <a:buNone/>
                        <a:tabLst/>
                        <a:defRPr/>
                      </a:pPr>
                      <a:r>
                        <a:rPr lang="en-GB" sz="1300" b="0" baseline="0">
                          <a:solidFill>
                            <a:schemeClr val="tx1"/>
                          </a:solidFill>
                          <a:effectLst/>
                          <a:latin typeface="Arial" panose="020B0604020202020204" pitchFamily="34" charset="0"/>
                          <a:cs typeface="Arial" panose="020B0604020202020204" pitchFamily="34" charset="0"/>
                        </a:rPr>
                        <a:t>Withdrawal of consent</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2 (1.6)</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1 (1.7)</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506828876"/>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468000" marR="0" lvl="0" indent="0" algn="l" defTabSz="457200" rtl="0" eaLnBrk="1" fontAlgn="auto" latinLnBrk="0" hangingPunct="1">
                        <a:lnSpc>
                          <a:spcPct val="100000"/>
                        </a:lnSpc>
                        <a:spcBef>
                          <a:spcPts val="0"/>
                        </a:spcBef>
                        <a:spcAft>
                          <a:spcPts val="300"/>
                        </a:spcAft>
                        <a:buClrTx/>
                        <a:buSzTx/>
                        <a:buFontTx/>
                        <a:buNone/>
                        <a:tabLst/>
                        <a:defRPr/>
                      </a:pPr>
                      <a:r>
                        <a:rPr lang="en-GB" sz="1300" b="0" baseline="0">
                          <a:solidFill>
                            <a:schemeClr val="tx1"/>
                          </a:solidFill>
                          <a:effectLst/>
                          <a:latin typeface="Arial" panose="020B0604020202020204" pitchFamily="34" charset="0"/>
                          <a:cs typeface="Arial" panose="020B0604020202020204" pitchFamily="34" charset="0"/>
                        </a:rPr>
                        <a:t>Other</a:t>
                      </a: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2 (1.6)</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1 (1.7)</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4143610325"/>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300" b="0" baseline="0">
                          <a:solidFill>
                            <a:schemeClr val="tx1"/>
                          </a:solidFill>
                          <a:effectLst/>
                          <a:latin typeface="Arial" panose="020B0604020202020204" pitchFamily="34" charset="0"/>
                          <a:cs typeface="Arial" panose="020B0604020202020204" pitchFamily="34" charset="0"/>
                        </a:rPr>
                        <a:t>Not treated, n (%)</a:t>
                      </a:r>
                      <a:endParaRPr lang="en-GB" sz="1300" b="0" baseline="0">
                        <a:solidFill>
                          <a:schemeClr val="tx1"/>
                        </a:solidFill>
                        <a:effectLst/>
                        <a:latin typeface="Arial" panose="020B0604020202020204" pitchFamily="34" charset="0"/>
                        <a:ea typeface="+mn-ea"/>
                        <a:cs typeface="Arial" panose="020B0604020202020204" pitchFamily="34" charset="0"/>
                      </a:endParaRP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3 (2.4)</a:t>
                      </a:r>
                      <a:endParaRPr lang="en-US"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2 (3.3)</a:t>
                      </a:r>
                      <a:endParaRPr lang="en-GB"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4090793344"/>
                  </a:ext>
                </a:extLst>
              </a:tr>
              <a:tr h="35787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0"/>
                        </a:spcBef>
                        <a:spcAft>
                          <a:spcPts val="0"/>
                        </a:spcAft>
                      </a:pPr>
                      <a:r>
                        <a:rPr lang="en-US" sz="1300" b="0">
                          <a:solidFill>
                            <a:schemeClr val="tx1"/>
                          </a:solidFill>
                          <a:effectLst/>
                          <a:latin typeface="Arial" panose="020B0604020202020204" pitchFamily="34" charset="0"/>
                          <a:cs typeface="Arial" panose="020B0604020202020204" pitchFamily="34" charset="0"/>
                        </a:rPr>
                        <a:t>On</a:t>
                      </a:r>
                      <a:r>
                        <a:rPr lang="en-US" sz="1300" b="0" baseline="0">
                          <a:solidFill>
                            <a:schemeClr val="tx1"/>
                          </a:solidFill>
                          <a:effectLst/>
                          <a:latin typeface="Arial" panose="020B0604020202020204" pitchFamily="34" charset="0"/>
                          <a:cs typeface="Arial" panose="020B0604020202020204" pitchFamily="34" charset="0"/>
                        </a:rPr>
                        <a:t> </a:t>
                      </a:r>
                      <a:r>
                        <a:rPr lang="en-US" sz="1300" b="0">
                          <a:solidFill>
                            <a:schemeClr val="tx1"/>
                          </a:solidFill>
                          <a:effectLst/>
                          <a:latin typeface="Arial" panose="020B0604020202020204" pitchFamily="34" charset="0"/>
                          <a:cs typeface="Arial" panose="020B0604020202020204" pitchFamily="34" charset="0"/>
                        </a:rPr>
                        <a:t>study, n (%)</a:t>
                      </a:r>
                    </a:p>
                  </a:txBody>
                  <a:tcPr marL="180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24 (19.0)</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300">
                          <a:solidFill>
                            <a:schemeClr val="tx1"/>
                          </a:solidFill>
                          <a:effectLst/>
                          <a:latin typeface="Arial" panose="020B0604020202020204" pitchFamily="34" charset="0"/>
                          <a:cs typeface="Arial" panose="020B0604020202020204" pitchFamily="34" charset="0"/>
                        </a:rPr>
                        <a:t>9 (14.8)</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425112786"/>
                  </a:ext>
                </a:extLst>
              </a:tr>
            </a:tbl>
          </a:graphicData>
        </a:graphic>
      </p:graphicFrame>
      <p:graphicFrame>
        <p:nvGraphicFramePr>
          <p:cNvPr id="2" name="Table 6">
            <a:extLst>
              <a:ext uri="{FF2B5EF4-FFF2-40B4-BE49-F238E27FC236}">
                <a16:creationId xmlns:a16="http://schemas.microsoft.com/office/drawing/2014/main" id="{B653BBE8-26CD-CD8C-EB63-E243A9E3631D}"/>
              </a:ext>
            </a:extLst>
          </p:cNvPr>
          <p:cNvGraphicFramePr>
            <a:graphicFrameLocks noGrp="1"/>
          </p:cNvGraphicFramePr>
          <p:nvPr>
            <p:extLst>
              <p:ext uri="{D42A27DB-BD31-4B8C-83A1-F6EECF244321}">
                <p14:modId xmlns:p14="http://schemas.microsoft.com/office/powerpoint/2010/main" val="3795287304"/>
              </p:ext>
            </p:extLst>
          </p:nvPr>
        </p:nvGraphicFramePr>
        <p:xfrm>
          <a:off x="1622558" y="1264582"/>
          <a:ext cx="5117882" cy="4607615"/>
        </p:xfrm>
        <a:graphic>
          <a:graphicData uri="http://schemas.openxmlformats.org/drawingml/2006/table">
            <a:tbl>
              <a:tblPr firstRow="1" firstCol="1" bandRow="1"/>
              <a:tblGrid>
                <a:gridCol w="3167156">
                  <a:extLst>
                    <a:ext uri="{9D8B030D-6E8A-4147-A177-3AD203B41FA5}">
                      <a16:colId xmlns:a16="http://schemas.microsoft.com/office/drawing/2014/main" val="913178860"/>
                    </a:ext>
                  </a:extLst>
                </a:gridCol>
                <a:gridCol w="1053737">
                  <a:extLst>
                    <a:ext uri="{9D8B030D-6E8A-4147-A177-3AD203B41FA5}">
                      <a16:colId xmlns:a16="http://schemas.microsoft.com/office/drawing/2014/main" val="3235450098"/>
                    </a:ext>
                  </a:extLst>
                </a:gridCol>
                <a:gridCol w="896989">
                  <a:extLst>
                    <a:ext uri="{9D8B030D-6E8A-4147-A177-3AD203B41FA5}">
                      <a16:colId xmlns:a16="http://schemas.microsoft.com/office/drawing/2014/main" val="3385689482"/>
                    </a:ext>
                  </a:extLst>
                </a:gridCol>
              </a:tblGrid>
              <a:tr h="71534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GB" sz="1300">
                          <a:effectLst/>
                          <a:latin typeface="Arial" panose="020B0604020202020204" pitchFamily="34" charset="0"/>
                          <a:cs typeface="Arial" panose="020B0604020202020204" pitchFamily="34" charset="0"/>
                        </a:rPr>
                        <a:t>Characteristic</a:t>
                      </a:r>
                      <a:br>
                        <a:rPr lang="en-GB" sz="1300">
                          <a:effectLst/>
                          <a:latin typeface="Arial" panose="020B0604020202020204" pitchFamily="34" charset="0"/>
                          <a:cs typeface="Arial" panose="020B0604020202020204" pitchFamily="34" charset="0"/>
                        </a:rPr>
                      </a:b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80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0"/>
                        </a:spcAft>
                      </a:pPr>
                      <a:r>
                        <a:rPr lang="en-GB" sz="1300" err="1">
                          <a:effectLst/>
                          <a:latin typeface="Arial" panose="020B0604020202020204" pitchFamily="34" charset="0"/>
                          <a:cs typeface="Arial" panose="020B0604020202020204" pitchFamily="34" charset="0"/>
                        </a:rPr>
                        <a:t>Ivosidenib</a:t>
                      </a:r>
                      <a:r>
                        <a:rPr lang="en-US" sz="1300">
                          <a:effectLst/>
                          <a:latin typeface="Arial" panose="020B0604020202020204" pitchFamily="34" charset="0"/>
                          <a:cs typeface="Arial" panose="020B0604020202020204" pitchFamily="34" charset="0"/>
                        </a:rPr>
                        <a:t> </a:t>
                      </a:r>
                      <a:br>
                        <a:rPr lang="en-US" sz="1300">
                          <a:effectLst/>
                          <a:latin typeface="Arial" panose="020B0604020202020204" pitchFamily="34" charset="0"/>
                          <a:cs typeface="Arial" panose="020B0604020202020204" pitchFamily="34" charset="0"/>
                        </a:rPr>
                      </a:br>
                      <a:r>
                        <a:rPr lang="en-GB" sz="1300">
                          <a:effectLst/>
                          <a:latin typeface="Arial" panose="020B0604020202020204" pitchFamily="34" charset="0"/>
                          <a:cs typeface="Arial" panose="020B0604020202020204" pitchFamily="34" charset="0"/>
                        </a:rPr>
                        <a:t>n=126</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0"/>
                        </a:spcAft>
                      </a:pPr>
                      <a:r>
                        <a:rPr lang="en-US" sz="1300">
                          <a:effectLst/>
                          <a:latin typeface="Arial" panose="020B0604020202020204" pitchFamily="34" charset="0"/>
                          <a:cs typeface="Arial" panose="020B0604020202020204" pitchFamily="34" charset="0"/>
                        </a:rPr>
                        <a:t>Placebo </a:t>
                      </a:r>
                      <a:br>
                        <a:rPr lang="en-US" sz="1300">
                          <a:effectLst/>
                          <a:latin typeface="Arial" panose="020B0604020202020204" pitchFamily="34" charset="0"/>
                          <a:cs typeface="Arial" panose="020B0604020202020204" pitchFamily="34" charset="0"/>
                        </a:rPr>
                      </a:br>
                      <a:r>
                        <a:rPr lang="en-GB" sz="1300">
                          <a:effectLst/>
                          <a:latin typeface="Arial" panose="020B0604020202020204" pitchFamily="34" charset="0"/>
                          <a:cs typeface="Arial" panose="020B0604020202020204" pitchFamily="34" charset="0"/>
                        </a:rPr>
                        <a:t>n=61</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extLst>
                  <a:ext uri="{0D108BD9-81ED-4DB2-BD59-A6C34878D82A}">
                    <a16:rowId xmlns:a16="http://schemas.microsoft.com/office/drawing/2014/main" val="3030137678"/>
                  </a:ext>
                </a:extLst>
              </a:tr>
              <a:tr h="849351">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nSpc>
                          <a:spcPct val="100000"/>
                        </a:lnSpc>
                        <a:spcBef>
                          <a:spcPts val="0"/>
                        </a:spcBef>
                        <a:spcAft>
                          <a:spcPts val="0"/>
                        </a:spcAft>
                      </a:pPr>
                      <a:r>
                        <a:rPr lang="en-GB" sz="1300" b="1">
                          <a:solidFill>
                            <a:schemeClr val="tx1"/>
                          </a:solidFill>
                          <a:effectLst/>
                          <a:latin typeface="Arial" panose="020B0604020202020204" pitchFamily="34" charset="0"/>
                          <a:cs typeface="Arial" panose="020B0604020202020204" pitchFamily="34" charset="0"/>
                        </a:rPr>
                        <a:t>Randomisation strata, n (%)</a:t>
                      </a:r>
                      <a:endParaRPr lang="en-US" sz="1300" b="1">
                        <a:solidFill>
                          <a:schemeClr val="tx1"/>
                        </a:solidFill>
                        <a:effectLst/>
                        <a:latin typeface="Arial" panose="020B0604020202020204" pitchFamily="34" charset="0"/>
                        <a:cs typeface="Arial" panose="020B0604020202020204" pitchFamily="34" charset="0"/>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lang="en-GB" sz="1300" b="0">
                          <a:solidFill>
                            <a:schemeClr val="tx1"/>
                          </a:solidFill>
                          <a:effectLst/>
                          <a:latin typeface="Arial" panose="020B0604020202020204" pitchFamily="34" charset="0"/>
                          <a:cs typeface="Arial" panose="020B0604020202020204" pitchFamily="34" charset="0"/>
                        </a:rPr>
                        <a:t>One prior line of therapy</a:t>
                      </a:r>
                      <a:br>
                        <a:rPr lang="en-GB" sz="1300" b="0">
                          <a:solidFill>
                            <a:schemeClr val="tx1"/>
                          </a:solidFill>
                          <a:effectLst/>
                          <a:latin typeface="Arial" panose="020B0604020202020204" pitchFamily="34" charset="0"/>
                          <a:cs typeface="Arial" panose="020B0604020202020204" pitchFamily="34" charset="0"/>
                        </a:rPr>
                      </a:br>
                      <a:r>
                        <a:rPr lang="en-GB" sz="1300" b="0">
                          <a:solidFill>
                            <a:schemeClr val="tx1"/>
                          </a:solidFill>
                          <a:effectLst/>
                          <a:latin typeface="Arial" panose="020B0604020202020204" pitchFamily="34" charset="0"/>
                          <a:cs typeface="Arial" panose="020B0604020202020204" pitchFamily="34" charset="0"/>
                        </a:rPr>
                        <a:t>Two prior lines of therapy</a:t>
                      </a:r>
                      <a:endParaRPr lang="en-US"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80000" marT="468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66 (52.4)</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60 (47.6)</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33 (54.1)</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28 (45.9)</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1745863192"/>
                  </a:ext>
                </a:extLst>
              </a:tr>
              <a:tr h="90794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nSpc>
                          <a:spcPct val="100000"/>
                        </a:lnSpc>
                        <a:spcBef>
                          <a:spcPts val="0"/>
                        </a:spcBef>
                        <a:spcAft>
                          <a:spcPts val="0"/>
                        </a:spcAft>
                      </a:pPr>
                      <a:r>
                        <a:rPr lang="en-GB" sz="1300" b="1">
                          <a:solidFill>
                            <a:schemeClr val="tx1"/>
                          </a:solidFill>
                          <a:effectLst/>
                          <a:latin typeface="Arial" panose="020B0604020202020204" pitchFamily="34" charset="0"/>
                          <a:cs typeface="Arial" panose="020B0604020202020204" pitchFamily="34" charset="0"/>
                        </a:rPr>
                        <a:t>ECOG PS score at baseline,</a:t>
                      </a:r>
                      <a:r>
                        <a:rPr lang="en-GB" sz="1300" b="1" baseline="0">
                          <a:solidFill>
                            <a:schemeClr val="tx1"/>
                          </a:solidFill>
                          <a:effectLst/>
                          <a:latin typeface="Arial" panose="020B0604020202020204" pitchFamily="34" charset="0"/>
                          <a:cs typeface="Arial" panose="020B0604020202020204" pitchFamily="34" charset="0"/>
                        </a:rPr>
                        <a:t>*</a:t>
                      </a:r>
                      <a:r>
                        <a:rPr lang="en-GB" sz="1300" b="1">
                          <a:solidFill>
                            <a:schemeClr val="tx1"/>
                          </a:solidFill>
                          <a:effectLst/>
                          <a:latin typeface="Arial" panose="020B0604020202020204" pitchFamily="34" charset="0"/>
                          <a:cs typeface="Arial" panose="020B0604020202020204" pitchFamily="34" charset="0"/>
                        </a:rPr>
                        <a:t> n (%)</a:t>
                      </a:r>
                      <a:endParaRPr lang="en-US" sz="1300" b="1">
                        <a:solidFill>
                          <a:schemeClr val="tx1"/>
                        </a:solidFill>
                        <a:effectLst/>
                        <a:latin typeface="Arial" panose="020B0604020202020204" pitchFamily="34" charset="0"/>
                        <a:cs typeface="Arial" panose="020B0604020202020204" pitchFamily="34" charset="0"/>
                      </a:endParaRPr>
                    </a:p>
                    <a:p>
                      <a:pPr marL="365760" marR="0" lvl="0" indent="0" algn="l" defTabSz="914400" rtl="0" eaLnBrk="1" fontAlgn="auto" latinLnBrk="0" hangingPunct="1">
                        <a:lnSpc>
                          <a:spcPct val="100000"/>
                        </a:lnSpc>
                        <a:spcBef>
                          <a:spcPts val="0"/>
                        </a:spcBef>
                        <a:spcAft>
                          <a:spcPts val="0"/>
                        </a:spcAft>
                        <a:buClrTx/>
                        <a:buSzTx/>
                        <a:buFontTx/>
                        <a:buNone/>
                        <a:tabLst/>
                        <a:defRPr/>
                      </a:pPr>
                      <a:r>
                        <a:rPr lang="en-GB" sz="1300" b="0">
                          <a:solidFill>
                            <a:schemeClr val="tx1"/>
                          </a:solidFill>
                          <a:effectLst/>
                          <a:latin typeface="Arial" panose="020B0604020202020204" pitchFamily="34" charset="0"/>
                          <a:cs typeface="Arial" panose="020B0604020202020204" pitchFamily="34" charset="0"/>
                        </a:rPr>
                        <a:t>0</a:t>
                      </a:r>
                      <a:br>
                        <a:rPr lang="en-GB" sz="1300" b="0">
                          <a:solidFill>
                            <a:schemeClr val="tx1"/>
                          </a:solidFill>
                          <a:effectLst/>
                          <a:latin typeface="Arial" panose="020B0604020202020204" pitchFamily="34" charset="0"/>
                          <a:cs typeface="Arial" panose="020B0604020202020204" pitchFamily="34" charset="0"/>
                        </a:rPr>
                      </a:br>
                      <a:r>
                        <a:rPr lang="en-GB" sz="1300" b="0">
                          <a:solidFill>
                            <a:schemeClr val="tx1"/>
                          </a:solidFill>
                          <a:effectLst/>
                          <a:latin typeface="Arial" panose="020B0604020202020204" pitchFamily="34" charset="0"/>
                          <a:cs typeface="Arial" panose="020B0604020202020204" pitchFamily="34" charset="0"/>
                        </a:rPr>
                        <a:t>1</a:t>
                      </a:r>
                      <a:endParaRPr lang="en-US" sz="1300" b="0">
                        <a:solidFill>
                          <a:schemeClr val="tx1"/>
                        </a:solidFill>
                        <a:effectLst/>
                        <a:latin typeface="Arial" panose="020B0604020202020204" pitchFamily="34" charset="0"/>
                        <a:cs typeface="Arial" panose="020B0604020202020204" pitchFamily="34" charset="0"/>
                      </a:endParaRP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50 (39.7)</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75 (59.5)</a:t>
                      </a:r>
                      <a:endParaRPr lang="en-US" sz="1300">
                        <a:solidFill>
                          <a:schemeClr val="tx1"/>
                        </a:solidFill>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19 (31.1)</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41 (67.2)</a:t>
                      </a:r>
                      <a:endParaRPr lang="en-US" sz="1300">
                        <a:solidFill>
                          <a:schemeClr val="tx1"/>
                        </a:solidFill>
                        <a:effectLs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2115836963"/>
                  </a:ext>
                </a:extLst>
              </a:tr>
              <a:tr h="1227031">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nSpc>
                          <a:spcPct val="100000"/>
                        </a:lnSpc>
                        <a:spcBef>
                          <a:spcPts val="0"/>
                        </a:spcBef>
                        <a:spcAft>
                          <a:spcPts val="0"/>
                        </a:spcAft>
                      </a:pPr>
                      <a:r>
                        <a:rPr lang="en-GB" sz="1300" b="1" strike="noStrike">
                          <a:solidFill>
                            <a:schemeClr val="tx1"/>
                          </a:solidFill>
                          <a:effectLst/>
                          <a:latin typeface="Arial" panose="020B0604020202020204" pitchFamily="34" charset="0"/>
                          <a:cs typeface="Arial" panose="020B0604020202020204" pitchFamily="34" charset="0"/>
                        </a:rPr>
                        <a:t>CCA</a:t>
                      </a:r>
                      <a:r>
                        <a:rPr lang="en-GB" sz="1300" b="1">
                          <a:solidFill>
                            <a:schemeClr val="tx1"/>
                          </a:solidFill>
                          <a:effectLst/>
                          <a:latin typeface="Arial" panose="020B0604020202020204" pitchFamily="34" charset="0"/>
                          <a:cs typeface="Arial" panose="020B0604020202020204" pitchFamily="34" charset="0"/>
                        </a:rPr>
                        <a:t> type at diagnosis, n (%)</a:t>
                      </a:r>
                      <a:endParaRPr lang="en-US" sz="1300" b="1">
                        <a:solidFill>
                          <a:schemeClr val="tx1"/>
                        </a:solidFill>
                        <a:effectLst/>
                        <a:latin typeface="Arial" panose="020B0604020202020204" pitchFamily="34" charset="0"/>
                        <a:cs typeface="Arial" panose="020B0604020202020204" pitchFamily="34" charset="0"/>
                      </a:endParaRPr>
                    </a:p>
                    <a:p>
                      <a:pPr marL="365760" marR="0" lvl="0" indent="0" algn="l" defTabSz="914400" rtl="0" eaLnBrk="1" fontAlgn="auto" latinLnBrk="0" hangingPunct="1">
                        <a:lnSpc>
                          <a:spcPct val="100000"/>
                        </a:lnSpc>
                        <a:spcBef>
                          <a:spcPts val="0"/>
                        </a:spcBef>
                        <a:spcAft>
                          <a:spcPts val="300"/>
                        </a:spcAft>
                        <a:buClrTx/>
                        <a:buSzTx/>
                        <a:buFontTx/>
                        <a:buNone/>
                        <a:tabLst/>
                        <a:defRPr/>
                      </a:pPr>
                      <a:r>
                        <a:rPr lang="en-GB" sz="1300" b="0">
                          <a:solidFill>
                            <a:schemeClr val="tx1"/>
                          </a:solidFill>
                          <a:effectLst/>
                          <a:latin typeface="Arial" panose="020B0604020202020204" pitchFamily="34" charset="0"/>
                          <a:cs typeface="Arial" panose="020B0604020202020204" pitchFamily="34" charset="0"/>
                        </a:rPr>
                        <a:t>Intrahepatic</a:t>
                      </a:r>
                      <a:br>
                        <a:rPr lang="en-GB" sz="1300" b="0">
                          <a:solidFill>
                            <a:schemeClr val="tx1"/>
                          </a:solidFill>
                          <a:effectLst/>
                          <a:latin typeface="Arial" panose="020B0604020202020204" pitchFamily="34" charset="0"/>
                          <a:cs typeface="Arial" panose="020B0604020202020204" pitchFamily="34" charset="0"/>
                        </a:rPr>
                      </a:br>
                      <a:r>
                        <a:rPr lang="en-GB" sz="1300" b="0">
                          <a:solidFill>
                            <a:schemeClr val="tx1"/>
                          </a:solidFill>
                          <a:effectLst/>
                          <a:latin typeface="Arial" panose="020B0604020202020204" pitchFamily="34" charset="0"/>
                          <a:cs typeface="Arial" panose="020B0604020202020204" pitchFamily="34" charset="0"/>
                        </a:rPr>
                        <a:t>Extrahepatic/perihilar</a:t>
                      </a:r>
                      <a:endParaRPr lang="en-US" sz="1300" b="0">
                        <a:solidFill>
                          <a:schemeClr val="tx1"/>
                        </a:solidFill>
                        <a:effectLst/>
                        <a:latin typeface="Arial" panose="020B0604020202020204" pitchFamily="34" charset="0"/>
                        <a:cs typeface="Arial" panose="020B0604020202020204" pitchFamily="34" charset="0"/>
                      </a:endParaRPr>
                    </a:p>
                    <a:p>
                      <a:pPr marL="365760" marR="0" lvl="0" indent="0" algn="l" defTabSz="914400" rtl="0" eaLnBrk="1" fontAlgn="auto" latinLnBrk="0" hangingPunct="1">
                        <a:lnSpc>
                          <a:spcPct val="100000"/>
                        </a:lnSpc>
                        <a:spcBef>
                          <a:spcPts val="0"/>
                        </a:spcBef>
                        <a:spcAft>
                          <a:spcPts val="300"/>
                        </a:spcAft>
                        <a:buClrTx/>
                        <a:buSzTx/>
                        <a:buFontTx/>
                        <a:buNone/>
                        <a:tabLst/>
                        <a:defRPr/>
                      </a:pPr>
                      <a:r>
                        <a:rPr lang="en-US" sz="1300" b="0">
                          <a:solidFill>
                            <a:schemeClr val="tx1"/>
                          </a:solidFill>
                          <a:effectLst/>
                          <a:latin typeface="Arial" panose="020B0604020202020204" pitchFamily="34" charset="0"/>
                          <a:cs typeface="Arial" panose="020B0604020202020204" pitchFamily="34" charset="0"/>
                        </a:rPr>
                        <a:t>Unknown</a:t>
                      </a:r>
                      <a:endParaRPr lang="en-GB" sz="1300" b="0">
                        <a:solidFill>
                          <a:schemeClr val="tx1"/>
                        </a:solidFill>
                        <a:effectLst/>
                        <a:latin typeface="Arial" panose="020B0604020202020204" pitchFamily="34" charset="0"/>
                        <a:cs typeface="Arial" panose="020B0604020202020204" pitchFamily="34" charset="0"/>
                      </a:endParaRP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113 (89.7)</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5 (4.0)</a:t>
                      </a:r>
                      <a:endParaRPr lang="en-US" sz="1300">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8 (6.3)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58 (95.1)</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1 (1.6)</a:t>
                      </a:r>
                      <a:endParaRPr lang="en-US" sz="1300">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schemeClr val="tx1"/>
                          </a:solidFill>
                          <a:effectLst/>
                          <a:latin typeface="Arial" panose="020B0604020202020204" pitchFamily="34" charset="0"/>
                          <a:cs typeface="Arial" panose="020B0604020202020204" pitchFamily="34" charset="0"/>
                        </a:rPr>
                        <a:t>2 (3.3)</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80273121"/>
                  </a:ext>
                </a:extLst>
              </a:tr>
              <a:tr h="90794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nSpc>
                          <a:spcPct val="100000"/>
                        </a:lnSpc>
                        <a:spcBef>
                          <a:spcPts val="0"/>
                        </a:spcBef>
                        <a:spcAft>
                          <a:spcPts val="0"/>
                        </a:spcAft>
                      </a:pPr>
                      <a:r>
                        <a:rPr lang="en-GB" sz="1300" b="1">
                          <a:solidFill>
                            <a:schemeClr val="tx1"/>
                          </a:solidFill>
                          <a:effectLst/>
                          <a:latin typeface="Arial" panose="020B0604020202020204" pitchFamily="34" charset="0"/>
                          <a:cs typeface="Arial" panose="020B0604020202020204" pitchFamily="34" charset="0"/>
                        </a:rPr>
                        <a:t>Extent of disease at screening, n (%)</a:t>
                      </a:r>
                      <a:endParaRPr lang="en-US" sz="1300" b="1">
                        <a:solidFill>
                          <a:schemeClr val="tx1"/>
                        </a:solidFill>
                        <a:effectLst/>
                        <a:latin typeface="Arial" panose="020B0604020202020204" pitchFamily="34" charset="0"/>
                        <a:cs typeface="Arial" panose="020B0604020202020204" pitchFamily="34" charset="0"/>
                      </a:endParaRPr>
                    </a:p>
                    <a:p>
                      <a:pPr marL="365760" marR="0" lvl="0" indent="0" algn="l" defTabSz="914400" rtl="0" eaLnBrk="1" fontAlgn="auto" latinLnBrk="0" hangingPunct="1">
                        <a:lnSpc>
                          <a:spcPct val="100000"/>
                        </a:lnSpc>
                        <a:spcBef>
                          <a:spcPts val="0"/>
                        </a:spcBef>
                        <a:spcAft>
                          <a:spcPts val="300"/>
                        </a:spcAft>
                        <a:buClrTx/>
                        <a:buSzTx/>
                        <a:buFontTx/>
                        <a:buNone/>
                        <a:tabLst/>
                        <a:defRPr/>
                      </a:pPr>
                      <a:r>
                        <a:rPr lang="en-GB" sz="1300" b="0">
                          <a:solidFill>
                            <a:schemeClr val="tx1"/>
                          </a:solidFill>
                          <a:effectLst/>
                          <a:latin typeface="Arial" panose="020B0604020202020204" pitchFamily="34" charset="0"/>
                          <a:cs typeface="Arial" panose="020B0604020202020204" pitchFamily="34" charset="0"/>
                        </a:rPr>
                        <a:t>Local/regional</a:t>
                      </a:r>
                      <a:br>
                        <a:rPr lang="en-GB" sz="1300" b="0">
                          <a:solidFill>
                            <a:schemeClr val="tx1"/>
                          </a:solidFill>
                          <a:effectLst/>
                          <a:latin typeface="Arial" panose="020B0604020202020204" pitchFamily="34" charset="0"/>
                          <a:cs typeface="Arial" panose="020B0604020202020204" pitchFamily="34" charset="0"/>
                        </a:rPr>
                      </a:br>
                      <a:r>
                        <a:rPr lang="en-GB" sz="1300" b="0">
                          <a:solidFill>
                            <a:schemeClr val="tx1"/>
                          </a:solidFill>
                          <a:effectLst/>
                          <a:latin typeface="Arial" panose="020B0604020202020204" pitchFamily="34" charset="0"/>
                          <a:cs typeface="Arial" panose="020B0604020202020204" pitchFamily="34" charset="0"/>
                        </a:rPr>
                        <a:t>Metastatic</a:t>
                      </a:r>
                      <a:endParaRPr lang="en-US" sz="13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8000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9 (7.1)</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117 (92.9)</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a:solidFill>
                            <a:schemeClr val="tx1"/>
                          </a:solidFill>
                          <a:effectLst/>
                          <a:latin typeface="Arial" panose="020B0604020202020204" pitchFamily="34" charset="0"/>
                          <a:cs typeface="Arial" panose="020B0604020202020204" pitchFamily="34" charset="0"/>
                        </a:rPr>
                        <a:t>5 (8.2)</a:t>
                      </a:r>
                      <a:br>
                        <a:rPr lang="en-GB" sz="1300">
                          <a:solidFill>
                            <a:schemeClr val="tx1"/>
                          </a:solidFill>
                          <a:effectLst/>
                          <a:latin typeface="Arial" panose="020B0604020202020204" pitchFamily="34" charset="0"/>
                          <a:cs typeface="Arial" panose="020B0604020202020204" pitchFamily="34" charset="0"/>
                        </a:rPr>
                      </a:br>
                      <a:r>
                        <a:rPr lang="en-GB" sz="1300">
                          <a:solidFill>
                            <a:schemeClr val="tx1"/>
                          </a:solidFill>
                          <a:effectLst/>
                          <a:latin typeface="Arial" panose="020B0604020202020204" pitchFamily="34" charset="0"/>
                          <a:cs typeface="Arial" panose="020B0604020202020204" pitchFamily="34" charset="0"/>
                        </a:rPr>
                        <a:t>56 (91.8)</a:t>
                      </a:r>
                      <a:endParaRPr lang="en-US" sz="13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619797875"/>
                  </a:ext>
                </a:extLst>
              </a:tr>
            </a:tbl>
          </a:graphicData>
        </a:graphic>
      </p:graphicFrame>
    </p:spTree>
    <p:extLst>
      <p:ext uri="{BB962C8B-B14F-4D97-AF65-F5344CB8AC3E}">
        <p14:creationId xmlns:p14="http://schemas.microsoft.com/office/powerpoint/2010/main" val="3417168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Treatment duration</a:t>
            </a:r>
            <a:r>
              <a:rPr lang="en-US" baseline="30000"/>
              <a:t>1</a:t>
            </a:r>
            <a:endParaRPr lang="en-US"/>
          </a:p>
        </p:txBody>
      </p:sp>
      <p:sp>
        <p:nvSpPr>
          <p:cNvPr id="6" name="Text Placeholder 5">
            <a:extLst>
              <a:ext uri="{FF2B5EF4-FFF2-40B4-BE49-F238E27FC236}">
                <a16:creationId xmlns:a16="http://schemas.microsoft.com/office/drawing/2014/main" id="{3B943522-8373-4F4B-B8C3-25EFA57274B2}"/>
              </a:ext>
            </a:extLst>
          </p:cNvPr>
          <p:cNvSpPr>
            <a:spLocks noGrp="1"/>
          </p:cNvSpPr>
          <p:nvPr>
            <p:ph type="body" sz="quarter" idx="13"/>
          </p:nvPr>
        </p:nvSpPr>
        <p:spPr/>
        <p:txBody>
          <a:bodyPr/>
          <a:lstStyle/>
          <a:p>
            <a:r>
              <a:rPr lang="fr-FR"/>
              <a:t>1. </a:t>
            </a:r>
            <a:r>
              <a:rPr lang="fr-FR">
                <a:hlinkClick r:id="rId3"/>
              </a:rPr>
              <a:t>Zhu AX, et al. </a:t>
            </a:r>
            <a:r>
              <a:rPr lang="fr-FR" i="1">
                <a:hlinkClick r:id="rId3"/>
              </a:rPr>
              <a:t>JAMA </a:t>
            </a:r>
            <a:r>
              <a:rPr lang="fr-FR" i="1" err="1">
                <a:hlinkClick r:id="rId3"/>
              </a:rPr>
              <a:t>Oncol</a:t>
            </a:r>
            <a:r>
              <a:rPr lang="fr-FR" i="1">
                <a:hlinkClick r:id="rId3"/>
              </a:rPr>
              <a:t>. </a:t>
            </a:r>
            <a:r>
              <a:rPr lang="fr-FR">
                <a:hlinkClick r:id="rId3"/>
              </a:rPr>
              <a:t>2021;7(11):1669–1677 </a:t>
            </a:r>
            <a:endParaRPr lang="en-GB"/>
          </a:p>
        </p:txBody>
      </p:sp>
      <p:sp>
        <p:nvSpPr>
          <p:cNvPr id="22" name="Content Placeholder 2">
            <a:extLst>
              <a:ext uri="{FF2B5EF4-FFF2-40B4-BE49-F238E27FC236}">
                <a16:creationId xmlns:a16="http://schemas.microsoft.com/office/drawing/2014/main" id="{AC6801D5-214B-49F7-86CF-4CB48BA5635D}"/>
              </a:ext>
            </a:extLst>
          </p:cNvPr>
          <p:cNvSpPr>
            <a:spLocks noGrp="1"/>
          </p:cNvSpPr>
          <p:nvPr>
            <p:ph idx="1"/>
          </p:nvPr>
        </p:nvSpPr>
        <p:spPr>
          <a:xfrm>
            <a:off x="1533481" y="5159141"/>
            <a:ext cx="9837737" cy="924158"/>
          </a:xfrm>
        </p:spPr>
        <p:txBody>
          <a:bodyPr>
            <a:normAutofit/>
          </a:bodyPr>
          <a:lstStyle/>
          <a:p>
            <a:r>
              <a:rPr lang="en-US" sz="1400" b="1"/>
              <a:t>70.5% (43/61) </a:t>
            </a:r>
            <a:r>
              <a:rPr lang="en-US" sz="1400"/>
              <a:t>of patients</a:t>
            </a:r>
            <a:r>
              <a:rPr lang="en-US" sz="1400" b="1"/>
              <a:t> </a:t>
            </a:r>
            <a:r>
              <a:rPr lang="en-US" sz="1400"/>
              <a:t>receiving placebo </a:t>
            </a:r>
            <a:r>
              <a:rPr lang="en-US" sz="1400" b="1"/>
              <a:t>crossed over </a:t>
            </a:r>
            <a:r>
              <a:rPr lang="en-US" sz="1400"/>
              <a:t>to open-label </a:t>
            </a:r>
            <a:r>
              <a:rPr lang="en-US" sz="1400" err="1"/>
              <a:t>ivosidenib</a:t>
            </a:r>
            <a:r>
              <a:rPr lang="en-US" sz="1400"/>
              <a:t> </a:t>
            </a:r>
            <a:r>
              <a:rPr lang="en-US" sz="1400" b="1"/>
              <a:t>upon radiographic disease progression </a:t>
            </a:r>
            <a:r>
              <a:rPr lang="en-US" sz="1400"/>
              <a:t>and unblinding as permitted by the study protocol </a:t>
            </a:r>
          </a:p>
          <a:p>
            <a:r>
              <a:rPr lang="en-US" sz="1400" b="1"/>
              <a:t>25 (15.1%) </a:t>
            </a:r>
            <a:r>
              <a:rPr lang="en-US" sz="1400"/>
              <a:t>patients, including </a:t>
            </a:r>
            <a:r>
              <a:rPr lang="en-US" sz="1400" b="1"/>
              <a:t>six </a:t>
            </a:r>
            <a:r>
              <a:rPr lang="en-US" sz="1400"/>
              <a:t>patients who </a:t>
            </a:r>
            <a:r>
              <a:rPr lang="en-US" sz="1400" b="1"/>
              <a:t>crossed over from placebo</a:t>
            </a:r>
            <a:r>
              <a:rPr lang="en-US" sz="1400"/>
              <a:t>, </a:t>
            </a:r>
            <a:r>
              <a:rPr lang="en-US" sz="1400" b="1"/>
              <a:t>remained on </a:t>
            </a:r>
            <a:r>
              <a:rPr lang="en-US" sz="1400" b="1" err="1"/>
              <a:t>ivosidenib</a:t>
            </a:r>
            <a:r>
              <a:rPr lang="en-US" sz="1400" b="1"/>
              <a:t> for ≥1 year</a:t>
            </a:r>
          </a:p>
        </p:txBody>
      </p:sp>
      <p:sp>
        <p:nvSpPr>
          <p:cNvPr id="19" name="TextBox 8">
            <a:extLst>
              <a:ext uri="{FF2B5EF4-FFF2-40B4-BE49-F238E27FC236}">
                <a16:creationId xmlns:a16="http://schemas.microsoft.com/office/drawing/2014/main" id="{83C88E59-58A3-438C-8882-EE97F64DB115}"/>
              </a:ext>
            </a:extLst>
          </p:cNvPr>
          <p:cNvSpPr txBox="1"/>
          <p:nvPr/>
        </p:nvSpPr>
        <p:spPr>
          <a:xfrm>
            <a:off x="1672557" y="1366903"/>
            <a:ext cx="4524707" cy="307777"/>
          </a:xfrm>
          <a:prstGeom prst="rect">
            <a:avLst/>
          </a:prstGeom>
          <a:noFill/>
          <a:ln>
            <a:noFill/>
          </a:ln>
          <a:effectLst/>
        </p:spPr>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All patients treated with </a:t>
            </a:r>
            <a:r>
              <a:rPr kumimoji="0" lang="en-US" sz="1400" b="1"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ivosidenib</a:t>
            </a:r>
            <a:r>
              <a:rPr kumimoji="0" lang="en-US"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(n=123)</a:t>
            </a:r>
          </a:p>
        </p:txBody>
      </p:sp>
      <p:sp>
        <p:nvSpPr>
          <p:cNvPr id="28" name="TextBox 10">
            <a:extLst>
              <a:ext uri="{FF2B5EF4-FFF2-40B4-BE49-F238E27FC236}">
                <a16:creationId xmlns:a16="http://schemas.microsoft.com/office/drawing/2014/main" id="{9E16B968-39E4-4515-AC41-12683744CA53}"/>
              </a:ext>
            </a:extLst>
          </p:cNvPr>
          <p:cNvSpPr txBox="1"/>
          <p:nvPr/>
        </p:nvSpPr>
        <p:spPr>
          <a:xfrm>
            <a:off x="6396987" y="1244578"/>
            <a:ext cx="5004716" cy="540000"/>
          </a:xfrm>
          <a:prstGeom prst="rect">
            <a:avLst/>
          </a:prstGeom>
          <a:noFill/>
          <a:ln>
            <a:noFill/>
          </a:ln>
          <a:effectLst/>
        </p:spPr>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All patients treated with </a:t>
            </a:r>
            <a:r>
              <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placebo</a:t>
            </a:r>
            <a:r>
              <a:rPr kumimoji="0" lang="en-US"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sz="1400" kern="0">
                <a:solidFill>
                  <a:prstClr val="black"/>
                </a:solidFill>
                <a:latin typeface="Arial" panose="020B0604020202020204" pitchFamily="34" charset="0"/>
                <a:cs typeface="Arial" panose="020B0604020202020204" pitchFamily="34" charset="0"/>
              </a:rPr>
              <a:t>light blue</a:t>
            </a:r>
            <a:r>
              <a:rPr kumimoji="0" lang="en-US"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n=59), including those who crossed over to </a:t>
            </a:r>
            <a:r>
              <a:rPr kumimoji="0" lang="en-US" sz="1400" b="0"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ivosidenib</a:t>
            </a:r>
            <a:r>
              <a:rPr kumimoji="0" lang="en-US" sz="1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(blue, n=43) </a:t>
            </a:r>
          </a:p>
        </p:txBody>
      </p:sp>
      <p:graphicFrame>
        <p:nvGraphicFramePr>
          <p:cNvPr id="18" name="Chart 12">
            <a:extLst>
              <a:ext uri="{FF2B5EF4-FFF2-40B4-BE49-F238E27FC236}">
                <a16:creationId xmlns:a16="http://schemas.microsoft.com/office/drawing/2014/main" id="{9365C3D7-1362-4388-AAF8-92648ACAFCAB}"/>
              </a:ext>
            </a:extLst>
          </p:cNvPr>
          <p:cNvGraphicFramePr>
            <a:graphicFrameLocks noGrp="1"/>
          </p:cNvGraphicFramePr>
          <p:nvPr>
            <p:extLst>
              <p:ext uri="{D42A27DB-BD31-4B8C-83A1-F6EECF244321}">
                <p14:modId xmlns:p14="http://schemas.microsoft.com/office/powerpoint/2010/main" val="2233953321"/>
              </p:ext>
            </p:extLst>
          </p:nvPr>
        </p:nvGraphicFramePr>
        <p:xfrm>
          <a:off x="1472833" y="1687567"/>
          <a:ext cx="5028205" cy="3495753"/>
        </p:xfrm>
        <a:graphic>
          <a:graphicData uri="http://schemas.openxmlformats.org/drawingml/2006/chart">
            <c:chart xmlns:c="http://schemas.openxmlformats.org/drawingml/2006/chart" xmlns:r="http://schemas.openxmlformats.org/officeDocument/2006/relationships" r:id="rId4"/>
          </a:graphicData>
        </a:graphic>
      </p:graphicFrame>
      <p:sp>
        <p:nvSpPr>
          <p:cNvPr id="26" name="Content Placeholder 2">
            <a:extLst>
              <a:ext uri="{FF2B5EF4-FFF2-40B4-BE49-F238E27FC236}">
                <a16:creationId xmlns:a16="http://schemas.microsoft.com/office/drawing/2014/main" id="{90F4CE64-7AFE-414F-8103-B71F16E3A506}"/>
              </a:ext>
            </a:extLst>
          </p:cNvPr>
          <p:cNvSpPr txBox="1">
            <a:spLocks/>
          </p:cNvSpPr>
          <p:nvPr/>
        </p:nvSpPr>
        <p:spPr>
          <a:xfrm>
            <a:off x="2059645" y="3829683"/>
            <a:ext cx="3225301" cy="526272"/>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nSpc>
                <a:spcPct val="120000"/>
              </a:lnSpc>
              <a:spcBef>
                <a:spcPts val="151"/>
              </a:spcBef>
              <a:buNone/>
            </a:pPr>
            <a:r>
              <a:rPr lang="en-US" sz="1200">
                <a:solidFill>
                  <a:schemeClr val="tx1"/>
                </a:solidFill>
                <a:latin typeface="+mn-lt"/>
              </a:rPr>
              <a:t>Median treatment duration on </a:t>
            </a:r>
            <a:r>
              <a:rPr lang="en-US" sz="1200" err="1">
                <a:solidFill>
                  <a:schemeClr val="tx1"/>
                </a:solidFill>
                <a:latin typeface="+mn-lt"/>
              </a:rPr>
              <a:t>ivosidenib</a:t>
            </a:r>
            <a:r>
              <a:rPr lang="en-US" sz="1200">
                <a:solidFill>
                  <a:schemeClr val="tx1"/>
                </a:solidFill>
                <a:latin typeface="+mn-lt"/>
              </a:rPr>
              <a:t>: </a:t>
            </a:r>
            <a:br>
              <a:rPr lang="en-US" sz="1200">
                <a:solidFill>
                  <a:schemeClr val="tx1"/>
                </a:solidFill>
                <a:latin typeface="+mn-lt"/>
              </a:rPr>
            </a:br>
            <a:r>
              <a:rPr lang="en-US" sz="1200">
                <a:solidFill>
                  <a:schemeClr val="tx1"/>
                </a:solidFill>
                <a:latin typeface="+mn-lt"/>
              </a:rPr>
              <a:t>2.8 (0.1–34.4) months</a:t>
            </a:r>
          </a:p>
        </p:txBody>
      </p:sp>
      <p:grpSp>
        <p:nvGrpSpPr>
          <p:cNvPr id="27" name="Group 14">
            <a:extLst>
              <a:ext uri="{FF2B5EF4-FFF2-40B4-BE49-F238E27FC236}">
                <a16:creationId xmlns:a16="http://schemas.microsoft.com/office/drawing/2014/main" id="{C653EB4D-CCA3-43E2-8ADB-C566F4BBC33F}"/>
              </a:ext>
            </a:extLst>
          </p:cNvPr>
          <p:cNvGrpSpPr/>
          <p:nvPr/>
        </p:nvGrpSpPr>
        <p:grpSpPr>
          <a:xfrm>
            <a:off x="5284946" y="2103910"/>
            <a:ext cx="823568" cy="248288"/>
            <a:chOff x="3805381" y="3266524"/>
            <a:chExt cx="823568" cy="248288"/>
          </a:xfrm>
        </p:grpSpPr>
        <p:sp>
          <p:nvSpPr>
            <p:cNvPr id="29" name="Isosceles Triangle 15">
              <a:extLst>
                <a:ext uri="{FF2B5EF4-FFF2-40B4-BE49-F238E27FC236}">
                  <a16:creationId xmlns:a16="http://schemas.microsoft.com/office/drawing/2014/main" id="{0D4CFA1A-07A1-4861-9857-462AACE9214B}"/>
                </a:ext>
              </a:extLst>
            </p:cNvPr>
            <p:cNvSpPr/>
            <p:nvPr/>
          </p:nvSpPr>
          <p:spPr>
            <a:xfrm rot="5400000">
              <a:off x="3805381" y="3367808"/>
              <a:ext cx="91440" cy="91440"/>
            </a:xfrm>
            <a:prstGeom prst="triangle">
              <a:avLst/>
            </a:prstGeom>
            <a:solidFill>
              <a:srgbClr val="000000"/>
            </a:solidFill>
            <a:ln w="12700" cap="flat" cmpd="sng" algn="ctr">
              <a:solidFill>
                <a:srgbClr val="000000"/>
              </a:solidFill>
              <a:prstDash val="solid"/>
              <a:miter lim="800000"/>
            </a:ln>
            <a:effectLst/>
          </p:spPr>
          <p:txBody>
            <a:bodyPr rtlCol="0" anchor="ctr"/>
            <a:lstStyle/>
            <a:p>
              <a:pPr algn="ctr" defTabSz="914377">
                <a:defRPr/>
              </a:pPr>
              <a:endParaRPr lang="en-US" kern="0">
                <a:latin typeface="Arial" panose="020B0604020202020204"/>
              </a:endParaRPr>
            </a:p>
          </p:txBody>
        </p:sp>
        <p:sp>
          <p:nvSpPr>
            <p:cNvPr id="30" name="TextBox 1">
              <a:extLst>
                <a:ext uri="{FF2B5EF4-FFF2-40B4-BE49-F238E27FC236}">
                  <a16:creationId xmlns:a16="http://schemas.microsoft.com/office/drawing/2014/main" id="{077697F3-6DDE-453A-8C58-914292D8981A}"/>
                </a:ext>
              </a:extLst>
            </p:cNvPr>
            <p:cNvSpPr txBox="1"/>
            <p:nvPr/>
          </p:nvSpPr>
          <p:spPr>
            <a:xfrm>
              <a:off x="3955849" y="3266524"/>
              <a:ext cx="673100" cy="248288"/>
            </a:xfrm>
            <a:prstGeom prst="rect">
              <a:avLst/>
            </a:prstGeom>
          </p:spPr>
          <p:txBody>
            <a:bodyPr wrap="none" rtlCol="0"/>
            <a:lstStyle/>
            <a:p>
              <a:pPr defTabSz="914377">
                <a:defRPr/>
              </a:pPr>
              <a:r>
                <a:rPr lang="en-US" sz="1300" kern="0"/>
                <a:t>Ongoing</a:t>
              </a:r>
            </a:p>
          </p:txBody>
        </p:sp>
      </p:grpSp>
      <p:graphicFrame>
        <p:nvGraphicFramePr>
          <p:cNvPr id="31" name="Chart 11">
            <a:extLst>
              <a:ext uri="{FF2B5EF4-FFF2-40B4-BE49-F238E27FC236}">
                <a16:creationId xmlns:a16="http://schemas.microsoft.com/office/drawing/2014/main" id="{132EEEEB-B386-4D4C-8329-264421347160}"/>
              </a:ext>
            </a:extLst>
          </p:cNvPr>
          <p:cNvGraphicFramePr>
            <a:graphicFrameLocks noGrp="1"/>
          </p:cNvGraphicFramePr>
          <p:nvPr>
            <p:extLst>
              <p:ext uri="{D42A27DB-BD31-4B8C-83A1-F6EECF244321}">
                <p14:modId xmlns:p14="http://schemas.microsoft.com/office/powerpoint/2010/main" val="516658712"/>
              </p:ext>
            </p:extLst>
          </p:nvPr>
        </p:nvGraphicFramePr>
        <p:xfrm>
          <a:off x="6512759" y="1687567"/>
          <a:ext cx="5038049" cy="3504513"/>
        </p:xfrm>
        <a:graphic>
          <a:graphicData uri="http://schemas.openxmlformats.org/drawingml/2006/chart">
            <c:chart xmlns:c="http://schemas.openxmlformats.org/drawingml/2006/chart" xmlns:r="http://schemas.openxmlformats.org/officeDocument/2006/relationships" r:id="rId5"/>
          </a:graphicData>
        </a:graphic>
      </p:graphicFrame>
      <p:sp>
        <p:nvSpPr>
          <p:cNvPr id="37" name="Content Placeholder 2">
            <a:extLst>
              <a:ext uri="{FF2B5EF4-FFF2-40B4-BE49-F238E27FC236}">
                <a16:creationId xmlns:a16="http://schemas.microsoft.com/office/drawing/2014/main" id="{CD45A12A-0050-4207-8363-33641A0483E3}"/>
              </a:ext>
            </a:extLst>
          </p:cNvPr>
          <p:cNvSpPr txBox="1">
            <a:spLocks/>
          </p:cNvSpPr>
          <p:nvPr/>
        </p:nvSpPr>
        <p:spPr>
          <a:xfrm>
            <a:off x="7208314" y="3371045"/>
            <a:ext cx="3545689" cy="1000528"/>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nSpc>
                <a:spcPct val="120000"/>
              </a:lnSpc>
              <a:spcBef>
                <a:spcPts val="151"/>
              </a:spcBef>
              <a:buNone/>
            </a:pPr>
            <a:r>
              <a:rPr lang="en-US" sz="1200">
                <a:solidFill>
                  <a:schemeClr val="tx1"/>
                </a:solidFill>
                <a:latin typeface="+mn-lt"/>
              </a:rPr>
              <a:t>Median treatment duration on placebo: </a:t>
            </a:r>
            <a:br>
              <a:rPr lang="en-US" sz="1200">
                <a:solidFill>
                  <a:schemeClr val="tx1"/>
                </a:solidFill>
                <a:latin typeface="+mn-lt"/>
              </a:rPr>
            </a:br>
            <a:r>
              <a:rPr lang="en-US" sz="1200">
                <a:solidFill>
                  <a:schemeClr val="tx1"/>
                </a:solidFill>
                <a:latin typeface="+mn-lt"/>
              </a:rPr>
              <a:t>1.6 (0–6.9) months</a:t>
            </a:r>
          </a:p>
          <a:p>
            <a:pPr marL="0" indent="0">
              <a:lnSpc>
                <a:spcPct val="120000"/>
              </a:lnSpc>
              <a:spcBef>
                <a:spcPts val="151"/>
              </a:spcBef>
              <a:buNone/>
            </a:pPr>
            <a:r>
              <a:rPr lang="en-US" sz="1200">
                <a:solidFill>
                  <a:schemeClr val="tx1"/>
                </a:solidFill>
                <a:latin typeface="+mn-lt"/>
              </a:rPr>
              <a:t>Median treatment duration on </a:t>
            </a:r>
            <a:r>
              <a:rPr lang="en-US" sz="1200" err="1">
                <a:solidFill>
                  <a:schemeClr val="tx1"/>
                </a:solidFill>
                <a:latin typeface="+mn-lt"/>
              </a:rPr>
              <a:t>ivosidenib</a:t>
            </a:r>
            <a:r>
              <a:rPr lang="en-US" sz="1200">
                <a:solidFill>
                  <a:schemeClr val="tx1"/>
                </a:solidFill>
                <a:latin typeface="+mn-lt"/>
              </a:rPr>
              <a:t> </a:t>
            </a:r>
            <a:br>
              <a:rPr lang="en-US" sz="1200">
                <a:solidFill>
                  <a:schemeClr val="tx1"/>
                </a:solidFill>
                <a:latin typeface="+mn-lt"/>
              </a:rPr>
            </a:br>
            <a:r>
              <a:rPr lang="en-US" sz="1200">
                <a:solidFill>
                  <a:schemeClr val="tx1"/>
                </a:solidFill>
                <a:latin typeface="+mn-lt"/>
              </a:rPr>
              <a:t>after crossover: 2.7 (0.3–29.8) months</a:t>
            </a:r>
          </a:p>
          <a:p>
            <a:pPr>
              <a:lnSpc>
                <a:spcPct val="120000"/>
              </a:lnSpc>
              <a:spcBef>
                <a:spcPts val="151"/>
              </a:spcBef>
            </a:pPr>
            <a:endParaRPr lang="en-US" sz="1200">
              <a:solidFill>
                <a:schemeClr val="tx1"/>
              </a:solidFill>
              <a:latin typeface="+mn-lt"/>
            </a:endParaRPr>
          </a:p>
          <a:p>
            <a:pPr>
              <a:lnSpc>
                <a:spcPct val="120000"/>
              </a:lnSpc>
              <a:spcBef>
                <a:spcPts val="151"/>
              </a:spcBef>
            </a:pPr>
            <a:endParaRPr lang="en-US" sz="1200">
              <a:solidFill>
                <a:schemeClr val="tx1"/>
              </a:solidFill>
              <a:latin typeface="+mn-lt"/>
            </a:endParaRPr>
          </a:p>
        </p:txBody>
      </p:sp>
      <p:grpSp>
        <p:nvGrpSpPr>
          <p:cNvPr id="38" name="Group 28">
            <a:extLst>
              <a:ext uri="{FF2B5EF4-FFF2-40B4-BE49-F238E27FC236}">
                <a16:creationId xmlns:a16="http://schemas.microsoft.com/office/drawing/2014/main" id="{D4D0540F-33AC-4A28-9059-7DB71F648CFF}"/>
              </a:ext>
            </a:extLst>
          </p:cNvPr>
          <p:cNvGrpSpPr/>
          <p:nvPr/>
        </p:nvGrpSpPr>
        <p:grpSpPr>
          <a:xfrm>
            <a:off x="10169615" y="2124596"/>
            <a:ext cx="823568" cy="248288"/>
            <a:chOff x="3805381" y="3266524"/>
            <a:chExt cx="823568" cy="248288"/>
          </a:xfrm>
        </p:grpSpPr>
        <p:sp>
          <p:nvSpPr>
            <p:cNvPr id="39" name="Isosceles Triangle 29">
              <a:extLst>
                <a:ext uri="{FF2B5EF4-FFF2-40B4-BE49-F238E27FC236}">
                  <a16:creationId xmlns:a16="http://schemas.microsoft.com/office/drawing/2014/main" id="{0FA33C6F-9692-4C21-B3A7-30196A5BC6A7}"/>
                </a:ext>
              </a:extLst>
            </p:cNvPr>
            <p:cNvSpPr/>
            <p:nvPr/>
          </p:nvSpPr>
          <p:spPr>
            <a:xfrm rot="5400000">
              <a:off x="3805381" y="3367808"/>
              <a:ext cx="91440" cy="91440"/>
            </a:xfrm>
            <a:prstGeom prst="triangle">
              <a:avLst/>
            </a:prstGeom>
            <a:solidFill>
              <a:srgbClr val="000000"/>
            </a:solidFill>
            <a:ln w="12700" cap="flat" cmpd="sng" algn="ctr">
              <a:solidFill>
                <a:srgbClr val="000000"/>
              </a:solidFill>
              <a:prstDash val="solid"/>
              <a:miter lim="800000"/>
            </a:ln>
            <a:effectLst/>
          </p:spPr>
          <p:txBody>
            <a:bodyPr rtlCol="0" anchor="ctr"/>
            <a:lstStyle/>
            <a:p>
              <a:pPr algn="ctr" defTabSz="914377">
                <a:defRPr/>
              </a:pPr>
              <a:endParaRPr lang="en-US" kern="0">
                <a:latin typeface="Arial" panose="020B0604020202020204"/>
              </a:endParaRPr>
            </a:p>
          </p:txBody>
        </p:sp>
        <p:sp>
          <p:nvSpPr>
            <p:cNvPr id="40" name="TextBox 1">
              <a:extLst>
                <a:ext uri="{FF2B5EF4-FFF2-40B4-BE49-F238E27FC236}">
                  <a16:creationId xmlns:a16="http://schemas.microsoft.com/office/drawing/2014/main" id="{8E812577-4EBE-4CD3-AB8C-25CB864FFE85}"/>
                </a:ext>
              </a:extLst>
            </p:cNvPr>
            <p:cNvSpPr txBox="1"/>
            <p:nvPr/>
          </p:nvSpPr>
          <p:spPr>
            <a:xfrm>
              <a:off x="3955849" y="3266524"/>
              <a:ext cx="673100" cy="248288"/>
            </a:xfrm>
            <a:prstGeom prst="rect">
              <a:avLst/>
            </a:prstGeom>
          </p:spPr>
          <p:txBody>
            <a:bodyPr wrap="none" rtlCol="0"/>
            <a:lstStyle/>
            <a:p>
              <a:pPr defTabSz="914377">
                <a:defRPr/>
              </a:pPr>
              <a:r>
                <a:rPr lang="en-US" sz="1300" kern="0"/>
                <a:t>Ongoing</a:t>
              </a:r>
            </a:p>
          </p:txBody>
        </p:sp>
      </p:grpSp>
    </p:spTree>
    <p:extLst>
      <p:ext uri="{BB962C8B-B14F-4D97-AF65-F5344CB8AC3E}">
        <p14:creationId xmlns:p14="http://schemas.microsoft.com/office/powerpoint/2010/main" val="2540269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Primary endpoint of PFS by IRC</a:t>
            </a:r>
            <a:r>
              <a:rPr lang="en-US" baseline="30000"/>
              <a:t>1</a:t>
            </a:r>
          </a:p>
        </p:txBody>
      </p:sp>
      <p:sp>
        <p:nvSpPr>
          <p:cNvPr id="7" name="Text Placeholder 6">
            <a:extLst>
              <a:ext uri="{FF2B5EF4-FFF2-40B4-BE49-F238E27FC236}">
                <a16:creationId xmlns:a16="http://schemas.microsoft.com/office/drawing/2014/main" id="{8A6EC0F5-E9C2-4132-84F5-8B0BBB46117F}"/>
              </a:ext>
            </a:extLst>
          </p:cNvPr>
          <p:cNvSpPr>
            <a:spLocks noGrp="1"/>
          </p:cNvSpPr>
          <p:nvPr>
            <p:ph type="body" sz="quarter" idx="13"/>
          </p:nvPr>
        </p:nvSpPr>
        <p:spPr>
          <a:xfrm>
            <a:off x="1627200" y="6097710"/>
            <a:ext cx="9727200" cy="536665"/>
          </a:xfrm>
        </p:spPr>
        <p:txBody>
          <a:bodyPr>
            <a:normAutofit lnSpcReduction="10000"/>
          </a:bodyPr>
          <a:lstStyle/>
          <a:p>
            <a:r>
              <a:rPr lang="en-US"/>
              <a:t>Adapted from </a:t>
            </a:r>
            <a:r>
              <a:rPr lang="en-US" i="1"/>
              <a:t>The Lancet Oncology</a:t>
            </a:r>
            <a:r>
              <a:rPr lang="en-US"/>
              <a:t>, 21, Abou-Alfa et al, </a:t>
            </a:r>
            <a:r>
              <a:rPr lang="en-US" err="1"/>
              <a:t>Ivosidenib</a:t>
            </a:r>
            <a:r>
              <a:rPr lang="en-US"/>
              <a:t> in </a:t>
            </a:r>
            <a:r>
              <a:rPr lang="en-US" i="1"/>
              <a:t>IDH1</a:t>
            </a:r>
            <a:r>
              <a:rPr lang="en-US"/>
              <a:t>-mutant, chemotherapy-refractory cholangiocarcinoma (</a:t>
            </a:r>
            <a:r>
              <a:rPr lang="en-US" err="1"/>
              <a:t>ClarIDHy</a:t>
            </a:r>
            <a:r>
              <a:rPr lang="en-US"/>
              <a:t>): a </a:t>
            </a:r>
            <a:r>
              <a:rPr lang="en-US" err="1"/>
              <a:t>multicentre</a:t>
            </a:r>
            <a:r>
              <a:rPr lang="en-US"/>
              <a:t>, </a:t>
            </a:r>
            <a:r>
              <a:rPr lang="en-US" err="1"/>
              <a:t>randomised</a:t>
            </a:r>
            <a:r>
              <a:rPr lang="en-US"/>
              <a:t>, double-blind, placebo-controlled, phase 3 study, 796–807, Copyright 2021, with permission from Elsevier</a:t>
            </a:r>
          </a:p>
          <a:p>
            <a:r>
              <a:rPr lang="en-US"/>
              <a:t>All </a:t>
            </a:r>
            <a:r>
              <a:rPr lang="en-US" err="1"/>
              <a:t>randomised</a:t>
            </a:r>
            <a:r>
              <a:rPr lang="en-US"/>
              <a:t> patients as of January 31, 2019</a:t>
            </a:r>
          </a:p>
          <a:p>
            <a:r>
              <a:rPr lang="en-US"/>
              <a:t>CI, confidence interval; HR, hazard ratio; IRC, independent radiology center; NE, not estimable; PFS, progression-free survival; PR, partial response; SD, stable disease</a:t>
            </a:r>
          </a:p>
          <a:p>
            <a:r>
              <a:rPr lang="en-US"/>
              <a:t>1. </a:t>
            </a:r>
            <a:r>
              <a:rPr lang="en-US">
                <a:hlinkClick r:id="rId3"/>
              </a:rPr>
              <a:t>Abou-Alfa GK, et al. </a:t>
            </a:r>
            <a:r>
              <a:rPr lang="en-US" i="1">
                <a:hlinkClick r:id="rId3"/>
              </a:rPr>
              <a:t>Lancet Oncol. </a:t>
            </a:r>
            <a:r>
              <a:rPr lang="en-US">
                <a:hlinkClick r:id="rId3"/>
              </a:rPr>
              <a:t>2020;21:796−807</a:t>
            </a:r>
            <a:endParaRPr lang="en-US"/>
          </a:p>
          <a:p>
            <a:endParaRPr lang="en-GB"/>
          </a:p>
        </p:txBody>
      </p:sp>
      <p:sp>
        <p:nvSpPr>
          <p:cNvPr id="60" name="y-axis title">
            <a:extLst>
              <a:ext uri="{FF2B5EF4-FFF2-40B4-BE49-F238E27FC236}">
                <a16:creationId xmlns:a16="http://schemas.microsoft.com/office/drawing/2014/main" id="{B450410D-B1A2-44CC-A8C6-37ADC8DB0D4E}"/>
              </a:ext>
            </a:extLst>
          </p:cNvPr>
          <p:cNvSpPr txBox="1"/>
          <p:nvPr/>
        </p:nvSpPr>
        <p:spPr>
          <a:xfrm rot="16200000">
            <a:off x="1256814" y="2818463"/>
            <a:ext cx="1497526" cy="307777"/>
          </a:xfrm>
          <a:prstGeom prst="rect">
            <a:avLst/>
          </a:prstGeom>
          <a:noFill/>
        </p:spPr>
        <p:txBody>
          <a:bodyPr wrap="square" rtlCol="0">
            <a:spAutoFit/>
          </a:bodyPr>
          <a:lstStyle/>
          <a:p>
            <a:pPr defTabSz="914377">
              <a:defRPr/>
            </a:pPr>
            <a:r>
              <a:rPr lang="en-US" sz="1400" b="1" kern="0">
                <a:solidFill>
                  <a:prstClr val="black"/>
                </a:solidFill>
                <a:cs typeface="Arial" panose="020B0604020202020204" pitchFamily="34" charset="0"/>
              </a:rPr>
              <a:t>PFS</a:t>
            </a:r>
            <a:r>
              <a:rPr lang="en-US" sz="1400" b="1" kern="0">
                <a:solidFill>
                  <a:prstClr val="black"/>
                </a:solidFill>
              </a:rPr>
              <a:t> probability</a:t>
            </a:r>
          </a:p>
        </p:txBody>
      </p:sp>
      <p:graphicFrame>
        <p:nvGraphicFramePr>
          <p:cNvPr id="62" name="Graph">
            <a:extLst>
              <a:ext uri="{FF2B5EF4-FFF2-40B4-BE49-F238E27FC236}">
                <a16:creationId xmlns:a16="http://schemas.microsoft.com/office/drawing/2014/main" id="{CA57B952-40BD-4D95-B5BD-BF8F4540494B}"/>
              </a:ext>
            </a:extLst>
          </p:cNvPr>
          <p:cNvGraphicFramePr>
            <a:graphicFrameLocks noGrp="1"/>
          </p:cNvGraphicFramePr>
          <p:nvPr>
            <p:extLst>
              <p:ext uri="{D42A27DB-BD31-4B8C-83A1-F6EECF244321}">
                <p14:modId xmlns:p14="http://schemas.microsoft.com/office/powerpoint/2010/main" val="3619588100"/>
              </p:ext>
            </p:extLst>
          </p:nvPr>
        </p:nvGraphicFramePr>
        <p:xfrm>
          <a:off x="2278007" y="1235652"/>
          <a:ext cx="8924544" cy="4754880"/>
        </p:xfrm>
        <a:graphic>
          <a:graphicData uri="http://schemas.openxmlformats.org/drawingml/2006/chart">
            <c:chart xmlns:c="http://schemas.openxmlformats.org/drawingml/2006/chart" xmlns:r="http://schemas.openxmlformats.org/officeDocument/2006/relationships" r:id="rId4"/>
          </a:graphicData>
        </a:graphic>
      </p:graphicFrame>
      <p:grpSp>
        <p:nvGrpSpPr>
          <p:cNvPr id="63" name="IVO legend">
            <a:extLst>
              <a:ext uri="{FF2B5EF4-FFF2-40B4-BE49-F238E27FC236}">
                <a16:creationId xmlns:a16="http://schemas.microsoft.com/office/drawing/2014/main" id="{6CDA6214-240C-4F54-8473-3EC7980E6893}"/>
              </a:ext>
            </a:extLst>
          </p:cNvPr>
          <p:cNvGrpSpPr/>
          <p:nvPr/>
        </p:nvGrpSpPr>
        <p:grpSpPr>
          <a:xfrm>
            <a:off x="4552333" y="1352134"/>
            <a:ext cx="1130575" cy="276999"/>
            <a:chOff x="3077319" y="1352706"/>
            <a:chExt cx="1130576" cy="276999"/>
          </a:xfrm>
        </p:grpSpPr>
        <p:sp>
          <p:nvSpPr>
            <p:cNvPr id="64" name="TextBox 49">
              <a:extLst>
                <a:ext uri="{FF2B5EF4-FFF2-40B4-BE49-F238E27FC236}">
                  <a16:creationId xmlns:a16="http://schemas.microsoft.com/office/drawing/2014/main" id="{D369D9E4-D704-431B-B480-51FAC8AF115D}"/>
                </a:ext>
              </a:extLst>
            </p:cNvPr>
            <p:cNvSpPr txBox="1"/>
            <p:nvPr/>
          </p:nvSpPr>
          <p:spPr>
            <a:xfrm>
              <a:off x="3260199" y="1352706"/>
              <a:ext cx="947696" cy="276999"/>
            </a:xfrm>
            <a:prstGeom prst="rect">
              <a:avLst/>
            </a:prstGeom>
            <a:noFill/>
          </p:spPr>
          <p:txBody>
            <a:bodyPr wrap="none" rtlCol="0">
              <a:spAutoFit/>
            </a:bodyPr>
            <a:lstStyle/>
            <a:p>
              <a:pPr defTabSz="914377">
                <a:defRPr/>
              </a:pPr>
              <a:r>
                <a:rPr lang="en-US" sz="1200" b="1" kern="0" err="1">
                  <a:solidFill>
                    <a:prstClr val="black"/>
                  </a:solidFill>
                  <a:latin typeface="Arial" panose="020B0604020202020204" pitchFamily="34" charset="0"/>
                  <a:cs typeface="Arial" panose="020B0604020202020204" pitchFamily="34" charset="0"/>
                </a:rPr>
                <a:t>Ivosidenib</a:t>
              </a:r>
              <a:endParaRPr lang="en-US" sz="1200" b="1" kern="0">
                <a:solidFill>
                  <a:prstClr val="black"/>
                </a:solidFill>
                <a:latin typeface="Arial" panose="020B0604020202020204" pitchFamily="34" charset="0"/>
                <a:cs typeface="Arial" panose="020B0604020202020204" pitchFamily="34" charset="0"/>
              </a:endParaRPr>
            </a:p>
          </p:txBody>
        </p:sp>
        <p:cxnSp>
          <p:nvCxnSpPr>
            <p:cNvPr id="65" name="Straight Connector 50">
              <a:extLst>
                <a:ext uri="{FF2B5EF4-FFF2-40B4-BE49-F238E27FC236}">
                  <a16:creationId xmlns:a16="http://schemas.microsoft.com/office/drawing/2014/main" id="{F631D265-99C3-44A6-99C9-C35F553F45C1}"/>
                </a:ext>
              </a:extLst>
            </p:cNvPr>
            <p:cNvCxnSpPr/>
            <p:nvPr/>
          </p:nvCxnSpPr>
          <p:spPr>
            <a:xfrm>
              <a:off x="3077319" y="1491205"/>
              <a:ext cx="182880" cy="0"/>
            </a:xfrm>
            <a:prstGeom prst="line">
              <a:avLst/>
            </a:prstGeom>
            <a:noFill/>
            <a:ln w="28575" cap="flat" cmpd="sng" algn="ctr">
              <a:solidFill>
                <a:srgbClr val="00C8FF"/>
              </a:solidFill>
              <a:prstDash val="solid"/>
              <a:miter lim="800000"/>
            </a:ln>
            <a:effectLst/>
          </p:spPr>
        </p:cxnSp>
      </p:grpSp>
      <p:grpSp>
        <p:nvGrpSpPr>
          <p:cNvPr id="66" name="Censored legend">
            <a:extLst>
              <a:ext uri="{FF2B5EF4-FFF2-40B4-BE49-F238E27FC236}">
                <a16:creationId xmlns:a16="http://schemas.microsoft.com/office/drawing/2014/main" id="{B64731CD-7C18-428F-AE9A-3F85B535519B}"/>
              </a:ext>
            </a:extLst>
          </p:cNvPr>
          <p:cNvGrpSpPr/>
          <p:nvPr/>
        </p:nvGrpSpPr>
        <p:grpSpPr>
          <a:xfrm>
            <a:off x="3298100" y="1290578"/>
            <a:ext cx="1129158" cy="338554"/>
            <a:chOff x="1771196" y="1321928"/>
            <a:chExt cx="1129157" cy="338555"/>
          </a:xfrm>
        </p:grpSpPr>
        <p:sp>
          <p:nvSpPr>
            <p:cNvPr id="67" name="TextBox 52">
              <a:extLst>
                <a:ext uri="{FF2B5EF4-FFF2-40B4-BE49-F238E27FC236}">
                  <a16:creationId xmlns:a16="http://schemas.microsoft.com/office/drawing/2014/main" id="{09A05094-3C8B-4D8C-A313-F756175E0BCC}"/>
                </a:ext>
              </a:extLst>
            </p:cNvPr>
            <p:cNvSpPr txBox="1"/>
            <p:nvPr/>
          </p:nvSpPr>
          <p:spPr>
            <a:xfrm>
              <a:off x="2007161" y="1352705"/>
              <a:ext cx="893192" cy="277000"/>
            </a:xfrm>
            <a:prstGeom prst="rect">
              <a:avLst/>
            </a:prstGeom>
            <a:noFill/>
          </p:spPr>
          <p:txBody>
            <a:bodyPr wrap="none" rtlCol="0">
              <a:spAutoFit/>
            </a:bodyPr>
            <a:lstStyle/>
            <a:p>
              <a:pPr defTabSz="914377">
                <a:defRPr/>
              </a:pPr>
              <a:r>
                <a:rPr lang="en-US" sz="1200" b="1" kern="0">
                  <a:solidFill>
                    <a:prstClr val="black"/>
                  </a:solidFill>
                  <a:latin typeface="Arial" panose="020B0604020202020204" pitchFamily="34" charset="0"/>
                  <a:cs typeface="Arial" panose="020B0604020202020204" pitchFamily="34" charset="0"/>
                </a:rPr>
                <a:t>Censored</a:t>
              </a:r>
            </a:p>
          </p:txBody>
        </p:sp>
        <p:sp>
          <p:nvSpPr>
            <p:cNvPr id="68" name="TextBox 53">
              <a:extLst>
                <a:ext uri="{FF2B5EF4-FFF2-40B4-BE49-F238E27FC236}">
                  <a16:creationId xmlns:a16="http://schemas.microsoft.com/office/drawing/2014/main" id="{AC373DD0-248C-425D-8EFD-D3570AC390F5}"/>
                </a:ext>
              </a:extLst>
            </p:cNvPr>
            <p:cNvSpPr txBox="1"/>
            <p:nvPr/>
          </p:nvSpPr>
          <p:spPr>
            <a:xfrm>
              <a:off x="1771196" y="1321928"/>
              <a:ext cx="304892" cy="338555"/>
            </a:xfrm>
            <a:prstGeom prst="rect">
              <a:avLst/>
            </a:prstGeom>
            <a:noFill/>
          </p:spPr>
          <p:txBody>
            <a:bodyPr wrap="none" rtlCol="0">
              <a:spAutoFit/>
            </a:bodyPr>
            <a:lstStyle/>
            <a:p>
              <a:pPr defTabSz="914377">
                <a:defRPr/>
              </a:pPr>
              <a:r>
                <a:rPr lang="en-US" sz="1600" b="1" kern="0">
                  <a:solidFill>
                    <a:prstClr val="black"/>
                  </a:solidFill>
                  <a:latin typeface="Arial" panose="020B0604020202020204" pitchFamily="34" charset="0"/>
                  <a:cs typeface="Arial" panose="020B0604020202020204" pitchFamily="34" charset="0"/>
                </a:rPr>
                <a:t>+</a:t>
              </a:r>
            </a:p>
          </p:txBody>
        </p:sp>
      </p:grpSp>
      <p:grpSp>
        <p:nvGrpSpPr>
          <p:cNvPr id="69" name="PBO legend">
            <a:extLst>
              <a:ext uri="{FF2B5EF4-FFF2-40B4-BE49-F238E27FC236}">
                <a16:creationId xmlns:a16="http://schemas.microsoft.com/office/drawing/2014/main" id="{4C9542C9-F894-4308-AC2B-34BB4BAE8760}"/>
              </a:ext>
            </a:extLst>
          </p:cNvPr>
          <p:cNvGrpSpPr/>
          <p:nvPr/>
        </p:nvGrpSpPr>
        <p:grpSpPr>
          <a:xfrm>
            <a:off x="5812653" y="1352134"/>
            <a:ext cx="957451" cy="276999"/>
            <a:chOff x="4349415" y="1352706"/>
            <a:chExt cx="957452" cy="276999"/>
          </a:xfrm>
        </p:grpSpPr>
        <p:sp>
          <p:nvSpPr>
            <p:cNvPr id="70" name="TextBox 55">
              <a:extLst>
                <a:ext uri="{FF2B5EF4-FFF2-40B4-BE49-F238E27FC236}">
                  <a16:creationId xmlns:a16="http://schemas.microsoft.com/office/drawing/2014/main" id="{077BC4B3-A184-483E-9D7A-BBBBFA3DDEF2}"/>
                </a:ext>
              </a:extLst>
            </p:cNvPr>
            <p:cNvSpPr txBox="1"/>
            <p:nvPr/>
          </p:nvSpPr>
          <p:spPr>
            <a:xfrm>
              <a:off x="4532295" y="1352706"/>
              <a:ext cx="774572" cy="276999"/>
            </a:xfrm>
            <a:prstGeom prst="rect">
              <a:avLst/>
            </a:prstGeom>
            <a:noFill/>
          </p:spPr>
          <p:txBody>
            <a:bodyPr wrap="none" rtlCol="0">
              <a:spAutoFit/>
            </a:bodyPr>
            <a:lstStyle/>
            <a:p>
              <a:pPr defTabSz="914377">
                <a:defRPr/>
              </a:pPr>
              <a:r>
                <a:rPr lang="en-US" sz="1200" b="1" kern="0">
                  <a:solidFill>
                    <a:prstClr val="black"/>
                  </a:solidFill>
                  <a:latin typeface="Arial" panose="020B0604020202020204" pitchFamily="34" charset="0"/>
                  <a:cs typeface="Arial" panose="020B0604020202020204" pitchFamily="34" charset="0"/>
                </a:rPr>
                <a:t>Placebo</a:t>
              </a:r>
            </a:p>
          </p:txBody>
        </p:sp>
        <p:cxnSp>
          <p:nvCxnSpPr>
            <p:cNvPr id="71" name="Straight Connector 56">
              <a:extLst>
                <a:ext uri="{FF2B5EF4-FFF2-40B4-BE49-F238E27FC236}">
                  <a16:creationId xmlns:a16="http://schemas.microsoft.com/office/drawing/2014/main" id="{826A6D50-798D-4D11-BE96-BDB0FB6E45FA}"/>
                </a:ext>
              </a:extLst>
            </p:cNvPr>
            <p:cNvCxnSpPr/>
            <p:nvPr/>
          </p:nvCxnSpPr>
          <p:spPr>
            <a:xfrm>
              <a:off x="4349415" y="1491205"/>
              <a:ext cx="182880" cy="0"/>
            </a:xfrm>
            <a:prstGeom prst="line">
              <a:avLst/>
            </a:prstGeom>
            <a:noFill/>
            <a:ln w="28575" cap="flat" cmpd="sng" algn="ctr">
              <a:solidFill>
                <a:srgbClr val="033778"/>
              </a:solidFill>
              <a:prstDash val="solid"/>
              <a:miter lim="800000"/>
            </a:ln>
            <a:effectLst/>
          </p:spPr>
        </p:cxnSp>
      </p:grpSp>
      <p:sp>
        <p:nvSpPr>
          <p:cNvPr id="72" name="HR on graph">
            <a:extLst>
              <a:ext uri="{FF2B5EF4-FFF2-40B4-BE49-F238E27FC236}">
                <a16:creationId xmlns:a16="http://schemas.microsoft.com/office/drawing/2014/main" id="{60C59B2F-5D2D-4224-A294-BE9C56A5D848}"/>
              </a:ext>
            </a:extLst>
          </p:cNvPr>
          <p:cNvSpPr/>
          <p:nvPr/>
        </p:nvSpPr>
        <p:spPr>
          <a:xfrm>
            <a:off x="3464299" y="1850072"/>
            <a:ext cx="3558035" cy="523220"/>
          </a:xfrm>
          <a:prstGeom prst="rect">
            <a:avLst/>
          </a:prstGeom>
        </p:spPr>
        <p:txBody>
          <a:bodyPr wrap="square">
            <a:spAutoFit/>
          </a:bodyPr>
          <a:lstStyle/>
          <a:p>
            <a:pPr algn="ctr" defTabSz="914377">
              <a:spcAft>
                <a:spcPts val="600"/>
              </a:spcAft>
              <a:buClr>
                <a:srgbClr val="39CADA"/>
              </a:buClr>
              <a:defRPr/>
            </a:pPr>
            <a:r>
              <a:rPr lang="en-US" sz="1400" b="1" kern="0">
                <a:solidFill>
                  <a:prstClr val="black"/>
                </a:solidFill>
                <a:latin typeface="Arial" panose="020B0604020202020204" pitchFamily="34" charset="0"/>
                <a:cs typeface="Arial" panose="020B0604020202020204" pitchFamily="34" charset="0"/>
              </a:rPr>
              <a:t>HR=0.37 (95% CI 0.25–0.54) </a:t>
            </a:r>
            <a:br>
              <a:rPr lang="en-US" sz="1400" b="1" kern="0">
                <a:solidFill>
                  <a:prstClr val="black"/>
                </a:solidFill>
                <a:latin typeface="Arial" panose="020B0604020202020204" pitchFamily="34" charset="0"/>
                <a:cs typeface="Arial" panose="020B0604020202020204" pitchFamily="34" charset="0"/>
              </a:rPr>
            </a:br>
            <a:r>
              <a:rPr lang="en-US" sz="1400" b="1" kern="0">
                <a:solidFill>
                  <a:prstClr val="black"/>
                </a:solidFill>
                <a:latin typeface="Arial" panose="020B0604020202020204" pitchFamily="34" charset="0"/>
                <a:cs typeface="Arial" panose="020B0604020202020204" pitchFamily="34" charset="0"/>
              </a:rPr>
              <a:t>one-sided p&lt;0.0001</a:t>
            </a:r>
          </a:p>
        </p:txBody>
      </p:sp>
      <p:grpSp>
        <p:nvGrpSpPr>
          <p:cNvPr id="73" name="Group 11">
            <a:extLst>
              <a:ext uri="{FF2B5EF4-FFF2-40B4-BE49-F238E27FC236}">
                <a16:creationId xmlns:a16="http://schemas.microsoft.com/office/drawing/2014/main" id="{B17B9934-84D5-4AA7-98D5-D31BDEF8B122}"/>
              </a:ext>
            </a:extLst>
          </p:cNvPr>
          <p:cNvGrpSpPr/>
          <p:nvPr/>
        </p:nvGrpSpPr>
        <p:grpSpPr>
          <a:xfrm>
            <a:off x="1538509" y="5293381"/>
            <a:ext cx="8772538" cy="690839"/>
            <a:chOff x="162244" y="5245810"/>
            <a:chExt cx="8772539" cy="690839"/>
          </a:xfrm>
        </p:grpSpPr>
        <p:grpSp>
          <p:nvGrpSpPr>
            <p:cNvPr id="74" name="Number of pts at risk">
              <a:extLst>
                <a:ext uri="{FF2B5EF4-FFF2-40B4-BE49-F238E27FC236}">
                  <a16:creationId xmlns:a16="http://schemas.microsoft.com/office/drawing/2014/main" id="{31392E38-671D-4F5B-A923-0E8822446875}"/>
                </a:ext>
              </a:extLst>
            </p:cNvPr>
            <p:cNvGrpSpPr/>
            <p:nvPr/>
          </p:nvGrpSpPr>
          <p:grpSpPr>
            <a:xfrm>
              <a:off x="162244" y="5245810"/>
              <a:ext cx="8772539" cy="690839"/>
              <a:chOff x="-481518" y="5147260"/>
              <a:chExt cx="8772539" cy="690839"/>
            </a:xfrm>
          </p:grpSpPr>
          <p:sp>
            <p:nvSpPr>
              <p:cNvPr id="77" name="number of pts at risk">
                <a:extLst>
                  <a:ext uri="{FF2B5EF4-FFF2-40B4-BE49-F238E27FC236}">
                    <a16:creationId xmlns:a16="http://schemas.microsoft.com/office/drawing/2014/main" id="{CBF3FB29-168C-41D7-A54F-0A48C0772E42}"/>
                  </a:ext>
                </a:extLst>
              </p:cNvPr>
              <p:cNvSpPr txBox="1"/>
              <p:nvPr/>
            </p:nvSpPr>
            <p:spPr>
              <a:xfrm>
                <a:off x="-481518" y="5147260"/>
                <a:ext cx="2133918" cy="276999"/>
              </a:xfrm>
              <a:prstGeom prst="rect">
                <a:avLst/>
              </a:prstGeom>
              <a:noFill/>
            </p:spPr>
            <p:txBody>
              <a:bodyPr wrap="none" rtlCol="0">
                <a:spAutoFit/>
              </a:bodyPr>
              <a:lstStyle/>
              <a:p>
                <a:pPr defTabSz="914377">
                  <a:defRPr/>
                </a:pPr>
                <a:r>
                  <a:rPr lang="en-US" sz="1200" b="1" kern="0">
                    <a:solidFill>
                      <a:prstClr val="black"/>
                    </a:solidFill>
                    <a:latin typeface="Arial" panose="020B0604020202020204" pitchFamily="34" charset="0"/>
                    <a:cs typeface="Arial" panose="020B0604020202020204" pitchFamily="34" charset="0"/>
                  </a:rPr>
                  <a:t>Number of patients at risk:</a:t>
                </a:r>
              </a:p>
            </p:txBody>
          </p:sp>
          <p:grpSp>
            <p:nvGrpSpPr>
              <p:cNvPr id="78" name="PBO numbers">
                <a:extLst>
                  <a:ext uri="{FF2B5EF4-FFF2-40B4-BE49-F238E27FC236}">
                    <a16:creationId xmlns:a16="http://schemas.microsoft.com/office/drawing/2014/main" id="{B1186B47-42EE-4012-A9AC-E93E68F08E86}"/>
                  </a:ext>
                </a:extLst>
              </p:cNvPr>
              <p:cNvGrpSpPr/>
              <p:nvPr/>
            </p:nvGrpSpPr>
            <p:grpSpPr>
              <a:xfrm>
                <a:off x="508780" y="5561100"/>
                <a:ext cx="2362495" cy="276999"/>
                <a:chOff x="1455318" y="5180280"/>
                <a:chExt cx="2841809" cy="276999"/>
              </a:xfrm>
            </p:grpSpPr>
            <p:sp>
              <p:nvSpPr>
                <p:cNvPr id="99" name="TextBox 40">
                  <a:extLst>
                    <a:ext uri="{FF2B5EF4-FFF2-40B4-BE49-F238E27FC236}">
                      <a16:creationId xmlns:a16="http://schemas.microsoft.com/office/drawing/2014/main" id="{9943A3F5-9FE4-4B6B-AD52-DB5313D11D14}"/>
                    </a:ext>
                  </a:extLst>
                </p:cNvPr>
                <p:cNvSpPr txBox="1"/>
                <p:nvPr/>
              </p:nvSpPr>
              <p:spPr>
                <a:xfrm>
                  <a:off x="1455318" y="5180280"/>
                  <a:ext cx="426524" cy="276999"/>
                </a:xfrm>
                <a:prstGeom prst="rect">
                  <a:avLst/>
                </a:prstGeom>
                <a:noFill/>
              </p:spPr>
              <p:txBody>
                <a:bodyPr wrap="none" rtlCol="0">
                  <a:spAutoFit/>
                </a:bodyPr>
                <a:lstStyle/>
                <a:p>
                  <a:pPr defTabSz="914377">
                    <a:defRPr/>
                  </a:pPr>
                  <a:r>
                    <a:rPr lang="en-US" sz="1200" b="1" kern="0">
                      <a:solidFill>
                        <a:srgbClr val="033778"/>
                      </a:solidFill>
                      <a:latin typeface="Calibri" panose="020F0502020204030204"/>
                    </a:rPr>
                    <a:t>61</a:t>
                  </a:r>
                </a:p>
              </p:txBody>
            </p:sp>
            <p:sp>
              <p:nvSpPr>
                <p:cNvPr id="100" name="TextBox 41">
                  <a:extLst>
                    <a:ext uri="{FF2B5EF4-FFF2-40B4-BE49-F238E27FC236}">
                      <a16:creationId xmlns:a16="http://schemas.microsoft.com/office/drawing/2014/main" id="{D9180A89-15CF-4CCF-935B-CBA7F8DD14C8}"/>
                    </a:ext>
                  </a:extLst>
                </p:cNvPr>
                <p:cNvSpPr txBox="1"/>
                <p:nvPr/>
              </p:nvSpPr>
              <p:spPr>
                <a:xfrm>
                  <a:off x="1982267" y="5180280"/>
                  <a:ext cx="426524" cy="276999"/>
                </a:xfrm>
                <a:prstGeom prst="rect">
                  <a:avLst/>
                </a:prstGeom>
                <a:noFill/>
              </p:spPr>
              <p:txBody>
                <a:bodyPr wrap="none" rtlCol="0">
                  <a:spAutoFit/>
                </a:bodyPr>
                <a:lstStyle/>
                <a:p>
                  <a:pPr defTabSz="914377">
                    <a:defRPr/>
                  </a:pPr>
                  <a:r>
                    <a:rPr lang="en-US" sz="1200" b="1" kern="0">
                      <a:solidFill>
                        <a:srgbClr val="033778"/>
                      </a:solidFill>
                      <a:latin typeface="Calibri" panose="020F0502020204030204"/>
                    </a:rPr>
                    <a:t>46</a:t>
                  </a:r>
                </a:p>
              </p:txBody>
            </p:sp>
            <p:sp>
              <p:nvSpPr>
                <p:cNvPr id="101" name="TextBox 42">
                  <a:extLst>
                    <a:ext uri="{FF2B5EF4-FFF2-40B4-BE49-F238E27FC236}">
                      <a16:creationId xmlns:a16="http://schemas.microsoft.com/office/drawing/2014/main" id="{C5E5D64F-B158-443A-9DB2-3C6BF734FB0B}"/>
                    </a:ext>
                  </a:extLst>
                </p:cNvPr>
                <p:cNvSpPr txBox="1"/>
                <p:nvPr/>
              </p:nvSpPr>
              <p:spPr>
                <a:xfrm>
                  <a:off x="2403055" y="5180280"/>
                  <a:ext cx="426524" cy="276999"/>
                </a:xfrm>
                <a:prstGeom prst="rect">
                  <a:avLst/>
                </a:prstGeom>
                <a:noFill/>
              </p:spPr>
              <p:txBody>
                <a:bodyPr wrap="none" rtlCol="0">
                  <a:spAutoFit/>
                </a:bodyPr>
                <a:lstStyle/>
                <a:p>
                  <a:pPr defTabSz="914377">
                    <a:defRPr/>
                  </a:pPr>
                  <a:r>
                    <a:rPr lang="en-US" sz="1200" b="1" kern="0">
                      <a:solidFill>
                        <a:srgbClr val="033778"/>
                      </a:solidFill>
                      <a:latin typeface="Calibri" panose="020F0502020204030204"/>
                    </a:rPr>
                    <a:t>11</a:t>
                  </a:r>
                </a:p>
              </p:txBody>
            </p:sp>
            <p:sp>
              <p:nvSpPr>
                <p:cNvPr id="102" name="TextBox 43">
                  <a:extLst>
                    <a:ext uri="{FF2B5EF4-FFF2-40B4-BE49-F238E27FC236}">
                      <a16:creationId xmlns:a16="http://schemas.microsoft.com/office/drawing/2014/main" id="{F41AC80B-9906-4940-AA34-29507A850043}"/>
                    </a:ext>
                  </a:extLst>
                </p:cNvPr>
                <p:cNvSpPr txBox="1"/>
                <p:nvPr/>
              </p:nvSpPr>
              <p:spPr>
                <a:xfrm>
                  <a:off x="2989123" y="5180280"/>
                  <a:ext cx="324329" cy="276999"/>
                </a:xfrm>
                <a:prstGeom prst="rect">
                  <a:avLst/>
                </a:prstGeom>
                <a:noFill/>
              </p:spPr>
              <p:txBody>
                <a:bodyPr wrap="none" rtlCol="0">
                  <a:spAutoFit/>
                </a:bodyPr>
                <a:lstStyle/>
                <a:p>
                  <a:pPr defTabSz="914377">
                    <a:defRPr/>
                  </a:pPr>
                  <a:r>
                    <a:rPr lang="en-US" sz="1200" b="1" kern="0">
                      <a:solidFill>
                        <a:srgbClr val="033778"/>
                      </a:solidFill>
                      <a:latin typeface="Calibri" panose="020F0502020204030204"/>
                    </a:rPr>
                    <a:t>6</a:t>
                  </a:r>
                </a:p>
              </p:txBody>
            </p:sp>
            <p:sp>
              <p:nvSpPr>
                <p:cNvPr id="103" name="TextBox 44">
                  <a:extLst>
                    <a:ext uri="{FF2B5EF4-FFF2-40B4-BE49-F238E27FC236}">
                      <a16:creationId xmlns:a16="http://schemas.microsoft.com/office/drawing/2014/main" id="{F685DFD0-4972-4034-BF4D-85D90B3359DE}"/>
                    </a:ext>
                  </a:extLst>
                </p:cNvPr>
                <p:cNvSpPr txBox="1"/>
                <p:nvPr/>
              </p:nvSpPr>
              <p:spPr>
                <a:xfrm>
                  <a:off x="3495394" y="5180280"/>
                  <a:ext cx="324329" cy="276999"/>
                </a:xfrm>
                <a:prstGeom prst="rect">
                  <a:avLst/>
                </a:prstGeom>
                <a:noFill/>
              </p:spPr>
              <p:txBody>
                <a:bodyPr wrap="none" rtlCol="0">
                  <a:spAutoFit/>
                </a:bodyPr>
                <a:lstStyle/>
                <a:p>
                  <a:pPr defTabSz="914377">
                    <a:defRPr/>
                  </a:pPr>
                  <a:r>
                    <a:rPr lang="en-US" sz="1200" b="1" kern="0">
                      <a:solidFill>
                        <a:srgbClr val="033778"/>
                      </a:solidFill>
                      <a:latin typeface="Calibri" panose="020F0502020204030204"/>
                    </a:rPr>
                    <a:t>4</a:t>
                  </a:r>
                </a:p>
              </p:txBody>
            </p:sp>
            <p:sp>
              <p:nvSpPr>
                <p:cNvPr id="104" name="TextBox 45">
                  <a:extLst>
                    <a:ext uri="{FF2B5EF4-FFF2-40B4-BE49-F238E27FC236}">
                      <a16:creationId xmlns:a16="http://schemas.microsoft.com/office/drawing/2014/main" id="{64AA7ADB-D1EA-4568-9F31-D82F2101F6AC}"/>
                    </a:ext>
                  </a:extLst>
                </p:cNvPr>
                <p:cNvSpPr txBox="1"/>
                <p:nvPr/>
              </p:nvSpPr>
              <p:spPr>
                <a:xfrm>
                  <a:off x="3972798" y="5180280"/>
                  <a:ext cx="324329" cy="276999"/>
                </a:xfrm>
                <a:prstGeom prst="rect">
                  <a:avLst/>
                </a:prstGeom>
                <a:noFill/>
              </p:spPr>
              <p:txBody>
                <a:bodyPr wrap="none" rtlCol="0">
                  <a:spAutoFit/>
                </a:bodyPr>
                <a:lstStyle/>
                <a:p>
                  <a:pPr defTabSz="914377">
                    <a:defRPr/>
                  </a:pPr>
                  <a:r>
                    <a:rPr lang="en-US" sz="1200" b="1" kern="0">
                      <a:solidFill>
                        <a:srgbClr val="033778"/>
                      </a:solidFill>
                      <a:latin typeface="Calibri" panose="020F0502020204030204"/>
                    </a:rPr>
                    <a:t>1</a:t>
                  </a:r>
                </a:p>
              </p:txBody>
            </p:sp>
          </p:grpSp>
          <p:grpSp>
            <p:nvGrpSpPr>
              <p:cNvPr id="79" name="IVO numbers">
                <a:extLst>
                  <a:ext uri="{FF2B5EF4-FFF2-40B4-BE49-F238E27FC236}">
                    <a16:creationId xmlns:a16="http://schemas.microsoft.com/office/drawing/2014/main" id="{7D82BB20-8B2B-4DC9-95A9-B08E0D513F5D}"/>
                  </a:ext>
                </a:extLst>
              </p:cNvPr>
              <p:cNvGrpSpPr/>
              <p:nvPr/>
            </p:nvGrpSpPr>
            <p:grpSpPr>
              <a:xfrm>
                <a:off x="430413" y="5345127"/>
                <a:ext cx="7860608" cy="290886"/>
                <a:chOff x="1381734" y="4964307"/>
                <a:chExt cx="9261469" cy="290886"/>
              </a:xfrm>
            </p:grpSpPr>
            <p:sp>
              <p:nvSpPr>
                <p:cNvPr id="80" name="TextBox 21">
                  <a:extLst>
                    <a:ext uri="{FF2B5EF4-FFF2-40B4-BE49-F238E27FC236}">
                      <a16:creationId xmlns:a16="http://schemas.microsoft.com/office/drawing/2014/main" id="{3B3742B8-7FD3-4C78-A673-04DBB3271782}"/>
                    </a:ext>
                  </a:extLst>
                </p:cNvPr>
                <p:cNvSpPr txBox="1"/>
                <p:nvPr/>
              </p:nvSpPr>
              <p:spPr>
                <a:xfrm>
                  <a:off x="1381734" y="4978194"/>
                  <a:ext cx="517876" cy="276999"/>
                </a:xfrm>
                <a:prstGeom prst="rect">
                  <a:avLst/>
                </a:prstGeom>
                <a:noFill/>
              </p:spPr>
              <p:txBody>
                <a:bodyPr wrap="none" rtlCol="0">
                  <a:spAutoFit/>
                </a:bodyPr>
                <a:lstStyle/>
                <a:p>
                  <a:pPr defTabSz="914377">
                    <a:defRPr/>
                  </a:pPr>
                  <a:r>
                    <a:rPr lang="en-US" sz="1200" b="1" kern="0">
                      <a:solidFill>
                        <a:srgbClr val="00C8FF"/>
                      </a:solidFill>
                      <a:latin typeface="Arial" panose="020B0604020202020204" pitchFamily="34" charset="0"/>
                      <a:cs typeface="Arial" panose="020B0604020202020204" pitchFamily="34" charset="0"/>
                    </a:rPr>
                    <a:t>124</a:t>
                  </a:r>
                </a:p>
              </p:txBody>
            </p:sp>
            <p:sp>
              <p:nvSpPr>
                <p:cNvPr id="81" name="TextBox 22">
                  <a:extLst>
                    <a:ext uri="{FF2B5EF4-FFF2-40B4-BE49-F238E27FC236}">
                      <a16:creationId xmlns:a16="http://schemas.microsoft.com/office/drawing/2014/main" id="{6AA87908-B5E1-4AFB-A9D4-8EA7BB223A0B}"/>
                    </a:ext>
                  </a:extLst>
                </p:cNvPr>
                <p:cNvSpPr txBox="1"/>
                <p:nvPr/>
              </p:nvSpPr>
              <p:spPr>
                <a:xfrm>
                  <a:off x="1896043" y="4978194"/>
                  <a:ext cx="495212"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105</a:t>
                  </a:r>
                </a:p>
              </p:txBody>
            </p:sp>
            <p:sp>
              <p:nvSpPr>
                <p:cNvPr id="82" name="TextBox 23">
                  <a:extLst>
                    <a:ext uri="{FF2B5EF4-FFF2-40B4-BE49-F238E27FC236}">
                      <a16:creationId xmlns:a16="http://schemas.microsoft.com/office/drawing/2014/main" id="{ABA271A5-DCAA-4BF4-88C6-4C561319554B}"/>
                    </a:ext>
                  </a:extLst>
                </p:cNvPr>
                <p:cNvSpPr txBox="1"/>
                <p:nvPr/>
              </p:nvSpPr>
              <p:spPr>
                <a:xfrm>
                  <a:off x="2415778"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54</a:t>
                  </a:r>
                </a:p>
              </p:txBody>
            </p:sp>
            <p:sp>
              <p:nvSpPr>
                <p:cNvPr id="83" name="TextBox 24">
                  <a:extLst>
                    <a:ext uri="{FF2B5EF4-FFF2-40B4-BE49-F238E27FC236}">
                      <a16:creationId xmlns:a16="http://schemas.microsoft.com/office/drawing/2014/main" id="{5DB59F27-6DF3-4BEB-A0AF-3749680FC136}"/>
                    </a:ext>
                  </a:extLst>
                </p:cNvPr>
                <p:cNvSpPr txBox="1"/>
                <p:nvPr/>
              </p:nvSpPr>
              <p:spPr>
                <a:xfrm>
                  <a:off x="2915801"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40</a:t>
                  </a:r>
                </a:p>
              </p:txBody>
            </p:sp>
            <p:sp>
              <p:nvSpPr>
                <p:cNvPr id="84" name="TextBox 25">
                  <a:extLst>
                    <a:ext uri="{FF2B5EF4-FFF2-40B4-BE49-F238E27FC236}">
                      <a16:creationId xmlns:a16="http://schemas.microsoft.com/office/drawing/2014/main" id="{4CDF22C4-8CC7-4E57-8926-27331CEE3F44}"/>
                    </a:ext>
                  </a:extLst>
                </p:cNvPr>
                <p:cNvSpPr txBox="1"/>
                <p:nvPr/>
              </p:nvSpPr>
              <p:spPr>
                <a:xfrm>
                  <a:off x="3409427"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36</a:t>
                  </a:r>
                </a:p>
              </p:txBody>
            </p:sp>
            <p:sp>
              <p:nvSpPr>
                <p:cNvPr id="85" name="TextBox 26">
                  <a:extLst>
                    <a:ext uri="{FF2B5EF4-FFF2-40B4-BE49-F238E27FC236}">
                      <a16:creationId xmlns:a16="http://schemas.microsoft.com/office/drawing/2014/main" id="{4ADD93C0-43D0-4C64-B9A7-DFE63CEBE010}"/>
                    </a:ext>
                  </a:extLst>
                </p:cNvPr>
                <p:cNvSpPr txBox="1"/>
                <p:nvPr/>
              </p:nvSpPr>
              <p:spPr>
                <a:xfrm>
                  <a:off x="3886575"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28</a:t>
                  </a:r>
                </a:p>
              </p:txBody>
            </p:sp>
            <p:sp>
              <p:nvSpPr>
                <p:cNvPr id="86" name="TextBox 27">
                  <a:extLst>
                    <a:ext uri="{FF2B5EF4-FFF2-40B4-BE49-F238E27FC236}">
                      <a16:creationId xmlns:a16="http://schemas.microsoft.com/office/drawing/2014/main" id="{E15487AA-3621-48B8-AFCB-ACB52FFCF839}"/>
                    </a:ext>
                  </a:extLst>
                </p:cNvPr>
                <p:cNvSpPr txBox="1"/>
                <p:nvPr/>
              </p:nvSpPr>
              <p:spPr>
                <a:xfrm>
                  <a:off x="4381073"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22</a:t>
                  </a:r>
                </a:p>
              </p:txBody>
            </p:sp>
            <p:sp>
              <p:nvSpPr>
                <p:cNvPr id="87" name="TextBox 28">
                  <a:extLst>
                    <a:ext uri="{FF2B5EF4-FFF2-40B4-BE49-F238E27FC236}">
                      <a16:creationId xmlns:a16="http://schemas.microsoft.com/office/drawing/2014/main" id="{16BDE32D-3075-4C6A-BCAE-572FB89D81DB}"/>
                    </a:ext>
                  </a:extLst>
                </p:cNvPr>
                <p:cNvSpPr txBox="1"/>
                <p:nvPr/>
              </p:nvSpPr>
              <p:spPr>
                <a:xfrm>
                  <a:off x="4881096"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16</a:t>
                  </a:r>
                </a:p>
              </p:txBody>
            </p:sp>
            <p:sp>
              <p:nvSpPr>
                <p:cNvPr id="88" name="TextBox 29">
                  <a:extLst>
                    <a:ext uri="{FF2B5EF4-FFF2-40B4-BE49-F238E27FC236}">
                      <a16:creationId xmlns:a16="http://schemas.microsoft.com/office/drawing/2014/main" id="{2AD635DC-3651-4DC1-973B-2AE0C3E66756}"/>
                    </a:ext>
                  </a:extLst>
                </p:cNvPr>
                <p:cNvSpPr txBox="1"/>
                <p:nvPr/>
              </p:nvSpPr>
              <p:spPr>
                <a:xfrm>
                  <a:off x="5374721"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14</a:t>
                  </a:r>
                </a:p>
              </p:txBody>
            </p:sp>
            <p:sp>
              <p:nvSpPr>
                <p:cNvPr id="89" name="TextBox 30">
                  <a:extLst>
                    <a:ext uri="{FF2B5EF4-FFF2-40B4-BE49-F238E27FC236}">
                      <a16:creationId xmlns:a16="http://schemas.microsoft.com/office/drawing/2014/main" id="{34BE2EF9-7E23-4BB7-A6D2-9FC22F82C234}"/>
                    </a:ext>
                  </a:extLst>
                </p:cNvPr>
                <p:cNvSpPr txBox="1"/>
                <p:nvPr/>
              </p:nvSpPr>
              <p:spPr>
                <a:xfrm>
                  <a:off x="5827102" y="4978194"/>
                  <a:ext cx="417775"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10</a:t>
                  </a:r>
                </a:p>
              </p:txBody>
            </p:sp>
            <p:sp>
              <p:nvSpPr>
                <p:cNvPr id="90" name="TextBox 31">
                  <a:extLst>
                    <a:ext uri="{FF2B5EF4-FFF2-40B4-BE49-F238E27FC236}">
                      <a16:creationId xmlns:a16="http://schemas.microsoft.com/office/drawing/2014/main" id="{7AE5CB12-DD02-4341-BC34-68E6C290412C}"/>
                    </a:ext>
                  </a:extLst>
                </p:cNvPr>
                <p:cNvSpPr txBox="1"/>
                <p:nvPr/>
              </p:nvSpPr>
              <p:spPr>
                <a:xfrm>
                  <a:off x="6394785"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9</a:t>
                  </a:r>
                </a:p>
              </p:txBody>
            </p:sp>
            <p:sp>
              <p:nvSpPr>
                <p:cNvPr id="91" name="TextBox 32">
                  <a:extLst>
                    <a:ext uri="{FF2B5EF4-FFF2-40B4-BE49-F238E27FC236}">
                      <a16:creationId xmlns:a16="http://schemas.microsoft.com/office/drawing/2014/main" id="{0963DACC-9436-4B9F-AFBF-5BEED4B81A4B}"/>
                    </a:ext>
                  </a:extLst>
                </p:cNvPr>
                <p:cNvSpPr txBox="1"/>
                <p:nvPr/>
              </p:nvSpPr>
              <p:spPr>
                <a:xfrm>
                  <a:off x="6882425"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6</a:t>
                  </a:r>
                </a:p>
              </p:txBody>
            </p:sp>
            <p:sp>
              <p:nvSpPr>
                <p:cNvPr id="92" name="TextBox 33">
                  <a:extLst>
                    <a:ext uri="{FF2B5EF4-FFF2-40B4-BE49-F238E27FC236}">
                      <a16:creationId xmlns:a16="http://schemas.microsoft.com/office/drawing/2014/main" id="{62F07696-4D08-4128-805B-E969C3A88581}"/>
                    </a:ext>
                  </a:extLst>
                </p:cNvPr>
                <p:cNvSpPr txBox="1"/>
                <p:nvPr/>
              </p:nvSpPr>
              <p:spPr>
                <a:xfrm>
                  <a:off x="7376053"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5</a:t>
                  </a:r>
                </a:p>
              </p:txBody>
            </p:sp>
            <p:sp>
              <p:nvSpPr>
                <p:cNvPr id="93" name="TextBox 34">
                  <a:extLst>
                    <a:ext uri="{FF2B5EF4-FFF2-40B4-BE49-F238E27FC236}">
                      <a16:creationId xmlns:a16="http://schemas.microsoft.com/office/drawing/2014/main" id="{5ABA6AA1-14B3-467F-AFCF-30E1D3E4964A}"/>
                    </a:ext>
                  </a:extLst>
                </p:cNvPr>
                <p:cNvSpPr txBox="1"/>
                <p:nvPr/>
              </p:nvSpPr>
              <p:spPr>
                <a:xfrm>
                  <a:off x="7865581"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4</a:t>
                  </a:r>
                </a:p>
              </p:txBody>
            </p:sp>
            <p:sp>
              <p:nvSpPr>
                <p:cNvPr id="94" name="TextBox 35">
                  <a:extLst>
                    <a:ext uri="{FF2B5EF4-FFF2-40B4-BE49-F238E27FC236}">
                      <a16:creationId xmlns:a16="http://schemas.microsoft.com/office/drawing/2014/main" id="{3F37942F-D3C2-4AC9-8A87-FFAE67AF615D}"/>
                    </a:ext>
                  </a:extLst>
                </p:cNvPr>
                <p:cNvSpPr txBox="1"/>
                <p:nvPr/>
              </p:nvSpPr>
              <p:spPr>
                <a:xfrm>
                  <a:off x="8360388"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3</a:t>
                  </a:r>
                </a:p>
              </p:txBody>
            </p:sp>
            <p:sp>
              <p:nvSpPr>
                <p:cNvPr id="95" name="TextBox 36">
                  <a:extLst>
                    <a:ext uri="{FF2B5EF4-FFF2-40B4-BE49-F238E27FC236}">
                      <a16:creationId xmlns:a16="http://schemas.microsoft.com/office/drawing/2014/main" id="{A72E5D9F-EF41-482E-B0D1-5BF788492108}"/>
                    </a:ext>
                  </a:extLst>
                </p:cNvPr>
                <p:cNvSpPr txBox="1"/>
                <p:nvPr/>
              </p:nvSpPr>
              <p:spPr>
                <a:xfrm>
                  <a:off x="8860413"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3</a:t>
                  </a:r>
                </a:p>
              </p:txBody>
            </p:sp>
            <p:sp>
              <p:nvSpPr>
                <p:cNvPr id="96" name="TextBox 37">
                  <a:extLst>
                    <a:ext uri="{FF2B5EF4-FFF2-40B4-BE49-F238E27FC236}">
                      <a16:creationId xmlns:a16="http://schemas.microsoft.com/office/drawing/2014/main" id="{75DC9A59-AB5B-41A1-AF59-8ACBF785F682}"/>
                    </a:ext>
                  </a:extLst>
                </p:cNvPr>
                <p:cNvSpPr txBox="1"/>
                <p:nvPr/>
              </p:nvSpPr>
              <p:spPr>
                <a:xfrm>
                  <a:off x="9354040"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2</a:t>
                  </a:r>
                </a:p>
              </p:txBody>
            </p:sp>
            <p:sp>
              <p:nvSpPr>
                <p:cNvPr id="97" name="TextBox 38">
                  <a:extLst>
                    <a:ext uri="{FF2B5EF4-FFF2-40B4-BE49-F238E27FC236}">
                      <a16:creationId xmlns:a16="http://schemas.microsoft.com/office/drawing/2014/main" id="{2BD15CDF-CD11-47B6-84C9-51D647EFC028}"/>
                    </a:ext>
                  </a:extLst>
                </p:cNvPr>
                <p:cNvSpPr txBox="1"/>
                <p:nvPr/>
              </p:nvSpPr>
              <p:spPr>
                <a:xfrm>
                  <a:off x="9818802" y="4978194"/>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1</a:t>
                  </a:r>
                </a:p>
              </p:txBody>
            </p:sp>
            <p:sp>
              <p:nvSpPr>
                <p:cNvPr id="98" name="TextBox 39">
                  <a:extLst>
                    <a:ext uri="{FF2B5EF4-FFF2-40B4-BE49-F238E27FC236}">
                      <a16:creationId xmlns:a16="http://schemas.microsoft.com/office/drawing/2014/main" id="{F6F1D0B7-64F2-4A73-9DDF-2B5677B5103C}"/>
                    </a:ext>
                  </a:extLst>
                </p:cNvPr>
                <p:cNvSpPr txBox="1"/>
                <p:nvPr/>
              </p:nvSpPr>
              <p:spPr>
                <a:xfrm>
                  <a:off x="10325526" y="4964307"/>
                  <a:ext cx="317677" cy="276999"/>
                </a:xfrm>
                <a:prstGeom prst="rect">
                  <a:avLst/>
                </a:prstGeom>
                <a:noFill/>
              </p:spPr>
              <p:txBody>
                <a:bodyPr wrap="none" rtlCol="0">
                  <a:spAutoFit/>
                </a:bodyPr>
                <a:lstStyle/>
                <a:p>
                  <a:pPr defTabSz="914377">
                    <a:defRPr/>
                  </a:pPr>
                  <a:r>
                    <a:rPr lang="en-US" sz="1200" b="1" kern="0">
                      <a:solidFill>
                        <a:srgbClr val="00C8FF"/>
                      </a:solidFill>
                      <a:latin typeface="Calibri" panose="020F0502020204030204"/>
                    </a:rPr>
                    <a:t>1</a:t>
                  </a:r>
                </a:p>
              </p:txBody>
            </p:sp>
          </p:grpSp>
        </p:grpSp>
        <p:sp>
          <p:nvSpPr>
            <p:cNvPr id="75" name="TextBox 15">
              <a:extLst>
                <a:ext uri="{FF2B5EF4-FFF2-40B4-BE49-F238E27FC236}">
                  <a16:creationId xmlns:a16="http://schemas.microsoft.com/office/drawing/2014/main" id="{B3BA0089-9052-4A2F-ADB8-D150EA4CB263}"/>
                </a:ext>
              </a:extLst>
            </p:cNvPr>
            <p:cNvSpPr txBox="1"/>
            <p:nvPr/>
          </p:nvSpPr>
          <p:spPr>
            <a:xfrm>
              <a:off x="164090" y="5445004"/>
              <a:ext cx="947695" cy="276999"/>
            </a:xfrm>
            <a:prstGeom prst="rect">
              <a:avLst/>
            </a:prstGeom>
            <a:noFill/>
          </p:spPr>
          <p:txBody>
            <a:bodyPr wrap="none" rtlCol="0">
              <a:spAutoFit/>
            </a:bodyPr>
            <a:lstStyle/>
            <a:p>
              <a:pPr defTabSz="914377">
                <a:defRPr/>
              </a:pPr>
              <a:r>
                <a:rPr lang="en-US" sz="1200" b="1" kern="0" err="1">
                  <a:solidFill>
                    <a:srgbClr val="00C8FF"/>
                  </a:solidFill>
                  <a:latin typeface="Arial" panose="020B0604020202020204" pitchFamily="34" charset="0"/>
                  <a:cs typeface="Arial" panose="020B0604020202020204" pitchFamily="34" charset="0"/>
                </a:rPr>
                <a:t>Ivosidenib</a:t>
              </a:r>
              <a:endParaRPr lang="en-US" sz="1200" b="1" kern="0">
                <a:solidFill>
                  <a:srgbClr val="00C8FF"/>
                </a:solidFill>
                <a:latin typeface="Arial" panose="020B0604020202020204" pitchFamily="34" charset="0"/>
                <a:cs typeface="Arial" panose="020B0604020202020204" pitchFamily="34" charset="0"/>
              </a:endParaRPr>
            </a:p>
          </p:txBody>
        </p:sp>
        <p:sp>
          <p:nvSpPr>
            <p:cNvPr id="76" name="TextBox 17">
              <a:extLst>
                <a:ext uri="{FF2B5EF4-FFF2-40B4-BE49-F238E27FC236}">
                  <a16:creationId xmlns:a16="http://schemas.microsoft.com/office/drawing/2014/main" id="{928DB943-0159-4D24-932F-65D8842CCD23}"/>
                </a:ext>
              </a:extLst>
            </p:cNvPr>
            <p:cNvSpPr txBox="1"/>
            <p:nvPr/>
          </p:nvSpPr>
          <p:spPr>
            <a:xfrm>
              <a:off x="164090" y="5658814"/>
              <a:ext cx="774571" cy="276999"/>
            </a:xfrm>
            <a:prstGeom prst="rect">
              <a:avLst/>
            </a:prstGeom>
            <a:noFill/>
          </p:spPr>
          <p:txBody>
            <a:bodyPr wrap="none" rtlCol="0">
              <a:spAutoFit/>
            </a:bodyPr>
            <a:lstStyle/>
            <a:p>
              <a:pPr defTabSz="914377">
                <a:defRPr/>
              </a:pPr>
              <a:r>
                <a:rPr lang="en-US" sz="1200" b="1" kern="0">
                  <a:solidFill>
                    <a:srgbClr val="033778"/>
                  </a:solidFill>
                  <a:latin typeface="Arial" panose="020B0604020202020204" pitchFamily="34" charset="0"/>
                  <a:cs typeface="Arial" panose="020B0604020202020204" pitchFamily="34" charset="0"/>
                </a:rPr>
                <a:t>Placebo</a:t>
              </a:r>
            </a:p>
          </p:txBody>
        </p:sp>
      </p:grpSp>
      <p:graphicFrame>
        <p:nvGraphicFramePr>
          <p:cNvPr id="105" name="Table">
            <a:extLst>
              <a:ext uri="{FF2B5EF4-FFF2-40B4-BE49-F238E27FC236}">
                <a16:creationId xmlns:a16="http://schemas.microsoft.com/office/drawing/2014/main" id="{37C0A32B-E3CE-4FA8-BC37-4E111556FD5E}"/>
              </a:ext>
            </a:extLst>
          </p:cNvPr>
          <p:cNvGraphicFramePr>
            <a:graphicFrameLocks noGrp="1"/>
          </p:cNvGraphicFramePr>
          <p:nvPr>
            <p:extLst>
              <p:ext uri="{D42A27DB-BD31-4B8C-83A1-F6EECF244321}">
                <p14:modId xmlns:p14="http://schemas.microsoft.com/office/powerpoint/2010/main" val="3575752221"/>
              </p:ext>
            </p:extLst>
          </p:nvPr>
        </p:nvGraphicFramePr>
        <p:xfrm>
          <a:off x="7479667" y="1197320"/>
          <a:ext cx="4207235" cy="2152080"/>
        </p:xfrm>
        <a:graphic>
          <a:graphicData uri="http://schemas.openxmlformats.org/drawingml/2006/table">
            <a:tbl>
              <a:tblPr firstRow="1" bandRow="1"/>
              <a:tblGrid>
                <a:gridCol w="1973305">
                  <a:extLst>
                    <a:ext uri="{9D8B030D-6E8A-4147-A177-3AD203B41FA5}">
                      <a16:colId xmlns:a16="http://schemas.microsoft.com/office/drawing/2014/main" val="3851671692"/>
                    </a:ext>
                  </a:extLst>
                </a:gridCol>
                <a:gridCol w="1116965">
                  <a:extLst>
                    <a:ext uri="{9D8B030D-6E8A-4147-A177-3AD203B41FA5}">
                      <a16:colId xmlns:a16="http://schemas.microsoft.com/office/drawing/2014/main" val="2597552196"/>
                    </a:ext>
                  </a:extLst>
                </a:gridCol>
                <a:gridCol w="1116965">
                  <a:extLst>
                    <a:ext uri="{9D8B030D-6E8A-4147-A177-3AD203B41FA5}">
                      <a16:colId xmlns:a16="http://schemas.microsoft.com/office/drawing/2014/main" val="1973838960"/>
                    </a:ext>
                  </a:extLst>
                </a:gridCol>
              </a:tblGrid>
              <a:tr h="360000">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sz="1200">
                        <a:solidFill>
                          <a:schemeClr val="bg1"/>
                        </a:solidFill>
                        <a:latin typeface="Arial" panose="020B0604020202020204" pitchFamily="34" charset="0"/>
                        <a:cs typeface="Arial" panose="020B0604020202020204" pitchFamily="34" charset="0"/>
                      </a:endParaRPr>
                    </a:p>
                  </a:txBody>
                  <a:tcPr marL="180000"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1200" err="1">
                          <a:solidFill>
                            <a:schemeClr val="bg1"/>
                          </a:solidFill>
                          <a:latin typeface="Arial" panose="020B0604020202020204" pitchFamily="34" charset="0"/>
                          <a:cs typeface="Arial" panose="020B0604020202020204" pitchFamily="34" charset="0"/>
                        </a:rPr>
                        <a:t>Ivosidenib</a:t>
                      </a:r>
                      <a:endParaRPr lang="en-US" sz="12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1200">
                          <a:solidFill>
                            <a:schemeClr val="bg1"/>
                          </a:solidFill>
                          <a:latin typeface="Arial" panose="020B0604020202020204" pitchFamily="34" charset="0"/>
                          <a:cs typeface="Arial" panose="020B0604020202020204" pitchFamily="34" charset="0"/>
                        </a:rPr>
                        <a:t>Placebo</a:t>
                      </a:r>
                    </a:p>
                  </a:txBody>
                  <a:tcPr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solidFill>
                  </a:tcPr>
                </a:tc>
                <a:extLst>
                  <a:ext uri="{0D108BD9-81ED-4DB2-BD59-A6C34878D82A}">
                    <a16:rowId xmlns:a16="http://schemas.microsoft.com/office/drawing/2014/main" val="1461328900"/>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b="0">
                          <a:solidFill>
                            <a:schemeClr val="tx1"/>
                          </a:solidFill>
                          <a:latin typeface="Arial" panose="020B0604020202020204" pitchFamily="34" charset="0"/>
                          <a:cs typeface="Arial" panose="020B0604020202020204" pitchFamily="34" charset="0"/>
                        </a:rPr>
                        <a:t>PFS</a:t>
                      </a:r>
                      <a:endParaRPr lang="en-US" sz="1200" b="0" baseline="30000">
                        <a:solidFill>
                          <a:schemeClr val="tx1"/>
                        </a:solidFill>
                        <a:latin typeface="Arial" panose="020B0604020202020204" pitchFamily="34" charset="0"/>
                        <a:cs typeface="Arial" panose="020B0604020202020204" pitchFamily="34" charset="0"/>
                      </a:endParaRPr>
                    </a:p>
                  </a:txBody>
                  <a:tcPr marL="18000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20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2222671016"/>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lvl="1"/>
                      <a:r>
                        <a:rPr lang="en-US" sz="1200">
                          <a:solidFill>
                            <a:schemeClr val="tx1"/>
                          </a:solidFill>
                          <a:latin typeface="Arial" panose="020B0604020202020204" pitchFamily="34" charset="0"/>
                          <a:cs typeface="Arial" panose="020B0604020202020204" pitchFamily="34" charset="0"/>
                        </a:rPr>
                        <a:t>Median (months)</a:t>
                      </a:r>
                    </a:p>
                  </a:txBody>
                  <a:tcPr marL="180000"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1.4</a:t>
                      </a:r>
                    </a:p>
                  </a:txBody>
                  <a:tcPr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2844646362"/>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lvl="1"/>
                      <a:r>
                        <a:rPr lang="en-US" sz="1200">
                          <a:solidFill>
                            <a:schemeClr val="tx1"/>
                          </a:solidFill>
                          <a:latin typeface="Arial" panose="020B0604020202020204" pitchFamily="34" charset="0"/>
                          <a:cs typeface="Arial" panose="020B0604020202020204" pitchFamily="34" charset="0"/>
                        </a:rPr>
                        <a:t>6-month rate (%)</a:t>
                      </a:r>
                    </a:p>
                  </a:txBody>
                  <a:tcPr marL="180000"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32</a:t>
                      </a:r>
                      <a:endParaRPr lang="en-US" sz="1200" strike="sngStrike">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NE</a:t>
                      </a:r>
                    </a:p>
                  </a:txBody>
                  <a:tcPr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444681295"/>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lvl="1"/>
                      <a:r>
                        <a:rPr lang="en-US" sz="1200">
                          <a:solidFill>
                            <a:schemeClr val="tx1"/>
                          </a:solidFill>
                          <a:latin typeface="Arial" panose="020B0604020202020204" pitchFamily="34" charset="0"/>
                          <a:cs typeface="Arial" panose="020B0604020202020204" pitchFamily="34" charset="0"/>
                        </a:rPr>
                        <a:t>12-month</a:t>
                      </a:r>
                      <a:r>
                        <a:rPr lang="en-US" sz="1200" baseline="0">
                          <a:solidFill>
                            <a:schemeClr val="tx1"/>
                          </a:solidFill>
                          <a:latin typeface="Arial" panose="020B0604020202020204" pitchFamily="34" charset="0"/>
                          <a:cs typeface="Arial" panose="020B0604020202020204" pitchFamily="34" charset="0"/>
                        </a:rPr>
                        <a:t> rate (%)</a:t>
                      </a:r>
                      <a:endParaRPr lang="en-US" sz="1200">
                        <a:solidFill>
                          <a:schemeClr val="tx1"/>
                        </a:solidFill>
                        <a:latin typeface="Arial" panose="020B0604020202020204" pitchFamily="34" charset="0"/>
                        <a:cs typeface="Arial" panose="020B0604020202020204" pitchFamily="34" charset="0"/>
                      </a:endParaRPr>
                    </a:p>
                  </a:txBody>
                  <a:tcPr marL="180000"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NE</a:t>
                      </a:r>
                    </a:p>
                  </a:txBody>
                  <a:tcPr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387045896"/>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200" b="0">
                          <a:solidFill>
                            <a:schemeClr val="tx1"/>
                          </a:solidFill>
                          <a:latin typeface="Arial" panose="020B0604020202020204" pitchFamily="34" charset="0"/>
                          <a:cs typeface="Arial" panose="020B0604020202020204" pitchFamily="34" charset="0"/>
                        </a:rPr>
                        <a:t>Disease control rate (%) (PR+SD)</a:t>
                      </a:r>
                    </a:p>
                  </a:txBody>
                  <a:tcPr marL="180000" anchor="ctr">
                    <a:lnL w="9525" cap="flat" cmpd="sng" algn="ctr">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53</a:t>
                      </a:r>
                    </a:p>
                    <a:p>
                      <a:pPr algn="ctr"/>
                      <a:r>
                        <a:rPr lang="en-US" sz="1200">
                          <a:solidFill>
                            <a:schemeClr val="tx1"/>
                          </a:solidFill>
                          <a:latin typeface="Arial" panose="020B0604020202020204" pitchFamily="34" charset="0"/>
                          <a:cs typeface="Arial" panose="020B0604020202020204" pitchFamily="34" charset="0"/>
                        </a:rPr>
                        <a:t>(2 PR, 51 SD)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a:solidFill>
                            <a:schemeClr val="tx1"/>
                          </a:solidFill>
                          <a:latin typeface="Arial" panose="020B0604020202020204" pitchFamily="34" charset="0"/>
                          <a:cs typeface="Arial" panose="020B0604020202020204" pitchFamily="34" charset="0"/>
                        </a:rPr>
                        <a:t>28</a:t>
                      </a:r>
                    </a:p>
                    <a:p>
                      <a:pPr algn="ctr"/>
                      <a:r>
                        <a:rPr lang="en-US" sz="1200">
                          <a:solidFill>
                            <a:schemeClr val="tx1"/>
                          </a:solidFill>
                          <a:latin typeface="Arial" panose="020B0604020202020204" pitchFamily="34" charset="0"/>
                          <a:cs typeface="Arial" panose="020B0604020202020204" pitchFamily="34" charset="0"/>
                        </a:rPr>
                        <a:t>(0 PR, 28 SD)</a:t>
                      </a:r>
                    </a:p>
                  </a:txBody>
                  <a:tcPr anchor="ctr">
                    <a:lnL w="12700" cap="flat" cmpd="sng" algn="ctr">
                      <a:no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597533194"/>
                  </a:ext>
                </a:extLst>
              </a:tr>
            </a:tbl>
          </a:graphicData>
        </a:graphic>
      </p:graphicFrame>
    </p:spTree>
    <p:extLst>
      <p:ext uri="{BB962C8B-B14F-4D97-AF65-F5344CB8AC3E}">
        <p14:creationId xmlns:p14="http://schemas.microsoft.com/office/powerpoint/2010/main" val="90521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FAE002-3E2A-48D0-AC8D-22AF96235E37}"/>
              </a:ext>
            </a:extLst>
          </p:cNvPr>
          <p:cNvSpPr>
            <a:spLocks noGrp="1"/>
          </p:cNvSpPr>
          <p:nvPr>
            <p:ph type="title"/>
          </p:nvPr>
        </p:nvSpPr>
        <p:spPr>
          <a:xfrm>
            <a:off x="1533405" y="225468"/>
            <a:ext cx="9838151" cy="814192"/>
          </a:xfrm>
        </p:spPr>
        <p:txBody>
          <a:bodyPr/>
          <a:lstStyle/>
          <a:p>
            <a:r>
              <a:rPr lang="fr-FR" sz="2200"/>
              <a:t>Index</a:t>
            </a:r>
          </a:p>
        </p:txBody>
      </p:sp>
      <p:sp>
        <p:nvSpPr>
          <p:cNvPr id="3" name="Espace réservé du contenu 2">
            <a:extLst>
              <a:ext uri="{FF2B5EF4-FFF2-40B4-BE49-F238E27FC236}">
                <a16:creationId xmlns:a16="http://schemas.microsoft.com/office/drawing/2014/main" id="{FCCC5A08-BB13-40B7-8167-A99AC6C186F6}"/>
              </a:ext>
            </a:extLst>
          </p:cNvPr>
          <p:cNvSpPr>
            <a:spLocks noGrp="1"/>
          </p:cNvSpPr>
          <p:nvPr>
            <p:ph idx="1"/>
          </p:nvPr>
        </p:nvSpPr>
        <p:spPr>
          <a:xfrm>
            <a:off x="1551161" y="1356675"/>
            <a:ext cx="9838151" cy="4895539"/>
          </a:xfrm>
        </p:spPr>
        <p:txBody>
          <a:bodyPr vert="horz" lIns="91440" tIns="45720" rIns="91440" bIns="45720" rtlCol="0" anchor="t">
            <a:normAutofit/>
          </a:bodyPr>
          <a:lstStyle/>
          <a:p>
            <a:pPr marL="342900" indent="-342900">
              <a:buFont typeface="+mj-lt"/>
              <a:buAutoNum type="arabicPeriod"/>
            </a:pPr>
            <a:r>
              <a:rPr lang="en-GB">
                <a:latin typeface="Arial"/>
                <a:cs typeface="Arial"/>
              </a:rPr>
              <a:t>Cholangiocarcinoma epidemiology  </a:t>
            </a:r>
            <a:endParaRPr lang="en-GB"/>
          </a:p>
          <a:p>
            <a:pPr marL="342900" indent="-342900">
              <a:buFont typeface="+mj-lt"/>
              <a:buAutoNum type="arabicPeriod"/>
            </a:pPr>
            <a:r>
              <a:rPr lang="en-GB"/>
              <a:t>Molecular testing</a:t>
            </a:r>
          </a:p>
          <a:p>
            <a:pPr marL="342900" indent="-342900">
              <a:buFont typeface="+mj-lt"/>
              <a:buAutoNum type="arabicPeriod"/>
            </a:pPr>
            <a:r>
              <a:rPr lang="en-GB"/>
              <a:t>Rationale for </a:t>
            </a:r>
            <a:r>
              <a:rPr lang="en-GB" err="1"/>
              <a:t>mIDH</a:t>
            </a:r>
            <a:r>
              <a:rPr lang="en-GB"/>
              <a:t> inhibitors</a:t>
            </a:r>
          </a:p>
          <a:p>
            <a:pPr marL="342900" indent="-342900">
              <a:buFont typeface="+mj-lt"/>
              <a:buAutoNum type="arabicPeriod"/>
            </a:pPr>
            <a:r>
              <a:rPr lang="en-GB" err="1">
                <a:latin typeface="Arial"/>
                <a:cs typeface="Arial"/>
              </a:rPr>
              <a:t>ClarIDHy</a:t>
            </a:r>
            <a:r>
              <a:rPr lang="en-GB">
                <a:latin typeface="Arial"/>
                <a:cs typeface="Arial"/>
              </a:rPr>
              <a:t> (phase 3 study)</a:t>
            </a:r>
            <a:endParaRPr lang="en-GB"/>
          </a:p>
          <a:p>
            <a:pPr marL="342900" indent="-342900">
              <a:buFont typeface="+mj-lt"/>
              <a:buAutoNum type="arabicPeriod"/>
            </a:pPr>
            <a:r>
              <a:rPr lang="en-GB"/>
              <a:t>Regulatory history, guidelines, and future perspectives</a:t>
            </a:r>
          </a:p>
        </p:txBody>
      </p:sp>
      <p:sp>
        <p:nvSpPr>
          <p:cNvPr id="5" name="Text Placeholder 4">
            <a:extLst>
              <a:ext uri="{FF2B5EF4-FFF2-40B4-BE49-F238E27FC236}">
                <a16:creationId xmlns:a16="http://schemas.microsoft.com/office/drawing/2014/main" id="{D49160F4-22E9-4581-8B97-82B4529D230D}"/>
              </a:ext>
            </a:extLst>
          </p:cNvPr>
          <p:cNvSpPr>
            <a:spLocks noGrp="1"/>
          </p:cNvSpPr>
          <p:nvPr>
            <p:ph type="body" sz="quarter" idx="13"/>
          </p:nvPr>
        </p:nvSpPr>
        <p:spPr>
          <a:xfrm>
            <a:off x="1627200" y="6106419"/>
            <a:ext cx="9727200" cy="536665"/>
          </a:xfrm>
        </p:spPr>
        <p:txBody>
          <a:bodyPr/>
          <a:lstStyle/>
          <a:p>
            <a:r>
              <a:rPr lang="en-GB" err="1"/>
              <a:t>mIDH</a:t>
            </a:r>
            <a:r>
              <a:rPr lang="en-GB"/>
              <a:t>, mutant isocitrate dehydrogenase</a:t>
            </a:r>
            <a:endParaRPr lang="en-US"/>
          </a:p>
          <a:p>
            <a:endParaRPr lang="en-GB"/>
          </a:p>
        </p:txBody>
      </p:sp>
      <p:sp>
        <p:nvSpPr>
          <p:cNvPr id="4" name="Espace réservé du texte 2">
            <a:extLst>
              <a:ext uri="{FF2B5EF4-FFF2-40B4-BE49-F238E27FC236}">
                <a16:creationId xmlns:a16="http://schemas.microsoft.com/office/drawing/2014/main" id="{9E4BFF18-F3FC-4B7B-AA88-29C36C7AE54A}"/>
              </a:ext>
            </a:extLst>
          </p:cNvPr>
          <p:cNvSpPr txBox="1">
            <a:spLocks/>
          </p:cNvSpPr>
          <p:nvPr/>
        </p:nvSpPr>
        <p:spPr>
          <a:xfrm>
            <a:off x="776959" y="217877"/>
            <a:ext cx="5145692" cy="349927"/>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2000"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2"/>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40">
              <a:buNone/>
            </a:pPr>
            <a:endParaRPr lang="fr-FR" sz="2667">
              <a:solidFill>
                <a:srgbClr val="0071BA"/>
              </a:solidFill>
            </a:endParaRPr>
          </a:p>
        </p:txBody>
      </p:sp>
    </p:spTree>
    <p:extLst>
      <p:ext uri="{BB962C8B-B14F-4D97-AF65-F5344CB8AC3E}">
        <p14:creationId xmlns:p14="http://schemas.microsoft.com/office/powerpoint/2010/main" val="2506688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PFS by IRC: </a:t>
            </a:r>
            <a:r>
              <a:rPr lang="en-US" err="1"/>
              <a:t>ivosidenib</a:t>
            </a:r>
            <a:r>
              <a:rPr lang="en-US"/>
              <a:t> efficacy across subgroups*</a:t>
            </a:r>
            <a:r>
              <a:rPr lang="en-US" baseline="30000"/>
              <a:t>1</a:t>
            </a:r>
          </a:p>
        </p:txBody>
      </p:sp>
      <p:sp>
        <p:nvSpPr>
          <p:cNvPr id="8" name="Text Placeholder 7">
            <a:extLst>
              <a:ext uri="{FF2B5EF4-FFF2-40B4-BE49-F238E27FC236}">
                <a16:creationId xmlns:a16="http://schemas.microsoft.com/office/drawing/2014/main" id="{08F52FA8-2B6A-4004-9CBD-0D1D80B97483}"/>
              </a:ext>
            </a:extLst>
          </p:cNvPr>
          <p:cNvSpPr>
            <a:spLocks noGrp="1"/>
          </p:cNvSpPr>
          <p:nvPr>
            <p:ph type="body" sz="quarter" idx="13"/>
          </p:nvPr>
        </p:nvSpPr>
        <p:spPr>
          <a:xfrm>
            <a:off x="1627200" y="6097710"/>
            <a:ext cx="9727200" cy="536665"/>
          </a:xfrm>
        </p:spPr>
        <p:txBody>
          <a:bodyPr>
            <a:normAutofit lnSpcReduction="10000"/>
          </a:bodyPr>
          <a:lstStyle/>
          <a:p>
            <a:r>
              <a:rPr lang="en-US"/>
              <a:t>Adapted from </a:t>
            </a:r>
            <a:r>
              <a:rPr lang="en-US" i="1"/>
              <a:t>The Lancet Oncology</a:t>
            </a:r>
            <a:r>
              <a:rPr lang="en-US"/>
              <a:t>, 21, Abou-Alfa et al, </a:t>
            </a:r>
            <a:r>
              <a:rPr lang="en-US" err="1"/>
              <a:t>Ivosidenib</a:t>
            </a:r>
            <a:r>
              <a:rPr lang="en-US"/>
              <a:t> in </a:t>
            </a:r>
            <a:r>
              <a:rPr lang="en-US" i="1"/>
              <a:t>IDH1</a:t>
            </a:r>
            <a:r>
              <a:rPr lang="en-US"/>
              <a:t>-mutant, chemotherapy-refractory cholangiocarcinoma (</a:t>
            </a:r>
            <a:r>
              <a:rPr lang="en-US" err="1"/>
              <a:t>ClarIDHy</a:t>
            </a:r>
            <a:r>
              <a:rPr lang="en-US"/>
              <a:t>): a </a:t>
            </a:r>
            <a:r>
              <a:rPr lang="en-US" err="1"/>
              <a:t>multicentre</a:t>
            </a:r>
            <a:r>
              <a:rPr lang="en-US"/>
              <a:t>, </a:t>
            </a:r>
            <a:r>
              <a:rPr lang="en-US" err="1"/>
              <a:t>randomised</a:t>
            </a:r>
            <a:r>
              <a:rPr lang="en-US"/>
              <a:t>, double-blind, placebo-controlled, phase 3 study, 796–807, Copyright 2021, with permission from Elsevier</a:t>
            </a:r>
          </a:p>
          <a:p>
            <a:r>
              <a:rPr lang="en-US"/>
              <a:t>*Subgroups with number of events ≤5 or number of patients ≤10 were not plotted. All </a:t>
            </a:r>
            <a:r>
              <a:rPr lang="en-US" err="1"/>
              <a:t>randomised</a:t>
            </a:r>
            <a:r>
              <a:rPr lang="en-US"/>
              <a:t> patients as of January 31, 2019</a:t>
            </a:r>
          </a:p>
          <a:p>
            <a:r>
              <a:rPr lang="en-US"/>
              <a:t>CI, confidence interval; ECOG PS, Eastern Cooperative Oncology Group Performance Status; HR, hazard ratio; IRC, independent radiology center; PFS, progression-free survival</a:t>
            </a:r>
          </a:p>
          <a:p>
            <a:r>
              <a:rPr lang="en-US"/>
              <a:t>1. </a:t>
            </a:r>
            <a:r>
              <a:rPr lang="en-US">
                <a:hlinkClick r:id="rId3"/>
              </a:rPr>
              <a:t>Abou-Alfa GK, et al. </a:t>
            </a:r>
            <a:r>
              <a:rPr lang="en-US" i="1">
                <a:hlinkClick r:id="rId3"/>
              </a:rPr>
              <a:t>Lancet Oncol. </a:t>
            </a:r>
            <a:r>
              <a:rPr lang="en-US">
                <a:hlinkClick r:id="rId3"/>
              </a:rPr>
              <a:t>2020;21:796−807</a:t>
            </a:r>
            <a:endParaRPr lang="en-US"/>
          </a:p>
          <a:p>
            <a:endParaRPr lang="en-GB"/>
          </a:p>
        </p:txBody>
      </p:sp>
      <p:graphicFrame>
        <p:nvGraphicFramePr>
          <p:cNvPr id="9" name="Table 10">
            <a:extLst>
              <a:ext uri="{FF2B5EF4-FFF2-40B4-BE49-F238E27FC236}">
                <a16:creationId xmlns:a16="http://schemas.microsoft.com/office/drawing/2014/main" id="{802E744C-C73A-434A-B6C9-BA982339894C}"/>
              </a:ext>
            </a:extLst>
          </p:cNvPr>
          <p:cNvGraphicFramePr>
            <a:graphicFrameLocks noGrp="1"/>
          </p:cNvGraphicFramePr>
          <p:nvPr>
            <p:extLst>
              <p:ext uri="{D42A27DB-BD31-4B8C-83A1-F6EECF244321}">
                <p14:modId xmlns:p14="http://schemas.microsoft.com/office/powerpoint/2010/main" val="1457446200"/>
              </p:ext>
            </p:extLst>
          </p:nvPr>
        </p:nvGraphicFramePr>
        <p:xfrm>
          <a:off x="1620207" y="1304350"/>
          <a:ext cx="9713208" cy="4836194"/>
        </p:xfrm>
        <a:graphic>
          <a:graphicData uri="http://schemas.openxmlformats.org/drawingml/2006/table">
            <a:tbl>
              <a:tblPr firstRow="1" firstCol="1" bandRow="1"/>
              <a:tblGrid>
                <a:gridCol w="2225208">
                  <a:extLst>
                    <a:ext uri="{9D8B030D-6E8A-4147-A177-3AD203B41FA5}">
                      <a16:colId xmlns:a16="http://schemas.microsoft.com/office/drawing/2014/main" val="617164654"/>
                    </a:ext>
                  </a:extLst>
                </a:gridCol>
                <a:gridCol w="1008000">
                  <a:extLst>
                    <a:ext uri="{9D8B030D-6E8A-4147-A177-3AD203B41FA5}">
                      <a16:colId xmlns:a16="http://schemas.microsoft.com/office/drawing/2014/main" val="2442628081"/>
                    </a:ext>
                  </a:extLst>
                </a:gridCol>
                <a:gridCol w="1008000">
                  <a:extLst>
                    <a:ext uri="{9D8B030D-6E8A-4147-A177-3AD203B41FA5}">
                      <a16:colId xmlns:a16="http://schemas.microsoft.com/office/drawing/2014/main" val="3241567520"/>
                    </a:ext>
                  </a:extLst>
                </a:gridCol>
                <a:gridCol w="1008000">
                  <a:extLst>
                    <a:ext uri="{9D8B030D-6E8A-4147-A177-3AD203B41FA5}">
                      <a16:colId xmlns:a16="http://schemas.microsoft.com/office/drawing/2014/main" val="1671707354"/>
                    </a:ext>
                  </a:extLst>
                </a:gridCol>
                <a:gridCol w="1008000">
                  <a:extLst>
                    <a:ext uri="{9D8B030D-6E8A-4147-A177-3AD203B41FA5}">
                      <a16:colId xmlns:a16="http://schemas.microsoft.com/office/drawing/2014/main" val="348650531"/>
                    </a:ext>
                  </a:extLst>
                </a:gridCol>
                <a:gridCol w="3456000">
                  <a:extLst>
                    <a:ext uri="{9D8B030D-6E8A-4147-A177-3AD203B41FA5}">
                      <a16:colId xmlns:a16="http://schemas.microsoft.com/office/drawing/2014/main" val="566828891"/>
                    </a:ext>
                  </a:extLst>
                </a:gridCol>
              </a:tblGrid>
              <a:tr h="324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endParaRPr lang="en-US" sz="1200" b="0">
                        <a:solidFill>
                          <a:schemeClr val="bg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GB" sz="1100" b="1" kern="1200">
                          <a:solidFill>
                            <a:schemeClr val="bg1"/>
                          </a:solidFill>
                          <a:effectLst/>
                          <a:latin typeface="+mn-lt"/>
                          <a:ea typeface="+mn-ea"/>
                          <a:cs typeface="+mn-cs"/>
                        </a:rPr>
                        <a:t>Events/N</a:t>
                      </a:r>
                      <a:r>
                        <a:rPr lang="fr-FR" sz="1100" b="1">
                          <a:solidFill>
                            <a:schemeClr val="bg1"/>
                          </a:solidFill>
                          <a:effectLst/>
                          <a:latin typeface="+mn-lt"/>
                        </a:rPr>
                        <a:t> </a:t>
                      </a:r>
                      <a:endParaRPr lang="en-US" sz="1100" b="1">
                        <a:solidFill>
                          <a:schemeClr val="bg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GB" sz="1100" b="1" kern="1200">
                          <a:solidFill>
                            <a:schemeClr val="bg1"/>
                          </a:solidFill>
                          <a:effectLst/>
                          <a:latin typeface="+mn-lt"/>
                          <a:ea typeface="+mn-ea"/>
                          <a:cs typeface="+mn-cs"/>
                        </a:rPr>
                        <a:t>HR</a:t>
                      </a:r>
                      <a:r>
                        <a:rPr lang="fr-FR" sz="1100" b="1">
                          <a:solidFill>
                            <a:schemeClr val="bg1"/>
                          </a:solidFill>
                          <a:effectLst/>
                          <a:latin typeface="+mn-lt"/>
                        </a:rPr>
                        <a:t> </a:t>
                      </a:r>
                      <a:endParaRPr lang="en-US" sz="1100" b="1">
                        <a:solidFill>
                          <a:schemeClr val="bg1"/>
                        </a:solidFill>
                        <a:effectLst/>
                        <a:latin typeface="+mn-lt"/>
                        <a:ea typeface="Times New Roman" panose="02020603050405020304" pitchFamily="18" charset="0"/>
                        <a:cs typeface="Times New Roman" panose="02020603050405020304" pitchFamily="18" charset="0"/>
                      </a:endParaRPr>
                    </a:p>
                  </a:txBody>
                  <a:tcPr marT="457" marB="457"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GB" sz="1100" b="1" kern="1200">
                          <a:solidFill>
                            <a:schemeClr val="bg1"/>
                          </a:solidFill>
                          <a:effectLst/>
                          <a:latin typeface="+mn-lt"/>
                          <a:ea typeface="+mn-ea"/>
                          <a:cs typeface="+mn-cs"/>
                        </a:rPr>
                        <a:t>Lower 95% CI</a:t>
                      </a:r>
                      <a:r>
                        <a:rPr lang="fr-FR" sz="1100" b="1">
                          <a:solidFill>
                            <a:schemeClr val="bg1"/>
                          </a:solidFill>
                          <a:effectLst/>
                          <a:latin typeface="+mn-lt"/>
                        </a:rPr>
                        <a:t> </a:t>
                      </a:r>
                      <a:endParaRPr lang="en-US" sz="1100" b="1" baseline="0">
                        <a:solidFill>
                          <a:schemeClr val="bg1"/>
                        </a:solidFill>
                        <a:effectLst/>
                        <a:latin typeface="+mn-lt"/>
                        <a:ea typeface="Times New Roman" panose="02020603050405020304" pitchFamily="18" charset="0"/>
                        <a:cs typeface="Times New Roman" panose="02020603050405020304" pitchFamily="18" charset="0"/>
                      </a:endParaRPr>
                    </a:p>
                  </a:txBody>
                  <a:tcPr marT="457" marB="457"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kern="1200">
                          <a:solidFill>
                            <a:schemeClr val="bg1"/>
                          </a:solidFill>
                          <a:effectLst/>
                          <a:latin typeface="+mn-lt"/>
                          <a:ea typeface="+mn-ea"/>
                          <a:cs typeface="+mn-cs"/>
                        </a:rPr>
                        <a:t>Upper 95% CI</a:t>
                      </a:r>
                      <a:r>
                        <a:rPr lang="fr-FR" sz="1100" b="1">
                          <a:solidFill>
                            <a:schemeClr val="bg1"/>
                          </a:solidFill>
                          <a:effectLst/>
                          <a:latin typeface="+mn-lt"/>
                        </a:rPr>
                        <a:t> </a:t>
                      </a:r>
                      <a:endParaRPr lang="en-US" sz="1100" b="1" baseline="0">
                        <a:solidFill>
                          <a:schemeClr val="bg1"/>
                        </a:solidFill>
                        <a:effectLst/>
                        <a:latin typeface="+mn-lt"/>
                        <a:ea typeface="Times New Roman" panose="02020603050405020304" pitchFamily="18" charset="0"/>
                        <a:cs typeface="Times New Roman" panose="02020603050405020304" pitchFamily="18" charset="0"/>
                      </a:endParaRPr>
                    </a:p>
                  </a:txBody>
                  <a:tcPr marT="457" marB="457"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kern="1200">
                          <a:solidFill>
                            <a:schemeClr val="bg1"/>
                          </a:solidFill>
                          <a:effectLst/>
                          <a:latin typeface="+mn-lt"/>
                          <a:ea typeface="+mn-ea"/>
                          <a:cs typeface="+mn-cs"/>
                        </a:rPr>
                        <a:t>Hazard ratio (HR)</a:t>
                      </a:r>
                      <a:endParaRPr lang="en-US" sz="1100" b="1" baseline="0">
                        <a:solidFill>
                          <a:schemeClr val="bg1"/>
                        </a:solidFill>
                        <a:effectLst/>
                        <a:latin typeface="+mn-lt"/>
                        <a:ea typeface="Times New Roman" panose="02020603050405020304" pitchFamily="18" charset="0"/>
                        <a:cs typeface="Times New Roman" panose="02020603050405020304" pitchFamily="18" charset="0"/>
                      </a:endParaRPr>
                    </a:p>
                  </a:txBody>
                  <a:tcPr marT="457" marB="457"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extLst>
                  <a:ext uri="{0D108BD9-81ED-4DB2-BD59-A6C34878D82A}">
                    <a16:rowId xmlns:a16="http://schemas.microsoft.com/office/drawing/2014/main" val="123987135"/>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100000"/>
                        </a:lnSpc>
                        <a:spcBef>
                          <a:spcPts val="0"/>
                        </a:spcBef>
                        <a:spcAft>
                          <a:spcPts val="0"/>
                        </a:spcAft>
                      </a:pPr>
                      <a:r>
                        <a:rPr lang="en-GB" sz="1000" b="1" kern="1200">
                          <a:solidFill>
                            <a:schemeClr val="tx1"/>
                          </a:solidFill>
                          <a:effectLst/>
                          <a:latin typeface="+mn-lt"/>
                          <a:ea typeface="+mn-ea"/>
                          <a:cs typeface="+mn-cs"/>
                        </a:rPr>
                        <a:t>Overall</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126/185</a:t>
                      </a:r>
                      <a:r>
                        <a:rPr lang="fr-FR" sz="1000">
                          <a:effectLst/>
                          <a:latin typeface="+mn-lt"/>
                        </a:rPr>
                        <a:t> </a:t>
                      </a: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0.37</a:t>
                      </a:r>
                      <a:r>
                        <a:rPr lang="fr-FR" sz="1000">
                          <a:effectLst/>
                          <a:latin typeface="+mn-lt"/>
                        </a:rPr>
                        <a:t> </a:t>
                      </a: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0.252</a:t>
                      </a:r>
                      <a:r>
                        <a:rPr lang="fr-FR" sz="1000">
                          <a:effectLst/>
                          <a:latin typeface="+mn-lt"/>
                        </a:rPr>
                        <a:t> </a:t>
                      </a:r>
                      <a:endParaRPr lang="en-US" sz="1000">
                        <a:solidFill>
                          <a:schemeClr val="tx1"/>
                        </a:solidFill>
                        <a:latin typeface="+mn-lt"/>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0.543</a:t>
                      </a:r>
                      <a:r>
                        <a:rPr lang="fr-FR" sz="1000">
                          <a:effectLst/>
                          <a:latin typeface="+mn-lt"/>
                        </a:rPr>
                        <a:t> </a:t>
                      </a:r>
                      <a:endParaRPr lang="en-US" sz="1000">
                        <a:solidFill>
                          <a:schemeClr val="tx1"/>
                        </a:solidFill>
                        <a:latin typeface="+mn-lt"/>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a:solidFill>
                          <a:schemeClr val="tx1"/>
                        </a:solidFill>
                        <a:latin typeface="+mn-lt"/>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4236571820"/>
                  </a:ext>
                </a:extLst>
              </a:tr>
              <a:tr h="18000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a:solidFill>
                            <a:schemeClr val="tx1"/>
                          </a:solidFill>
                          <a:effectLst/>
                          <a:latin typeface="+mn-lt"/>
                          <a:ea typeface="+mn-ea"/>
                          <a:cs typeface="+mn-cs"/>
                        </a:rPr>
                        <a:t>Prior lines of therapy</a:t>
                      </a:r>
                      <a:endParaRPr lang="fr-FR" sz="1000" b="1" kern="1200">
                        <a:solidFill>
                          <a:schemeClr val="tx1"/>
                        </a:solidFill>
                        <a:effectLst/>
                        <a:latin typeface="+mn-lt"/>
                        <a:ea typeface="+mn-ea"/>
                        <a:cs typeface="+mn-cs"/>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1" kern="1200">
                        <a:solidFill>
                          <a:schemeClr val="tx1"/>
                        </a:solidFill>
                        <a:effectLst/>
                        <a:latin typeface="+mn-lt"/>
                        <a:ea typeface="+mn-ea"/>
                        <a:cs typeface="+mn-cs"/>
                      </a:endParaRPr>
                    </a:p>
                  </a:txBody>
                  <a:tcPr marT="457" marB="457"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4035371355"/>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1</a:t>
                      </a:r>
                      <a:r>
                        <a:rPr lang="fr-FR" sz="1000" b="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66/106</a:t>
                      </a:r>
                      <a:r>
                        <a:rPr lang="fr-FR" sz="1000">
                          <a:effectLst/>
                          <a:latin typeface="+mn-lt"/>
                        </a:rPr>
                        <a:t> </a:t>
                      </a: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0.37</a:t>
                      </a:r>
                      <a:r>
                        <a:rPr lang="fr-FR" sz="1000">
                          <a:effectLst/>
                          <a:latin typeface="+mn-lt"/>
                        </a:rPr>
                        <a:t> </a:t>
                      </a:r>
                      <a:endParaRPr lang="en-US" sz="1000">
                        <a:solidFill>
                          <a:schemeClr val="tx1"/>
                        </a:solidFill>
                        <a:effectLst/>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0.219</a:t>
                      </a: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0.612</a:t>
                      </a:r>
                      <a:r>
                        <a:rPr lang="fr-FR" sz="1000">
                          <a:effectLst/>
                          <a:latin typeface="+mn-lt"/>
                        </a:rPr>
                        <a:t> </a:t>
                      </a: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2647485230"/>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 2</a:t>
                      </a:r>
                      <a:r>
                        <a:rPr lang="fr-FR" sz="1000" b="0">
                          <a:effectLst/>
                          <a:latin typeface="+mn-lt"/>
                        </a:rPr>
                        <a:t> </a:t>
                      </a:r>
                      <a:endParaRPr lang="en-US" sz="1000" b="0" noProof="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60/79</a:t>
                      </a:r>
                      <a:r>
                        <a:rPr lang="fr-FR" sz="1000">
                          <a:effectLst/>
                          <a:latin typeface="+mn-lt"/>
                        </a:rPr>
                        <a:t> </a:t>
                      </a: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0.41</a:t>
                      </a:r>
                      <a:r>
                        <a:rPr lang="fr-FR" sz="1000">
                          <a:effectLst/>
                          <a:latin typeface="+mn-lt"/>
                        </a:rPr>
                        <a:t> </a:t>
                      </a:r>
                      <a:endParaRPr lang="en-US" sz="1000">
                        <a:solidFill>
                          <a:schemeClr val="tx1"/>
                        </a:solidFill>
                        <a:effectLst/>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0.234</a:t>
                      </a:r>
                      <a:r>
                        <a:rPr lang="fr-FR" sz="1000">
                          <a:effectLst/>
                          <a:latin typeface="+mn-lt"/>
                        </a:rPr>
                        <a:t> </a:t>
                      </a: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0.730</a:t>
                      </a:r>
                      <a:r>
                        <a:rPr lang="fr-FR" sz="1000">
                          <a:effectLst/>
                          <a:latin typeface="+mn-lt"/>
                        </a:rPr>
                        <a:t> </a:t>
                      </a: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029171330"/>
                  </a:ext>
                </a:extLst>
              </a:tr>
              <a:tr h="18000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kern="1200">
                          <a:solidFill>
                            <a:schemeClr val="tx1"/>
                          </a:solidFill>
                          <a:effectLst/>
                          <a:latin typeface="+mn-lt"/>
                          <a:ea typeface="+mn-ea"/>
                          <a:cs typeface="+mn-cs"/>
                        </a:rPr>
                        <a:t>Sex</a:t>
                      </a:r>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884688636"/>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Female</a:t>
                      </a:r>
                      <a:r>
                        <a:rPr lang="fr-FR" sz="1000" b="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74/117</a:t>
                      </a:r>
                      <a:r>
                        <a:rPr lang="fr-FR" sz="1000">
                          <a:effectLst/>
                          <a:latin typeface="+mn-lt"/>
                        </a:rPr>
                        <a:t> </a:t>
                      </a: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1200">
                          <a:solidFill>
                            <a:schemeClr val="tx1"/>
                          </a:solidFill>
                          <a:effectLst/>
                          <a:latin typeface="+mn-lt"/>
                          <a:ea typeface="+mn-ea"/>
                          <a:cs typeface="+mn-cs"/>
                        </a:rPr>
                        <a:t>0.36</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0.220</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0.589</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77423435"/>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Male</a:t>
                      </a:r>
                      <a:r>
                        <a:rPr lang="fr-FR" sz="1000" b="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52/68</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0.45</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0.249</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0.811</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789694251"/>
                  </a:ext>
                </a:extLst>
              </a:tr>
              <a:tr h="18000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kern="1200">
                          <a:solidFill>
                            <a:schemeClr val="tx1"/>
                          </a:solidFill>
                          <a:effectLst/>
                          <a:latin typeface="+mn-lt"/>
                          <a:ea typeface="+mn-ea"/>
                          <a:cs typeface="+mn-cs"/>
                        </a:rPr>
                        <a:t>Extent of disease at screening</a:t>
                      </a:r>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249133560"/>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Locally advanced</a:t>
                      </a:r>
                      <a:r>
                        <a:rPr lang="fr-FR" sz="1000" b="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7/14</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1200">
                          <a:solidFill>
                            <a:schemeClr val="tx1"/>
                          </a:solidFill>
                          <a:effectLst/>
                          <a:latin typeface="+mn-lt"/>
                          <a:ea typeface="+mn-ea"/>
                          <a:cs typeface="+mn-cs"/>
                        </a:rPr>
                        <a:t>0.20</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0.035</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1.111</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860188210"/>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Metastatic</a:t>
                      </a:r>
                      <a:r>
                        <a:rPr lang="fr-FR" sz="1000" b="0">
                          <a:effectLst/>
                          <a:latin typeface="+mn-lt"/>
                        </a:rPr>
                        <a:t> </a:t>
                      </a:r>
                      <a:endParaRPr lang="en-US" sz="1000" b="0" noProof="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119/171</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0.41</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0.277</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0.601</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4133728419"/>
                  </a:ext>
                </a:extLst>
              </a:tr>
              <a:tr h="18000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kern="1200">
                          <a:solidFill>
                            <a:schemeClr val="tx1"/>
                          </a:solidFill>
                          <a:effectLst/>
                          <a:latin typeface="+mn-lt"/>
                          <a:ea typeface="+mn-ea"/>
                          <a:cs typeface="+mn-cs"/>
                        </a:rPr>
                        <a:t>Cancer type at initial diagnosis</a:t>
                      </a:r>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646894538"/>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AU" sz="1000" b="0" kern="1200">
                          <a:solidFill>
                            <a:schemeClr val="tx1"/>
                          </a:solidFill>
                          <a:effectLst/>
                          <a:latin typeface="+mn-lt"/>
                          <a:ea typeface="+mn-ea"/>
                          <a:cs typeface="+mn-cs"/>
                        </a:rPr>
                        <a:t>Intrahepatic CCA</a:t>
                      </a: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114/169</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0.38</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0.257</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0.567</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759989088"/>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Extrahepatic CCA</a:t>
                      </a:r>
                      <a:endParaRPr lang="en-US" sz="1000" b="0" noProof="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3/6</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fr-FR" sz="1000" kern="1200">
                          <a:solidFill>
                            <a:schemeClr val="tx1"/>
                          </a:solidFill>
                          <a:effectLst/>
                          <a:latin typeface="+mn-lt"/>
                          <a:ea typeface="+mn-ea"/>
                          <a:cs typeface="+mn-cs"/>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fr-FR" sz="1000" kern="1200">
                          <a:solidFill>
                            <a:schemeClr val="tx1"/>
                          </a:solidFill>
                          <a:effectLst/>
                          <a:latin typeface="+mn-lt"/>
                          <a:ea typeface="+mn-ea"/>
                          <a:cs typeface="+mn-cs"/>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fr-FR" sz="1000" kern="1200">
                          <a:solidFill>
                            <a:schemeClr val="tx1"/>
                          </a:solidFill>
                          <a:effectLst/>
                          <a:latin typeface="+mn-lt"/>
                          <a:ea typeface="+mn-ea"/>
                          <a:cs typeface="+mn-cs"/>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106521455"/>
                  </a:ext>
                </a:extLst>
              </a:tr>
              <a:tr h="18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marR="0">
                        <a:lnSpc>
                          <a:spcPct val="100000"/>
                        </a:lnSpc>
                        <a:spcBef>
                          <a:spcPts val="0"/>
                        </a:spcBef>
                        <a:spcAft>
                          <a:spcPts val="0"/>
                        </a:spcAft>
                      </a:pPr>
                      <a:r>
                        <a:rPr lang="en-GB" sz="1000" kern="1200">
                          <a:solidFill>
                            <a:schemeClr val="tx1"/>
                          </a:solidFill>
                          <a:effectLst/>
                          <a:latin typeface="+mn-lt"/>
                          <a:ea typeface="+mn-ea"/>
                          <a:cs typeface="+mn-cs"/>
                        </a:rPr>
                        <a:t>Unknown</a:t>
                      </a: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9/10</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933739363"/>
                  </a:ext>
                </a:extLst>
              </a:tr>
              <a:tr h="18000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kern="1200">
                          <a:solidFill>
                            <a:schemeClr val="tx1"/>
                          </a:solidFill>
                          <a:effectLst/>
                          <a:latin typeface="+mn-lt"/>
                          <a:ea typeface="+mn-ea"/>
                          <a:cs typeface="+mn-cs"/>
                        </a:rPr>
                        <a:t>ECOG PS score at baseline</a:t>
                      </a:r>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302132898"/>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0</a:t>
                      </a:r>
                      <a:r>
                        <a:rPr lang="fr-FR" sz="1000" b="0">
                          <a:effectLst/>
                          <a:latin typeface="+mn-lt"/>
                        </a:rPr>
                        <a:t> </a:t>
                      </a: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41/68</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0.26</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0.124</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0.540</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724757159"/>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 1</a:t>
                      </a:r>
                      <a:r>
                        <a:rPr lang="fr-FR" sz="1000" b="0">
                          <a:effectLst/>
                          <a:latin typeface="+mn-lt"/>
                        </a:rPr>
                        <a:t> </a:t>
                      </a: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85/117</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0.52</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0.332</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0.803</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2738209813"/>
                  </a:ext>
                </a:extLst>
              </a:tr>
              <a:tr h="180000">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kern="1200">
                          <a:solidFill>
                            <a:schemeClr val="tx1"/>
                          </a:solidFill>
                          <a:effectLst/>
                          <a:latin typeface="+mn-lt"/>
                          <a:ea typeface="+mn-ea"/>
                          <a:cs typeface="+mn-cs"/>
                        </a:rPr>
                        <a:t>Regions</a:t>
                      </a:r>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marL="0" marR="0" algn="ctr">
                        <a:lnSpc>
                          <a:spcPct val="100000"/>
                        </a:lnSpc>
                        <a:spcBef>
                          <a:spcPts val="0"/>
                        </a:spcBef>
                        <a:spcAft>
                          <a:spcPts val="0"/>
                        </a:spcAft>
                      </a:pPr>
                      <a:endParaRPr lang="en-US" sz="100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hMerge="1">
                  <a:txBody>
                    <a:bodyPr/>
                    <a:lstStyle/>
                    <a:p>
                      <a:pPr algn="ctr"/>
                      <a:endParaRPr lang="en-US" sz="100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fr-FR" sz="1000" b="1" kern="1200">
                        <a:solidFill>
                          <a:schemeClr val="tx1"/>
                        </a:solidFill>
                        <a:effectLst/>
                        <a:latin typeface="+mn-lt"/>
                        <a:ea typeface="+mn-ea"/>
                        <a:cs typeface="+mn-cs"/>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707892026"/>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North America</a:t>
                      </a:r>
                      <a:r>
                        <a:rPr lang="fr-FR" sz="1000" b="0">
                          <a:effectLst/>
                          <a:latin typeface="+mn-lt"/>
                        </a:rPr>
                        <a:t>  </a:t>
                      </a: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83/124</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0.40</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0.249</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0.631</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33610775"/>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Europe</a:t>
                      </a:r>
                      <a:r>
                        <a:rPr lang="fr-FR" sz="1000" b="0">
                          <a:effectLst/>
                          <a:latin typeface="+mn-lt"/>
                        </a:rPr>
                        <a:t> </a:t>
                      </a: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34/49</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0.39</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0.188</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0.830</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625499015"/>
                  </a:ext>
                </a:extLst>
              </a:tr>
              <a:tr h="1800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000" b="0" kern="1200">
                          <a:solidFill>
                            <a:schemeClr val="tx1"/>
                          </a:solidFill>
                          <a:effectLst/>
                          <a:latin typeface="+mn-lt"/>
                          <a:ea typeface="+mn-ea"/>
                          <a:cs typeface="+mn-cs"/>
                        </a:rPr>
                        <a:t>Asia</a:t>
                      </a:r>
                      <a:r>
                        <a:rPr lang="fr-FR" sz="1000" b="0">
                          <a:effectLst/>
                          <a:latin typeface="+mn-lt"/>
                        </a:rPr>
                        <a:t>  </a:t>
                      </a: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9/12</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000" kern="1200">
                          <a:solidFill>
                            <a:schemeClr val="tx1"/>
                          </a:solidFill>
                          <a:effectLst/>
                          <a:latin typeface="+mn-lt"/>
                          <a:ea typeface="+mn-ea"/>
                          <a:cs typeface="+mn-cs"/>
                        </a:rPr>
                        <a:t>0.42</a:t>
                      </a:r>
                      <a:r>
                        <a:rPr lang="fr-FR" sz="1000">
                          <a:effectLst/>
                          <a:latin typeface="+mn-lt"/>
                        </a:rPr>
                        <a:t>   </a:t>
                      </a: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000" kern="1200">
                          <a:solidFill>
                            <a:schemeClr val="tx1"/>
                          </a:solidFill>
                          <a:effectLst/>
                          <a:latin typeface="+mn-lt"/>
                          <a:ea typeface="+mn-ea"/>
                          <a:cs typeface="+mn-cs"/>
                        </a:rPr>
                        <a:t>0.110</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kern="1200">
                          <a:solidFill>
                            <a:schemeClr val="tx1"/>
                          </a:solidFill>
                          <a:effectLst/>
                          <a:latin typeface="+mn-lt"/>
                          <a:ea typeface="+mn-ea"/>
                          <a:cs typeface="+mn-cs"/>
                        </a:rPr>
                        <a:t>1.597</a:t>
                      </a:r>
                      <a:r>
                        <a:rPr lang="fr-FR" sz="1000">
                          <a:effectLst/>
                          <a:latin typeface="+mn-lt"/>
                        </a:rPr>
                        <a:t> </a:t>
                      </a: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117496130"/>
                  </a:ext>
                </a:extLst>
              </a:tr>
              <a:tr h="18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marR="0">
                        <a:lnSpc>
                          <a:spcPct val="100000"/>
                        </a:lnSpc>
                        <a:spcBef>
                          <a:spcPts val="0"/>
                        </a:spcBef>
                        <a:spcAft>
                          <a:spcPts val="0"/>
                        </a:spcAft>
                      </a:pP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592017502"/>
                  </a:ext>
                </a:extLst>
              </a:tr>
              <a:tr h="18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marR="0">
                        <a:lnSpc>
                          <a:spcPct val="100000"/>
                        </a:lnSpc>
                        <a:spcBef>
                          <a:spcPts val="0"/>
                        </a:spcBef>
                        <a:spcAft>
                          <a:spcPts val="0"/>
                        </a:spcAft>
                      </a:pP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313519949"/>
                  </a:ext>
                </a:extLst>
              </a:tr>
              <a:tr h="18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marR="0">
                        <a:lnSpc>
                          <a:spcPct val="100000"/>
                        </a:lnSpc>
                        <a:spcBef>
                          <a:spcPts val="0"/>
                        </a:spcBef>
                        <a:spcAft>
                          <a:spcPts val="0"/>
                        </a:spcAft>
                      </a:pP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705215359"/>
                  </a:ext>
                </a:extLst>
              </a:tr>
              <a:tr h="18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marR="0">
                        <a:lnSpc>
                          <a:spcPct val="100000"/>
                        </a:lnSpc>
                        <a:spcBef>
                          <a:spcPts val="0"/>
                        </a:spcBef>
                        <a:spcAft>
                          <a:spcPts val="0"/>
                        </a:spcAft>
                      </a:pPr>
                      <a:endParaRPr lang="en-US" sz="1000" b="0">
                        <a:solidFill>
                          <a:schemeClr val="tx1"/>
                        </a:solidFill>
                        <a:effectLst/>
                        <a:latin typeface="+mn-lt"/>
                        <a:ea typeface="Batang"/>
                        <a:cs typeface="Arial" panose="020B0604020202020204" pitchFamily="34"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endParaRPr lang="en-US" sz="1000" b="0">
                        <a:solidFill>
                          <a:schemeClr val="tx1"/>
                        </a:solidFill>
                        <a:effectLst/>
                        <a:latin typeface="+mn-lt"/>
                        <a:ea typeface="Batang"/>
                        <a:cs typeface="Times New Roman" panose="02020603050405020304" pitchFamily="18" charset="0"/>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000" b="0">
                        <a:solidFill>
                          <a:schemeClr val="tx1"/>
                        </a:solidFill>
                        <a:latin typeface="+mn-lt"/>
                      </a:endParaRPr>
                    </a:p>
                  </a:txBody>
                  <a:tcPr marT="457" marB="457"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219984763"/>
                  </a:ext>
                </a:extLst>
              </a:tr>
            </a:tbl>
          </a:graphicData>
        </a:graphic>
      </p:graphicFrame>
      <p:grpSp>
        <p:nvGrpSpPr>
          <p:cNvPr id="63" name="Groupe 62">
            <a:extLst>
              <a:ext uri="{FF2B5EF4-FFF2-40B4-BE49-F238E27FC236}">
                <a16:creationId xmlns:a16="http://schemas.microsoft.com/office/drawing/2014/main" id="{1EA28215-1F1B-454A-89DB-FF921D75C9C7}"/>
              </a:ext>
            </a:extLst>
          </p:cNvPr>
          <p:cNvGrpSpPr/>
          <p:nvPr/>
        </p:nvGrpSpPr>
        <p:grpSpPr>
          <a:xfrm>
            <a:off x="7709765" y="1628109"/>
            <a:ext cx="3423896" cy="4329400"/>
            <a:chOff x="8532319" y="1907509"/>
            <a:chExt cx="3423896" cy="4329400"/>
          </a:xfrm>
        </p:grpSpPr>
        <p:cxnSp>
          <p:nvCxnSpPr>
            <p:cNvPr id="64" name="Connecteur droit 63">
              <a:extLst>
                <a:ext uri="{FF2B5EF4-FFF2-40B4-BE49-F238E27FC236}">
                  <a16:creationId xmlns:a16="http://schemas.microsoft.com/office/drawing/2014/main" id="{29139D6F-FCA1-42BA-A1EE-0B9D88C58500}"/>
                </a:ext>
              </a:extLst>
            </p:cNvPr>
            <p:cNvCxnSpPr/>
            <p:nvPr/>
          </p:nvCxnSpPr>
          <p:spPr>
            <a:xfrm>
              <a:off x="10229734" y="1907509"/>
              <a:ext cx="0" cy="3891506"/>
            </a:xfrm>
            <a:prstGeom prst="line">
              <a:avLst/>
            </a:prstGeom>
            <a:noFill/>
            <a:ln w="9525" cap="flat" cmpd="sng" algn="ctr">
              <a:solidFill>
                <a:sysClr val="windowText" lastClr="000000"/>
              </a:solidFill>
              <a:prstDash val="solid"/>
              <a:miter lim="800000"/>
            </a:ln>
            <a:effectLst/>
          </p:spPr>
        </p:cxnSp>
        <p:grpSp>
          <p:nvGrpSpPr>
            <p:cNvPr id="65" name="Groupe 64">
              <a:extLst>
                <a:ext uri="{FF2B5EF4-FFF2-40B4-BE49-F238E27FC236}">
                  <a16:creationId xmlns:a16="http://schemas.microsoft.com/office/drawing/2014/main" id="{33911D30-8DE2-4AF4-B48F-BD37EC58FBB5}"/>
                </a:ext>
              </a:extLst>
            </p:cNvPr>
            <p:cNvGrpSpPr/>
            <p:nvPr/>
          </p:nvGrpSpPr>
          <p:grpSpPr>
            <a:xfrm>
              <a:off x="8839200" y="1951567"/>
              <a:ext cx="2277533" cy="3682998"/>
              <a:chOff x="8839200" y="1951567"/>
              <a:chExt cx="2277533" cy="3682998"/>
            </a:xfrm>
          </p:grpSpPr>
          <p:grpSp>
            <p:nvGrpSpPr>
              <p:cNvPr id="76" name="Groupe 75">
                <a:extLst>
                  <a:ext uri="{FF2B5EF4-FFF2-40B4-BE49-F238E27FC236}">
                    <a16:creationId xmlns:a16="http://schemas.microsoft.com/office/drawing/2014/main" id="{5E7BECDB-B656-4A66-91F2-16228423CF00}"/>
                  </a:ext>
                </a:extLst>
              </p:cNvPr>
              <p:cNvGrpSpPr/>
              <p:nvPr/>
            </p:nvGrpSpPr>
            <p:grpSpPr>
              <a:xfrm>
                <a:off x="9165167" y="1951567"/>
                <a:ext cx="414866" cy="105833"/>
                <a:chOff x="9165167" y="1951567"/>
                <a:chExt cx="414866" cy="105833"/>
              </a:xfrm>
            </p:grpSpPr>
            <p:sp>
              <p:nvSpPr>
                <p:cNvPr id="113" name="Rectangle 112">
                  <a:extLst>
                    <a:ext uri="{FF2B5EF4-FFF2-40B4-BE49-F238E27FC236}">
                      <a16:creationId xmlns:a16="http://schemas.microsoft.com/office/drawing/2014/main" id="{1A48E328-0E34-43E4-AD1F-99A826B2D627}"/>
                    </a:ext>
                  </a:extLst>
                </p:cNvPr>
                <p:cNvSpPr/>
                <p:nvPr/>
              </p:nvSpPr>
              <p:spPr>
                <a:xfrm>
                  <a:off x="9275233" y="1951567"/>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4" name="Connecteur droit 113">
                  <a:extLst>
                    <a:ext uri="{FF2B5EF4-FFF2-40B4-BE49-F238E27FC236}">
                      <a16:creationId xmlns:a16="http://schemas.microsoft.com/office/drawing/2014/main" id="{B79FF5DF-690C-41A0-AF12-7202A20E8812}"/>
                    </a:ext>
                  </a:extLst>
                </p:cNvPr>
                <p:cNvCxnSpPr/>
                <p:nvPr/>
              </p:nvCxnSpPr>
              <p:spPr>
                <a:xfrm>
                  <a:off x="9165167" y="2006600"/>
                  <a:ext cx="414866" cy="0"/>
                </a:xfrm>
                <a:prstGeom prst="line">
                  <a:avLst/>
                </a:prstGeom>
                <a:noFill/>
                <a:ln w="6350" cap="flat" cmpd="sng" algn="ctr">
                  <a:solidFill>
                    <a:srgbClr val="00C8FF"/>
                  </a:solidFill>
                  <a:prstDash val="solid"/>
                  <a:miter lim="800000"/>
                </a:ln>
                <a:effectLst/>
              </p:spPr>
            </p:cxnSp>
          </p:grpSp>
          <p:grpSp>
            <p:nvGrpSpPr>
              <p:cNvPr id="77" name="Groupe 76">
                <a:extLst>
                  <a:ext uri="{FF2B5EF4-FFF2-40B4-BE49-F238E27FC236}">
                    <a16:creationId xmlns:a16="http://schemas.microsoft.com/office/drawing/2014/main" id="{9FFE7F55-EC8C-49E6-AFA2-00E75B3BC649}"/>
                  </a:ext>
                </a:extLst>
              </p:cNvPr>
              <p:cNvGrpSpPr/>
              <p:nvPr/>
            </p:nvGrpSpPr>
            <p:grpSpPr>
              <a:xfrm>
                <a:off x="9127067" y="2298700"/>
                <a:ext cx="571500" cy="105833"/>
                <a:chOff x="9127067" y="2298700"/>
                <a:chExt cx="571500" cy="105833"/>
              </a:xfrm>
            </p:grpSpPr>
            <p:sp>
              <p:nvSpPr>
                <p:cNvPr id="111" name="Rectangle 110">
                  <a:extLst>
                    <a:ext uri="{FF2B5EF4-FFF2-40B4-BE49-F238E27FC236}">
                      <a16:creationId xmlns:a16="http://schemas.microsoft.com/office/drawing/2014/main" id="{2364144C-4E01-48FA-8B26-76FABA2E14CF}"/>
                    </a:ext>
                  </a:extLst>
                </p:cNvPr>
                <p:cNvSpPr/>
                <p:nvPr/>
              </p:nvSpPr>
              <p:spPr>
                <a:xfrm>
                  <a:off x="9275233" y="2298700"/>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2" name="Connecteur droit 111">
                  <a:extLst>
                    <a:ext uri="{FF2B5EF4-FFF2-40B4-BE49-F238E27FC236}">
                      <a16:creationId xmlns:a16="http://schemas.microsoft.com/office/drawing/2014/main" id="{27231355-0FFB-49A9-9533-EEC3715576C3}"/>
                    </a:ext>
                  </a:extLst>
                </p:cNvPr>
                <p:cNvCxnSpPr>
                  <a:cxnSpLocks/>
                </p:cNvCxnSpPr>
                <p:nvPr/>
              </p:nvCxnSpPr>
              <p:spPr>
                <a:xfrm>
                  <a:off x="9127067" y="2353733"/>
                  <a:ext cx="571500" cy="0"/>
                </a:xfrm>
                <a:prstGeom prst="line">
                  <a:avLst/>
                </a:prstGeom>
                <a:noFill/>
                <a:ln w="6350" cap="flat" cmpd="sng" algn="ctr">
                  <a:solidFill>
                    <a:srgbClr val="00C8FF"/>
                  </a:solidFill>
                  <a:prstDash val="solid"/>
                  <a:miter lim="800000"/>
                </a:ln>
                <a:effectLst/>
              </p:spPr>
            </p:cxnSp>
          </p:grpSp>
          <p:grpSp>
            <p:nvGrpSpPr>
              <p:cNvPr id="78" name="Groupe 77">
                <a:extLst>
                  <a:ext uri="{FF2B5EF4-FFF2-40B4-BE49-F238E27FC236}">
                    <a16:creationId xmlns:a16="http://schemas.microsoft.com/office/drawing/2014/main" id="{F29BD1C0-63D3-4559-9D7F-628C8AF8D261}"/>
                  </a:ext>
                </a:extLst>
              </p:cNvPr>
              <p:cNvGrpSpPr/>
              <p:nvPr/>
            </p:nvGrpSpPr>
            <p:grpSpPr>
              <a:xfrm>
                <a:off x="9135534" y="2484967"/>
                <a:ext cx="715433" cy="105833"/>
                <a:chOff x="9135534" y="2484967"/>
                <a:chExt cx="715433" cy="105833"/>
              </a:xfrm>
            </p:grpSpPr>
            <p:sp>
              <p:nvSpPr>
                <p:cNvPr id="109" name="Rectangle 108">
                  <a:extLst>
                    <a:ext uri="{FF2B5EF4-FFF2-40B4-BE49-F238E27FC236}">
                      <a16:creationId xmlns:a16="http://schemas.microsoft.com/office/drawing/2014/main" id="{BAE66365-09F3-458E-AA25-32E7401BAB32}"/>
                    </a:ext>
                  </a:extLst>
                </p:cNvPr>
                <p:cNvSpPr/>
                <p:nvPr/>
              </p:nvSpPr>
              <p:spPr>
                <a:xfrm>
                  <a:off x="9338733" y="2484967"/>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10" name="Connecteur droit 109">
                  <a:extLst>
                    <a:ext uri="{FF2B5EF4-FFF2-40B4-BE49-F238E27FC236}">
                      <a16:creationId xmlns:a16="http://schemas.microsoft.com/office/drawing/2014/main" id="{E4539AA6-9E78-4CF7-A2DC-9368B7C2A495}"/>
                    </a:ext>
                  </a:extLst>
                </p:cNvPr>
                <p:cNvCxnSpPr>
                  <a:cxnSpLocks/>
                </p:cNvCxnSpPr>
                <p:nvPr/>
              </p:nvCxnSpPr>
              <p:spPr>
                <a:xfrm flipV="1">
                  <a:off x="9135534" y="2537883"/>
                  <a:ext cx="715433" cy="2117"/>
                </a:xfrm>
                <a:prstGeom prst="line">
                  <a:avLst/>
                </a:prstGeom>
                <a:noFill/>
                <a:ln w="6350" cap="flat" cmpd="sng" algn="ctr">
                  <a:solidFill>
                    <a:srgbClr val="00C8FF"/>
                  </a:solidFill>
                  <a:prstDash val="solid"/>
                  <a:miter lim="800000"/>
                </a:ln>
                <a:effectLst/>
              </p:spPr>
            </p:cxnSp>
          </p:grpSp>
          <p:grpSp>
            <p:nvGrpSpPr>
              <p:cNvPr id="79" name="Groupe 78">
                <a:extLst>
                  <a:ext uri="{FF2B5EF4-FFF2-40B4-BE49-F238E27FC236}">
                    <a16:creationId xmlns:a16="http://schemas.microsoft.com/office/drawing/2014/main" id="{9D6D5FF4-715B-4A51-A1F9-D1AB1F4ED31D}"/>
                  </a:ext>
                </a:extLst>
              </p:cNvPr>
              <p:cNvGrpSpPr/>
              <p:nvPr/>
            </p:nvGrpSpPr>
            <p:grpSpPr>
              <a:xfrm>
                <a:off x="9127067" y="2849033"/>
                <a:ext cx="512233" cy="105833"/>
                <a:chOff x="9127067" y="2849033"/>
                <a:chExt cx="512233" cy="105833"/>
              </a:xfrm>
            </p:grpSpPr>
            <p:sp>
              <p:nvSpPr>
                <p:cNvPr id="107" name="Rectangle 106">
                  <a:extLst>
                    <a:ext uri="{FF2B5EF4-FFF2-40B4-BE49-F238E27FC236}">
                      <a16:creationId xmlns:a16="http://schemas.microsoft.com/office/drawing/2014/main" id="{51B3CC8F-D4A7-4E77-95F8-411CBE02BC6A}"/>
                    </a:ext>
                  </a:extLst>
                </p:cNvPr>
                <p:cNvSpPr/>
                <p:nvPr/>
              </p:nvSpPr>
              <p:spPr>
                <a:xfrm>
                  <a:off x="9266767" y="2849033"/>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8" name="Connecteur droit 107">
                  <a:extLst>
                    <a:ext uri="{FF2B5EF4-FFF2-40B4-BE49-F238E27FC236}">
                      <a16:creationId xmlns:a16="http://schemas.microsoft.com/office/drawing/2014/main" id="{059D7E57-299B-4572-B416-E566816E5D77}"/>
                    </a:ext>
                  </a:extLst>
                </p:cNvPr>
                <p:cNvCxnSpPr>
                  <a:cxnSpLocks/>
                </p:cNvCxnSpPr>
                <p:nvPr/>
              </p:nvCxnSpPr>
              <p:spPr>
                <a:xfrm>
                  <a:off x="9127067" y="2904066"/>
                  <a:ext cx="512233" cy="0"/>
                </a:xfrm>
                <a:prstGeom prst="line">
                  <a:avLst/>
                </a:prstGeom>
                <a:noFill/>
                <a:ln w="6350" cap="flat" cmpd="sng" algn="ctr">
                  <a:solidFill>
                    <a:srgbClr val="00C8FF"/>
                  </a:solidFill>
                  <a:prstDash val="solid"/>
                  <a:miter lim="800000"/>
                </a:ln>
                <a:effectLst/>
              </p:spPr>
            </p:cxnSp>
          </p:grpSp>
          <p:grpSp>
            <p:nvGrpSpPr>
              <p:cNvPr id="80" name="Groupe 79">
                <a:extLst>
                  <a:ext uri="{FF2B5EF4-FFF2-40B4-BE49-F238E27FC236}">
                    <a16:creationId xmlns:a16="http://schemas.microsoft.com/office/drawing/2014/main" id="{8FE04A2B-0DA4-4392-BEB9-82BF14578C3B}"/>
                  </a:ext>
                </a:extLst>
              </p:cNvPr>
              <p:cNvGrpSpPr/>
              <p:nvPr/>
            </p:nvGrpSpPr>
            <p:grpSpPr>
              <a:xfrm>
                <a:off x="9165167" y="3018366"/>
                <a:ext cx="804333" cy="105833"/>
                <a:chOff x="9165167" y="3018366"/>
                <a:chExt cx="804333" cy="105833"/>
              </a:xfrm>
            </p:grpSpPr>
            <p:sp>
              <p:nvSpPr>
                <p:cNvPr id="105" name="Rectangle 104">
                  <a:extLst>
                    <a:ext uri="{FF2B5EF4-FFF2-40B4-BE49-F238E27FC236}">
                      <a16:creationId xmlns:a16="http://schemas.microsoft.com/office/drawing/2014/main" id="{8604B79B-E84F-4AD7-8078-A7C7489F95AC}"/>
                    </a:ext>
                  </a:extLst>
                </p:cNvPr>
                <p:cNvSpPr/>
                <p:nvPr/>
              </p:nvSpPr>
              <p:spPr>
                <a:xfrm>
                  <a:off x="9393767" y="3018366"/>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6" name="Connecteur droit 105">
                  <a:extLst>
                    <a:ext uri="{FF2B5EF4-FFF2-40B4-BE49-F238E27FC236}">
                      <a16:creationId xmlns:a16="http://schemas.microsoft.com/office/drawing/2014/main" id="{2D427AD2-6B66-4F3D-B999-20385C6F4EB1}"/>
                    </a:ext>
                  </a:extLst>
                </p:cNvPr>
                <p:cNvCxnSpPr>
                  <a:cxnSpLocks/>
                </p:cNvCxnSpPr>
                <p:nvPr/>
              </p:nvCxnSpPr>
              <p:spPr>
                <a:xfrm flipV="1">
                  <a:off x="9165167" y="3071282"/>
                  <a:ext cx="804333" cy="2117"/>
                </a:xfrm>
                <a:prstGeom prst="line">
                  <a:avLst/>
                </a:prstGeom>
                <a:noFill/>
                <a:ln w="6350" cap="flat" cmpd="sng" algn="ctr">
                  <a:solidFill>
                    <a:srgbClr val="00C8FF"/>
                  </a:solidFill>
                  <a:prstDash val="solid"/>
                  <a:miter lim="800000"/>
                </a:ln>
                <a:effectLst/>
              </p:spPr>
            </p:cxnSp>
          </p:grpSp>
          <p:grpSp>
            <p:nvGrpSpPr>
              <p:cNvPr id="81" name="Groupe 80">
                <a:extLst>
                  <a:ext uri="{FF2B5EF4-FFF2-40B4-BE49-F238E27FC236}">
                    <a16:creationId xmlns:a16="http://schemas.microsoft.com/office/drawing/2014/main" id="{A16375F5-91EE-4384-AA37-B07AA4FD530C}"/>
                  </a:ext>
                </a:extLst>
              </p:cNvPr>
              <p:cNvGrpSpPr/>
              <p:nvPr/>
            </p:nvGrpSpPr>
            <p:grpSpPr>
              <a:xfrm>
                <a:off x="8839200" y="3378199"/>
                <a:ext cx="1583267" cy="105833"/>
                <a:chOff x="8839200" y="3378199"/>
                <a:chExt cx="1583267" cy="105833"/>
              </a:xfrm>
            </p:grpSpPr>
            <p:sp>
              <p:nvSpPr>
                <p:cNvPr id="103" name="Rectangle 102">
                  <a:extLst>
                    <a:ext uri="{FF2B5EF4-FFF2-40B4-BE49-F238E27FC236}">
                      <a16:creationId xmlns:a16="http://schemas.microsoft.com/office/drawing/2014/main" id="{6B5D8AA4-1840-43F7-98BD-CA9C181F489A}"/>
                    </a:ext>
                  </a:extLst>
                </p:cNvPr>
                <p:cNvSpPr/>
                <p:nvPr/>
              </p:nvSpPr>
              <p:spPr>
                <a:xfrm>
                  <a:off x="9038167" y="3378199"/>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4" name="Connecteur droit 103">
                  <a:extLst>
                    <a:ext uri="{FF2B5EF4-FFF2-40B4-BE49-F238E27FC236}">
                      <a16:creationId xmlns:a16="http://schemas.microsoft.com/office/drawing/2014/main" id="{22A9E7ED-CE25-4AB2-BF54-5A6E3CD59CFD}"/>
                    </a:ext>
                  </a:extLst>
                </p:cNvPr>
                <p:cNvCxnSpPr>
                  <a:cxnSpLocks/>
                </p:cNvCxnSpPr>
                <p:nvPr/>
              </p:nvCxnSpPr>
              <p:spPr>
                <a:xfrm>
                  <a:off x="8839200" y="3433232"/>
                  <a:ext cx="1583267" cy="0"/>
                </a:xfrm>
                <a:prstGeom prst="line">
                  <a:avLst/>
                </a:prstGeom>
                <a:noFill/>
                <a:ln w="6350" cap="flat" cmpd="sng" algn="ctr">
                  <a:solidFill>
                    <a:srgbClr val="00C8FF"/>
                  </a:solidFill>
                  <a:prstDash val="solid"/>
                  <a:miter lim="800000"/>
                </a:ln>
                <a:effectLst/>
              </p:spPr>
            </p:cxnSp>
          </p:grpSp>
          <p:grpSp>
            <p:nvGrpSpPr>
              <p:cNvPr id="82" name="Groupe 81">
                <a:extLst>
                  <a:ext uri="{FF2B5EF4-FFF2-40B4-BE49-F238E27FC236}">
                    <a16:creationId xmlns:a16="http://schemas.microsoft.com/office/drawing/2014/main" id="{9B7DE8FE-AC91-40D5-A3F7-90B430FC3E99}"/>
                  </a:ext>
                </a:extLst>
              </p:cNvPr>
              <p:cNvGrpSpPr/>
              <p:nvPr/>
            </p:nvGrpSpPr>
            <p:grpSpPr>
              <a:xfrm>
                <a:off x="9224434" y="3555999"/>
                <a:ext cx="414866" cy="105833"/>
                <a:chOff x="9224434" y="3555999"/>
                <a:chExt cx="414866" cy="105833"/>
              </a:xfrm>
            </p:grpSpPr>
            <p:sp>
              <p:nvSpPr>
                <p:cNvPr id="101" name="Rectangle 100">
                  <a:extLst>
                    <a:ext uri="{FF2B5EF4-FFF2-40B4-BE49-F238E27FC236}">
                      <a16:creationId xmlns:a16="http://schemas.microsoft.com/office/drawing/2014/main" id="{7655CAFE-ECEE-4F70-B9AD-D2FB6C449093}"/>
                    </a:ext>
                  </a:extLst>
                </p:cNvPr>
                <p:cNvSpPr/>
                <p:nvPr/>
              </p:nvSpPr>
              <p:spPr>
                <a:xfrm>
                  <a:off x="9334500" y="3555999"/>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2" name="Connecteur droit 101">
                  <a:extLst>
                    <a:ext uri="{FF2B5EF4-FFF2-40B4-BE49-F238E27FC236}">
                      <a16:creationId xmlns:a16="http://schemas.microsoft.com/office/drawing/2014/main" id="{9E00C7A7-96DF-41D4-8C4B-992D6D8704CC}"/>
                    </a:ext>
                  </a:extLst>
                </p:cNvPr>
                <p:cNvCxnSpPr/>
                <p:nvPr/>
              </p:nvCxnSpPr>
              <p:spPr>
                <a:xfrm>
                  <a:off x="9224434" y="3611032"/>
                  <a:ext cx="414866" cy="0"/>
                </a:xfrm>
                <a:prstGeom prst="line">
                  <a:avLst/>
                </a:prstGeom>
                <a:noFill/>
                <a:ln w="6350" cap="flat" cmpd="sng" algn="ctr">
                  <a:solidFill>
                    <a:srgbClr val="00C8FF"/>
                  </a:solidFill>
                  <a:prstDash val="solid"/>
                  <a:miter lim="800000"/>
                </a:ln>
                <a:effectLst/>
              </p:spPr>
            </p:cxnSp>
          </p:grpSp>
          <p:grpSp>
            <p:nvGrpSpPr>
              <p:cNvPr id="83" name="Groupe 82">
                <a:extLst>
                  <a:ext uri="{FF2B5EF4-FFF2-40B4-BE49-F238E27FC236}">
                    <a16:creationId xmlns:a16="http://schemas.microsoft.com/office/drawing/2014/main" id="{62BE6BAD-38CA-4A5C-BAFA-62EBE9CBA02C}"/>
                  </a:ext>
                </a:extLst>
              </p:cNvPr>
              <p:cNvGrpSpPr/>
              <p:nvPr/>
            </p:nvGrpSpPr>
            <p:grpSpPr>
              <a:xfrm>
                <a:off x="9186334" y="3907365"/>
                <a:ext cx="414866" cy="105833"/>
                <a:chOff x="9186334" y="3907365"/>
                <a:chExt cx="414866" cy="105833"/>
              </a:xfrm>
            </p:grpSpPr>
            <p:sp>
              <p:nvSpPr>
                <p:cNvPr id="99" name="Rectangle 98">
                  <a:extLst>
                    <a:ext uri="{FF2B5EF4-FFF2-40B4-BE49-F238E27FC236}">
                      <a16:creationId xmlns:a16="http://schemas.microsoft.com/office/drawing/2014/main" id="{11395514-3E40-4109-98C6-EF52593A55D1}"/>
                    </a:ext>
                  </a:extLst>
                </p:cNvPr>
                <p:cNvSpPr/>
                <p:nvPr/>
              </p:nvSpPr>
              <p:spPr>
                <a:xfrm>
                  <a:off x="9296400" y="3907365"/>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0" name="Connecteur droit 99">
                  <a:extLst>
                    <a:ext uri="{FF2B5EF4-FFF2-40B4-BE49-F238E27FC236}">
                      <a16:creationId xmlns:a16="http://schemas.microsoft.com/office/drawing/2014/main" id="{2576974C-8D1A-496F-A98F-630D2AD78D5E}"/>
                    </a:ext>
                  </a:extLst>
                </p:cNvPr>
                <p:cNvCxnSpPr/>
                <p:nvPr/>
              </p:nvCxnSpPr>
              <p:spPr>
                <a:xfrm>
                  <a:off x="9186334" y="3962398"/>
                  <a:ext cx="414866" cy="0"/>
                </a:xfrm>
                <a:prstGeom prst="line">
                  <a:avLst/>
                </a:prstGeom>
                <a:noFill/>
                <a:ln w="6350" cap="flat" cmpd="sng" algn="ctr">
                  <a:solidFill>
                    <a:srgbClr val="00C8FF"/>
                  </a:solidFill>
                  <a:prstDash val="solid"/>
                  <a:miter lim="800000"/>
                </a:ln>
                <a:effectLst/>
              </p:spPr>
            </p:cxnSp>
          </p:grpSp>
          <p:grpSp>
            <p:nvGrpSpPr>
              <p:cNvPr id="84" name="Groupe 83">
                <a:extLst>
                  <a:ext uri="{FF2B5EF4-FFF2-40B4-BE49-F238E27FC236}">
                    <a16:creationId xmlns:a16="http://schemas.microsoft.com/office/drawing/2014/main" id="{0F39514D-8647-4BE2-A6B7-868EF3267DEC}"/>
                  </a:ext>
                </a:extLst>
              </p:cNvPr>
              <p:cNvGrpSpPr/>
              <p:nvPr/>
            </p:nvGrpSpPr>
            <p:grpSpPr>
              <a:xfrm>
                <a:off x="8974667" y="4631265"/>
                <a:ext cx="605366" cy="105833"/>
                <a:chOff x="8974667" y="4631265"/>
                <a:chExt cx="605366" cy="105833"/>
              </a:xfrm>
            </p:grpSpPr>
            <p:sp>
              <p:nvSpPr>
                <p:cNvPr id="97" name="Rectangle 96">
                  <a:extLst>
                    <a:ext uri="{FF2B5EF4-FFF2-40B4-BE49-F238E27FC236}">
                      <a16:creationId xmlns:a16="http://schemas.microsoft.com/office/drawing/2014/main" id="{4BB04040-C0DE-41C2-88A4-D059A406F8C0}"/>
                    </a:ext>
                  </a:extLst>
                </p:cNvPr>
                <p:cNvSpPr/>
                <p:nvPr/>
              </p:nvSpPr>
              <p:spPr>
                <a:xfrm>
                  <a:off x="9127067" y="4631265"/>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8" name="Connecteur droit 97">
                  <a:extLst>
                    <a:ext uri="{FF2B5EF4-FFF2-40B4-BE49-F238E27FC236}">
                      <a16:creationId xmlns:a16="http://schemas.microsoft.com/office/drawing/2014/main" id="{1317F14D-1D36-490D-8350-FD38B12ADCD1}"/>
                    </a:ext>
                  </a:extLst>
                </p:cNvPr>
                <p:cNvCxnSpPr>
                  <a:cxnSpLocks/>
                </p:cNvCxnSpPr>
                <p:nvPr/>
              </p:nvCxnSpPr>
              <p:spPr>
                <a:xfrm>
                  <a:off x="8974667" y="4686298"/>
                  <a:ext cx="605366" cy="0"/>
                </a:xfrm>
                <a:prstGeom prst="line">
                  <a:avLst/>
                </a:prstGeom>
                <a:noFill/>
                <a:ln w="6350" cap="flat" cmpd="sng" algn="ctr">
                  <a:solidFill>
                    <a:srgbClr val="00C8FF"/>
                  </a:solidFill>
                  <a:prstDash val="solid"/>
                  <a:miter lim="800000"/>
                </a:ln>
                <a:effectLst/>
              </p:spPr>
            </p:cxnSp>
          </p:grpSp>
          <p:grpSp>
            <p:nvGrpSpPr>
              <p:cNvPr id="85" name="Groupe 84">
                <a:extLst>
                  <a:ext uri="{FF2B5EF4-FFF2-40B4-BE49-F238E27FC236}">
                    <a16:creationId xmlns:a16="http://schemas.microsoft.com/office/drawing/2014/main" id="{BA0A5164-B440-4C65-806F-ECAC43988230}"/>
                  </a:ext>
                </a:extLst>
              </p:cNvPr>
              <p:cNvGrpSpPr/>
              <p:nvPr/>
            </p:nvGrpSpPr>
            <p:grpSpPr>
              <a:xfrm>
                <a:off x="9275233" y="4809065"/>
                <a:ext cx="694267" cy="105833"/>
                <a:chOff x="9275233" y="4809065"/>
                <a:chExt cx="694267" cy="105833"/>
              </a:xfrm>
            </p:grpSpPr>
            <p:sp>
              <p:nvSpPr>
                <p:cNvPr id="95" name="Rectangle 94">
                  <a:extLst>
                    <a:ext uri="{FF2B5EF4-FFF2-40B4-BE49-F238E27FC236}">
                      <a16:creationId xmlns:a16="http://schemas.microsoft.com/office/drawing/2014/main" id="{1EC2A0CA-A4C2-4C0A-B226-536A4D7A8DA9}"/>
                    </a:ext>
                  </a:extLst>
                </p:cNvPr>
                <p:cNvSpPr/>
                <p:nvPr/>
              </p:nvSpPr>
              <p:spPr>
                <a:xfrm>
                  <a:off x="9495367" y="4809065"/>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6" name="Connecteur droit 95">
                  <a:extLst>
                    <a:ext uri="{FF2B5EF4-FFF2-40B4-BE49-F238E27FC236}">
                      <a16:creationId xmlns:a16="http://schemas.microsoft.com/office/drawing/2014/main" id="{B8EACA5F-9C1E-4B64-AC65-EF8847D28D98}"/>
                    </a:ext>
                  </a:extLst>
                </p:cNvPr>
                <p:cNvCxnSpPr>
                  <a:cxnSpLocks/>
                </p:cNvCxnSpPr>
                <p:nvPr/>
              </p:nvCxnSpPr>
              <p:spPr>
                <a:xfrm>
                  <a:off x="9275233" y="4864098"/>
                  <a:ext cx="694267" cy="0"/>
                </a:xfrm>
                <a:prstGeom prst="line">
                  <a:avLst/>
                </a:prstGeom>
                <a:noFill/>
                <a:ln w="6350" cap="flat" cmpd="sng" algn="ctr">
                  <a:solidFill>
                    <a:srgbClr val="00C8FF"/>
                  </a:solidFill>
                  <a:prstDash val="solid"/>
                  <a:miter lim="800000"/>
                </a:ln>
                <a:effectLst/>
              </p:spPr>
            </p:cxnSp>
          </p:grpSp>
          <p:grpSp>
            <p:nvGrpSpPr>
              <p:cNvPr id="86" name="Groupe 85">
                <a:extLst>
                  <a:ext uri="{FF2B5EF4-FFF2-40B4-BE49-F238E27FC236}">
                    <a16:creationId xmlns:a16="http://schemas.microsoft.com/office/drawing/2014/main" id="{51622F3B-F283-4E3A-B02A-251964677A2B}"/>
                  </a:ext>
                </a:extLst>
              </p:cNvPr>
              <p:cNvGrpSpPr/>
              <p:nvPr/>
            </p:nvGrpSpPr>
            <p:grpSpPr>
              <a:xfrm>
                <a:off x="9135534" y="5168899"/>
                <a:ext cx="563033" cy="105833"/>
                <a:chOff x="9135534" y="5168899"/>
                <a:chExt cx="563033" cy="105833"/>
              </a:xfrm>
            </p:grpSpPr>
            <p:sp>
              <p:nvSpPr>
                <p:cNvPr id="93" name="Rectangle 92">
                  <a:extLst>
                    <a:ext uri="{FF2B5EF4-FFF2-40B4-BE49-F238E27FC236}">
                      <a16:creationId xmlns:a16="http://schemas.microsoft.com/office/drawing/2014/main" id="{ADA25AC5-F829-469C-A28E-EDEB9DC28ABC}"/>
                    </a:ext>
                  </a:extLst>
                </p:cNvPr>
                <p:cNvSpPr/>
                <p:nvPr/>
              </p:nvSpPr>
              <p:spPr>
                <a:xfrm>
                  <a:off x="9321800" y="5168899"/>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4" name="Connecteur droit 93">
                  <a:extLst>
                    <a:ext uri="{FF2B5EF4-FFF2-40B4-BE49-F238E27FC236}">
                      <a16:creationId xmlns:a16="http://schemas.microsoft.com/office/drawing/2014/main" id="{D5DE4816-30E5-4487-9349-FACF1DBC60EC}"/>
                    </a:ext>
                  </a:extLst>
                </p:cNvPr>
                <p:cNvCxnSpPr>
                  <a:cxnSpLocks/>
                </p:cNvCxnSpPr>
                <p:nvPr/>
              </p:nvCxnSpPr>
              <p:spPr>
                <a:xfrm>
                  <a:off x="9135534" y="5223932"/>
                  <a:ext cx="563033" cy="0"/>
                </a:xfrm>
                <a:prstGeom prst="line">
                  <a:avLst/>
                </a:prstGeom>
                <a:noFill/>
                <a:ln w="6350" cap="flat" cmpd="sng" algn="ctr">
                  <a:solidFill>
                    <a:srgbClr val="00C8FF"/>
                  </a:solidFill>
                  <a:prstDash val="solid"/>
                  <a:miter lim="800000"/>
                </a:ln>
                <a:effectLst/>
              </p:spPr>
            </p:cxnSp>
          </p:grpSp>
          <p:grpSp>
            <p:nvGrpSpPr>
              <p:cNvPr id="87" name="Groupe 86">
                <a:extLst>
                  <a:ext uri="{FF2B5EF4-FFF2-40B4-BE49-F238E27FC236}">
                    <a16:creationId xmlns:a16="http://schemas.microsoft.com/office/drawing/2014/main" id="{EE9F27AF-1E39-4E47-9A57-D6757BCDA642}"/>
                  </a:ext>
                </a:extLst>
              </p:cNvPr>
              <p:cNvGrpSpPr/>
              <p:nvPr/>
            </p:nvGrpSpPr>
            <p:grpSpPr>
              <a:xfrm>
                <a:off x="9038167" y="5342466"/>
                <a:ext cx="931333" cy="105833"/>
                <a:chOff x="9038167" y="5342466"/>
                <a:chExt cx="931333" cy="105833"/>
              </a:xfrm>
            </p:grpSpPr>
            <p:sp>
              <p:nvSpPr>
                <p:cNvPr id="91" name="Rectangle 90">
                  <a:extLst>
                    <a:ext uri="{FF2B5EF4-FFF2-40B4-BE49-F238E27FC236}">
                      <a16:creationId xmlns:a16="http://schemas.microsoft.com/office/drawing/2014/main" id="{1741B3FC-3C38-4860-9BAB-51ACAE6A44FE}"/>
                    </a:ext>
                  </a:extLst>
                </p:cNvPr>
                <p:cNvSpPr/>
                <p:nvPr/>
              </p:nvSpPr>
              <p:spPr>
                <a:xfrm>
                  <a:off x="9304867" y="5342466"/>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2" name="Connecteur droit 91">
                  <a:extLst>
                    <a:ext uri="{FF2B5EF4-FFF2-40B4-BE49-F238E27FC236}">
                      <a16:creationId xmlns:a16="http://schemas.microsoft.com/office/drawing/2014/main" id="{3BC654D7-3DAA-40E5-9D66-0E69BE673A8F}"/>
                    </a:ext>
                  </a:extLst>
                </p:cNvPr>
                <p:cNvCxnSpPr>
                  <a:cxnSpLocks/>
                </p:cNvCxnSpPr>
                <p:nvPr/>
              </p:nvCxnSpPr>
              <p:spPr>
                <a:xfrm>
                  <a:off x="9038167" y="5397499"/>
                  <a:ext cx="931333" cy="0"/>
                </a:xfrm>
                <a:prstGeom prst="line">
                  <a:avLst/>
                </a:prstGeom>
                <a:noFill/>
                <a:ln w="6350" cap="flat" cmpd="sng" algn="ctr">
                  <a:solidFill>
                    <a:srgbClr val="00C8FF"/>
                  </a:solidFill>
                  <a:prstDash val="solid"/>
                  <a:miter lim="800000"/>
                </a:ln>
                <a:effectLst/>
              </p:spPr>
            </p:cxnSp>
          </p:grpSp>
          <p:grpSp>
            <p:nvGrpSpPr>
              <p:cNvPr id="88" name="Groupe 87">
                <a:extLst>
                  <a:ext uri="{FF2B5EF4-FFF2-40B4-BE49-F238E27FC236}">
                    <a16:creationId xmlns:a16="http://schemas.microsoft.com/office/drawing/2014/main" id="{6C1FF674-F191-4F79-9CDA-A9078ADF082E}"/>
                  </a:ext>
                </a:extLst>
              </p:cNvPr>
              <p:cNvGrpSpPr/>
              <p:nvPr/>
            </p:nvGrpSpPr>
            <p:grpSpPr>
              <a:xfrm>
                <a:off x="8974667" y="5528732"/>
                <a:ext cx="2142066" cy="105833"/>
                <a:chOff x="8974667" y="5528732"/>
                <a:chExt cx="2142066" cy="105833"/>
              </a:xfrm>
            </p:grpSpPr>
            <p:sp>
              <p:nvSpPr>
                <p:cNvPr id="89" name="Rectangle 88">
                  <a:extLst>
                    <a:ext uri="{FF2B5EF4-FFF2-40B4-BE49-F238E27FC236}">
                      <a16:creationId xmlns:a16="http://schemas.microsoft.com/office/drawing/2014/main" id="{0A0BA3C0-A439-4182-AF20-4A891247C48E}"/>
                    </a:ext>
                  </a:extLst>
                </p:cNvPr>
                <p:cNvSpPr/>
                <p:nvPr/>
              </p:nvSpPr>
              <p:spPr>
                <a:xfrm>
                  <a:off x="9351433" y="5528732"/>
                  <a:ext cx="101600" cy="105833"/>
                </a:xfrm>
                <a:prstGeom prst="rect">
                  <a:avLst/>
                </a:prstGeom>
                <a:solidFill>
                  <a:srgbClr val="00C8FF"/>
                </a:solidFill>
                <a:ln w="12700" cap="flat" cmpd="sng" algn="ctr">
                  <a:solidFill>
                    <a:srgbClr val="00C8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0" name="Connecteur droit 89">
                  <a:extLst>
                    <a:ext uri="{FF2B5EF4-FFF2-40B4-BE49-F238E27FC236}">
                      <a16:creationId xmlns:a16="http://schemas.microsoft.com/office/drawing/2014/main" id="{669665B4-5E41-40A8-855C-E50F862C26D6}"/>
                    </a:ext>
                  </a:extLst>
                </p:cNvPr>
                <p:cNvCxnSpPr>
                  <a:cxnSpLocks/>
                </p:cNvCxnSpPr>
                <p:nvPr/>
              </p:nvCxnSpPr>
              <p:spPr>
                <a:xfrm>
                  <a:off x="8974667" y="5583765"/>
                  <a:ext cx="2142066" cy="0"/>
                </a:xfrm>
                <a:prstGeom prst="line">
                  <a:avLst/>
                </a:prstGeom>
                <a:noFill/>
                <a:ln w="6350" cap="flat" cmpd="sng" algn="ctr">
                  <a:solidFill>
                    <a:srgbClr val="00C8FF"/>
                  </a:solidFill>
                  <a:prstDash val="solid"/>
                  <a:miter lim="800000"/>
                </a:ln>
                <a:effectLst/>
              </p:spPr>
            </p:cxnSp>
          </p:grpSp>
        </p:grpSp>
        <p:cxnSp>
          <p:nvCxnSpPr>
            <p:cNvPr id="66" name="Connecteur droit 65">
              <a:extLst>
                <a:ext uri="{FF2B5EF4-FFF2-40B4-BE49-F238E27FC236}">
                  <a16:creationId xmlns:a16="http://schemas.microsoft.com/office/drawing/2014/main" id="{CA241AC9-FE07-4841-BF45-FF43186EE8AD}"/>
                </a:ext>
              </a:extLst>
            </p:cNvPr>
            <p:cNvCxnSpPr>
              <a:cxnSpLocks/>
            </p:cNvCxnSpPr>
            <p:nvPr/>
          </p:nvCxnSpPr>
          <p:spPr>
            <a:xfrm flipH="1">
              <a:off x="8651631" y="5756797"/>
              <a:ext cx="3160834" cy="0"/>
            </a:xfrm>
            <a:prstGeom prst="line">
              <a:avLst/>
            </a:prstGeom>
            <a:noFill/>
            <a:ln w="9525" cap="flat" cmpd="sng" algn="ctr">
              <a:solidFill>
                <a:sysClr val="windowText" lastClr="000000"/>
              </a:solidFill>
              <a:prstDash val="solid"/>
              <a:miter lim="800000"/>
            </a:ln>
            <a:effectLst/>
          </p:spPr>
        </p:cxnSp>
        <p:cxnSp>
          <p:nvCxnSpPr>
            <p:cNvPr id="67" name="Connecteur droit 66">
              <a:extLst>
                <a:ext uri="{FF2B5EF4-FFF2-40B4-BE49-F238E27FC236}">
                  <a16:creationId xmlns:a16="http://schemas.microsoft.com/office/drawing/2014/main" id="{424A9496-AEC1-4541-820C-796F1D58F842}"/>
                </a:ext>
              </a:extLst>
            </p:cNvPr>
            <p:cNvCxnSpPr>
              <a:cxnSpLocks/>
            </p:cNvCxnSpPr>
            <p:nvPr/>
          </p:nvCxnSpPr>
          <p:spPr>
            <a:xfrm>
              <a:off x="8795382" y="5756797"/>
              <a:ext cx="0" cy="42218"/>
            </a:xfrm>
            <a:prstGeom prst="line">
              <a:avLst/>
            </a:prstGeom>
            <a:noFill/>
            <a:ln w="9525" cap="flat" cmpd="sng" algn="ctr">
              <a:solidFill>
                <a:sysClr val="windowText" lastClr="000000"/>
              </a:solidFill>
              <a:prstDash val="solid"/>
              <a:miter lim="800000"/>
            </a:ln>
            <a:effectLst/>
          </p:spPr>
        </p:cxnSp>
        <p:cxnSp>
          <p:nvCxnSpPr>
            <p:cNvPr id="68" name="Connecteur droit 67">
              <a:extLst>
                <a:ext uri="{FF2B5EF4-FFF2-40B4-BE49-F238E27FC236}">
                  <a16:creationId xmlns:a16="http://schemas.microsoft.com/office/drawing/2014/main" id="{A4A8F328-70C0-45B5-B847-84FA01959BFA}"/>
                </a:ext>
              </a:extLst>
            </p:cNvPr>
            <p:cNvCxnSpPr>
              <a:cxnSpLocks/>
            </p:cNvCxnSpPr>
            <p:nvPr/>
          </p:nvCxnSpPr>
          <p:spPr>
            <a:xfrm>
              <a:off x="11688051" y="5756797"/>
              <a:ext cx="0" cy="42218"/>
            </a:xfrm>
            <a:prstGeom prst="line">
              <a:avLst/>
            </a:prstGeom>
            <a:noFill/>
            <a:ln w="9525" cap="flat" cmpd="sng" algn="ctr">
              <a:solidFill>
                <a:sysClr val="windowText" lastClr="000000"/>
              </a:solidFill>
              <a:prstDash val="solid"/>
              <a:miter lim="800000"/>
            </a:ln>
            <a:effectLst/>
          </p:spPr>
        </p:cxnSp>
        <p:sp>
          <p:nvSpPr>
            <p:cNvPr id="69" name="ZoneTexte 68">
              <a:extLst>
                <a:ext uri="{FF2B5EF4-FFF2-40B4-BE49-F238E27FC236}">
                  <a16:creationId xmlns:a16="http://schemas.microsoft.com/office/drawing/2014/main" id="{1F5268A8-EAD7-4A78-B351-2FCAE837EBE7}"/>
                </a:ext>
              </a:extLst>
            </p:cNvPr>
            <p:cNvSpPr txBox="1"/>
            <p:nvPr/>
          </p:nvSpPr>
          <p:spPr>
            <a:xfrm>
              <a:off x="8600486" y="5799015"/>
              <a:ext cx="38979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a:ln>
                    <a:noFill/>
                  </a:ln>
                  <a:solidFill>
                    <a:prstClr val="black"/>
                  </a:solidFill>
                  <a:effectLst/>
                  <a:uLnTx/>
                  <a:uFillTx/>
                  <a:latin typeface="Calibri" panose="020F0502020204030204"/>
                </a:rPr>
                <a:t>0</a:t>
              </a:r>
            </a:p>
          </p:txBody>
        </p:sp>
        <p:sp>
          <p:nvSpPr>
            <p:cNvPr id="70" name="ZoneTexte 69">
              <a:extLst>
                <a:ext uri="{FF2B5EF4-FFF2-40B4-BE49-F238E27FC236}">
                  <a16:creationId xmlns:a16="http://schemas.microsoft.com/office/drawing/2014/main" id="{DE7C10A5-1D27-4061-97D7-56C06CB9AEAE}"/>
                </a:ext>
              </a:extLst>
            </p:cNvPr>
            <p:cNvSpPr txBox="1"/>
            <p:nvPr/>
          </p:nvSpPr>
          <p:spPr>
            <a:xfrm>
              <a:off x="10051217" y="5799015"/>
              <a:ext cx="38979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a:ln>
                    <a:noFill/>
                  </a:ln>
                  <a:solidFill>
                    <a:prstClr val="black"/>
                  </a:solidFill>
                  <a:effectLst/>
                  <a:uLnTx/>
                  <a:uFillTx/>
                  <a:latin typeface="Calibri" panose="020F0502020204030204"/>
                </a:rPr>
                <a:t>1</a:t>
              </a:r>
            </a:p>
          </p:txBody>
        </p:sp>
        <p:sp>
          <p:nvSpPr>
            <p:cNvPr id="71" name="ZoneTexte 70">
              <a:extLst>
                <a:ext uri="{FF2B5EF4-FFF2-40B4-BE49-F238E27FC236}">
                  <a16:creationId xmlns:a16="http://schemas.microsoft.com/office/drawing/2014/main" id="{F0EA012D-5E7A-43A6-BAB0-95927069A4E4}"/>
                </a:ext>
              </a:extLst>
            </p:cNvPr>
            <p:cNvSpPr txBox="1"/>
            <p:nvPr/>
          </p:nvSpPr>
          <p:spPr>
            <a:xfrm>
              <a:off x="11488759" y="5799015"/>
              <a:ext cx="389792"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000" b="0" i="0" u="none" strike="noStrike" kern="0" cap="none" spc="0" normalizeH="0" baseline="0" noProof="0">
                  <a:ln>
                    <a:noFill/>
                  </a:ln>
                  <a:solidFill>
                    <a:prstClr val="black"/>
                  </a:solidFill>
                  <a:effectLst/>
                  <a:uLnTx/>
                  <a:uFillTx/>
                  <a:latin typeface="Calibri" panose="020F0502020204030204"/>
                </a:rPr>
                <a:t>2</a:t>
              </a:r>
            </a:p>
          </p:txBody>
        </p:sp>
        <p:sp>
          <p:nvSpPr>
            <p:cNvPr id="72" name="ZoneTexte 71">
              <a:extLst>
                <a:ext uri="{FF2B5EF4-FFF2-40B4-BE49-F238E27FC236}">
                  <a16:creationId xmlns:a16="http://schemas.microsoft.com/office/drawing/2014/main" id="{3638FC5B-DD2E-4738-9666-8BF81F394B5E}"/>
                </a:ext>
              </a:extLst>
            </p:cNvPr>
            <p:cNvSpPr txBox="1"/>
            <p:nvPr/>
          </p:nvSpPr>
          <p:spPr>
            <a:xfrm>
              <a:off x="8532319" y="5990688"/>
              <a:ext cx="1723435"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Favours</a:t>
              </a:r>
              <a:r>
                <a:rPr kumimoji="0" lang="fr-FR" sz="10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FR" sz="1000" b="1"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ivosidenib</a:t>
              </a:r>
              <a:endParaRPr kumimoji="0" lang="fr-FR" sz="10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3" name="ZoneTexte 72">
              <a:extLst>
                <a:ext uri="{FF2B5EF4-FFF2-40B4-BE49-F238E27FC236}">
                  <a16:creationId xmlns:a16="http://schemas.microsoft.com/office/drawing/2014/main" id="{506A1753-5A83-4830-A0A4-59AF5D5C361A}"/>
                </a:ext>
              </a:extLst>
            </p:cNvPr>
            <p:cNvSpPr txBox="1"/>
            <p:nvPr/>
          </p:nvSpPr>
          <p:spPr>
            <a:xfrm>
              <a:off x="10232780" y="5990688"/>
              <a:ext cx="172343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Favours</a:t>
              </a:r>
              <a:r>
                <a:rPr kumimoji="0" lang="fr-FR" sz="10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placebo</a:t>
              </a:r>
            </a:p>
          </p:txBody>
        </p:sp>
        <p:cxnSp>
          <p:nvCxnSpPr>
            <p:cNvPr id="74" name="Connecteur droit avec flèche 73">
              <a:extLst>
                <a:ext uri="{FF2B5EF4-FFF2-40B4-BE49-F238E27FC236}">
                  <a16:creationId xmlns:a16="http://schemas.microsoft.com/office/drawing/2014/main" id="{BC392C9F-F5C8-4A18-A9D5-B1AF77CB0566}"/>
                </a:ext>
              </a:extLst>
            </p:cNvPr>
            <p:cNvCxnSpPr>
              <a:cxnSpLocks/>
            </p:cNvCxnSpPr>
            <p:nvPr/>
          </p:nvCxnSpPr>
          <p:spPr>
            <a:xfrm>
              <a:off x="10352835" y="5993111"/>
              <a:ext cx="914400" cy="0"/>
            </a:xfrm>
            <a:prstGeom prst="straightConnector1">
              <a:avLst/>
            </a:prstGeom>
            <a:noFill/>
            <a:ln w="22225" cap="flat" cmpd="sng" algn="ctr">
              <a:solidFill>
                <a:sysClr val="windowText" lastClr="000000"/>
              </a:solidFill>
              <a:prstDash val="solid"/>
              <a:miter lim="800000"/>
              <a:tailEnd type="triangle"/>
            </a:ln>
            <a:effectLst/>
          </p:spPr>
        </p:cxnSp>
        <p:cxnSp>
          <p:nvCxnSpPr>
            <p:cNvPr id="75" name="Connecteur droit avec flèche 74">
              <a:extLst>
                <a:ext uri="{FF2B5EF4-FFF2-40B4-BE49-F238E27FC236}">
                  <a16:creationId xmlns:a16="http://schemas.microsoft.com/office/drawing/2014/main" id="{30856C62-427A-4D4A-B735-D868C43F66EF}"/>
                </a:ext>
              </a:extLst>
            </p:cNvPr>
            <p:cNvCxnSpPr>
              <a:cxnSpLocks/>
            </p:cNvCxnSpPr>
            <p:nvPr/>
          </p:nvCxnSpPr>
          <p:spPr>
            <a:xfrm flipH="1">
              <a:off x="9152878" y="5993111"/>
              <a:ext cx="987975" cy="0"/>
            </a:xfrm>
            <a:prstGeom prst="straightConnector1">
              <a:avLst/>
            </a:prstGeom>
            <a:noFill/>
            <a:ln w="22225" cap="flat" cmpd="sng" algn="ctr">
              <a:solidFill>
                <a:sysClr val="windowText" lastClr="000000"/>
              </a:solidFill>
              <a:prstDash val="solid"/>
              <a:miter lim="800000"/>
              <a:tailEnd type="triangle"/>
            </a:ln>
            <a:effectLst/>
          </p:spPr>
        </p:cxnSp>
      </p:grpSp>
    </p:spTree>
    <p:extLst>
      <p:ext uri="{BB962C8B-B14F-4D97-AF65-F5344CB8AC3E}">
        <p14:creationId xmlns:p14="http://schemas.microsoft.com/office/powerpoint/2010/main" val="237176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Pre-specified adjustment for crossover (or treatment switch)</a:t>
            </a:r>
          </a:p>
        </p:txBody>
      </p:sp>
      <p:sp>
        <p:nvSpPr>
          <p:cNvPr id="3" name="Content Placeholder 2"/>
          <p:cNvSpPr>
            <a:spLocks noGrp="1"/>
          </p:cNvSpPr>
          <p:nvPr>
            <p:ph idx="1"/>
          </p:nvPr>
        </p:nvSpPr>
        <p:spPr>
          <a:xfrm>
            <a:off x="1533067" y="1187999"/>
            <a:ext cx="9838151" cy="4895539"/>
          </a:xfrm>
        </p:spPr>
        <p:txBody>
          <a:bodyPr vert="horz" lIns="91440" tIns="45720" rIns="91440" bIns="45720" rtlCol="0" anchor="t">
            <a:normAutofit/>
          </a:bodyPr>
          <a:lstStyle/>
          <a:p>
            <a:r>
              <a:rPr lang="en-US" sz="1600">
                <a:latin typeface="Arial"/>
                <a:cs typeface="Arial"/>
              </a:rPr>
              <a:t>A crossover (or treatment switch) was included in the trial design for ethical reasons.</a:t>
            </a:r>
          </a:p>
          <a:p>
            <a:r>
              <a:rPr lang="en-US" sz="1600">
                <a:latin typeface="Arial"/>
                <a:cs typeface="Arial"/>
              </a:rPr>
              <a:t>Upon radiographic disease progression, patients in the placebo group were allowed to receive                   open-label ivosidenib,</a:t>
            </a:r>
            <a:r>
              <a:rPr lang="en-US" sz="1600" baseline="30000">
                <a:latin typeface="Arial"/>
                <a:cs typeface="Arial"/>
              </a:rPr>
              <a:t>1</a:t>
            </a:r>
            <a:r>
              <a:rPr lang="en-US" sz="1600">
                <a:latin typeface="Arial"/>
                <a:cs typeface="Arial"/>
              </a:rPr>
              <a:t> however this confounds the treatment effect estimate on OS.</a:t>
            </a:r>
          </a:p>
          <a:p>
            <a:r>
              <a:rPr lang="en-US" sz="1600">
                <a:latin typeface="Arial"/>
                <a:cs typeface="Arial"/>
              </a:rPr>
              <a:t>Rank-preserving structural failure time model (RPSFT) is an established statistical method to adjust             for the effect of treatment switching</a:t>
            </a:r>
            <a:r>
              <a:rPr lang="en-US" sz="1600" baseline="30000">
                <a:latin typeface="Arial"/>
                <a:cs typeface="Arial"/>
              </a:rPr>
              <a:t>2-4</a:t>
            </a:r>
          </a:p>
          <a:p>
            <a:pPr marL="0" indent="0">
              <a:buNone/>
            </a:pPr>
            <a:r>
              <a:rPr lang="en-US" sz="1600">
                <a:latin typeface="Arial"/>
                <a:cs typeface="Arial"/>
              </a:rPr>
              <a:t>REACHIN and ABC-06 were trials in 2L advanced BTC without crossover. Both included biliary-tract cancers non-selective for IDH1-mutation:</a:t>
            </a:r>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5" name="Text Placeholder 4">
            <a:extLst>
              <a:ext uri="{FF2B5EF4-FFF2-40B4-BE49-F238E27FC236}">
                <a16:creationId xmlns:a16="http://schemas.microsoft.com/office/drawing/2014/main" id="{284876CB-B93F-4998-B7A5-3E9C406C9F2D}"/>
              </a:ext>
            </a:extLst>
          </p:cNvPr>
          <p:cNvSpPr>
            <a:spLocks noGrp="1"/>
          </p:cNvSpPr>
          <p:nvPr>
            <p:ph type="body" sz="quarter" idx="13"/>
          </p:nvPr>
        </p:nvSpPr>
        <p:spPr>
          <a:xfrm>
            <a:off x="1627200" y="6097710"/>
            <a:ext cx="9727200" cy="536665"/>
          </a:xfrm>
        </p:spPr>
        <p:txBody>
          <a:bodyPr/>
          <a:lstStyle/>
          <a:p>
            <a:r>
              <a:rPr lang="en-US"/>
              <a:t>BTC, biliary tract cancer; OS, overall survival; RPSFT, rank-preserving structural failure time; RPSFTM, rank-preserving structural failure time model</a:t>
            </a:r>
          </a:p>
          <a:p>
            <a:r>
              <a:rPr lang="en-US"/>
              <a:t>1. </a:t>
            </a:r>
            <a:r>
              <a:rPr lang="en-US">
                <a:hlinkClick r:id="rId3"/>
              </a:rPr>
              <a:t>Abou-Alfa GK, et al. </a:t>
            </a:r>
            <a:r>
              <a:rPr lang="en-US" i="1">
                <a:hlinkClick r:id="rId3"/>
              </a:rPr>
              <a:t>Lancet Oncol. </a:t>
            </a:r>
            <a:r>
              <a:rPr lang="en-US">
                <a:hlinkClick r:id="rId3"/>
              </a:rPr>
              <a:t>2020;21:796−807</a:t>
            </a:r>
            <a:r>
              <a:rPr lang="en-US"/>
              <a:t>; 2. </a:t>
            </a:r>
            <a:r>
              <a:rPr lang="en-US">
                <a:hlinkClick r:id="rId4"/>
              </a:rPr>
              <a:t>Robins JM, </a:t>
            </a:r>
            <a:r>
              <a:rPr lang="en-US" err="1">
                <a:hlinkClick r:id="rId4"/>
              </a:rPr>
              <a:t>Tsiatis</a:t>
            </a:r>
            <a:r>
              <a:rPr lang="en-US">
                <a:hlinkClick r:id="rId4"/>
              </a:rPr>
              <a:t> AA. </a:t>
            </a:r>
            <a:r>
              <a:rPr lang="en-US" i="1" err="1">
                <a:hlinkClick r:id="rId4"/>
              </a:rPr>
              <a:t>Commun</a:t>
            </a:r>
            <a:r>
              <a:rPr lang="en-US" i="1">
                <a:hlinkClick r:id="rId4"/>
              </a:rPr>
              <a:t> Stat Theory Methods, </a:t>
            </a:r>
            <a:r>
              <a:rPr lang="en-US">
                <a:hlinkClick r:id="rId4"/>
              </a:rPr>
              <a:t>1991;20:2609−2631</a:t>
            </a:r>
            <a:r>
              <a:rPr lang="en-US"/>
              <a:t>; 3. </a:t>
            </a:r>
            <a:r>
              <a:rPr lang="en-US">
                <a:hlinkClick r:id="rId5"/>
              </a:rPr>
              <a:t>Watkins C, et al. </a:t>
            </a:r>
            <a:r>
              <a:rPr lang="en-US" i="1">
                <a:hlinkClick r:id="rId5"/>
              </a:rPr>
              <a:t>Pharm Stat. </a:t>
            </a:r>
            <a:r>
              <a:rPr lang="en-US">
                <a:hlinkClick r:id="rId5"/>
              </a:rPr>
              <a:t>2013;12:348–357</a:t>
            </a:r>
            <a:r>
              <a:rPr lang="en-US"/>
              <a:t>; 4. </a:t>
            </a:r>
            <a:r>
              <a:rPr lang="en-US" err="1">
                <a:hlinkClick r:id="rId6"/>
              </a:rPr>
              <a:t>Morden</a:t>
            </a:r>
            <a:r>
              <a:rPr lang="en-US">
                <a:hlinkClick r:id="rId6"/>
              </a:rPr>
              <a:t> JP, et al. </a:t>
            </a:r>
            <a:r>
              <a:rPr lang="en-US" i="1">
                <a:hlinkClick r:id="rId6"/>
              </a:rPr>
              <a:t>BMC Med Res </a:t>
            </a:r>
            <a:r>
              <a:rPr lang="en-US" i="1" err="1">
                <a:hlinkClick r:id="rId6"/>
              </a:rPr>
              <a:t>Methodol</a:t>
            </a:r>
            <a:r>
              <a:rPr lang="en-US" i="1">
                <a:hlinkClick r:id="rId6"/>
              </a:rPr>
              <a:t>. </a:t>
            </a:r>
            <a:r>
              <a:rPr lang="en-US">
                <a:hlinkClick r:id="rId6"/>
              </a:rPr>
              <a:t>2011;11:4</a:t>
            </a:r>
            <a:r>
              <a:rPr lang="en-US"/>
              <a:t>; 5. </a:t>
            </a:r>
            <a:r>
              <a:rPr lang="fr-FR" err="1">
                <a:hlinkClick r:id="rId7"/>
              </a:rPr>
              <a:t>Boscoe</a:t>
            </a:r>
            <a:r>
              <a:rPr lang="fr-FR">
                <a:hlinkClick r:id="rId7"/>
              </a:rPr>
              <a:t> AN et al. J </a:t>
            </a:r>
            <a:r>
              <a:rPr lang="fr-FR" err="1">
                <a:hlinkClick r:id="rId7"/>
              </a:rPr>
              <a:t>Gastrointest</a:t>
            </a:r>
            <a:r>
              <a:rPr lang="fr-FR">
                <a:hlinkClick r:id="rId7"/>
              </a:rPr>
              <a:t> </a:t>
            </a:r>
            <a:r>
              <a:rPr lang="fr-FR" err="1">
                <a:hlinkClick r:id="rId7"/>
              </a:rPr>
              <a:t>Oncol</a:t>
            </a:r>
            <a:r>
              <a:rPr lang="fr-FR">
                <a:hlinkClick r:id="rId7"/>
              </a:rPr>
              <a:t>. 2019; 10(4):751-765</a:t>
            </a:r>
            <a:endParaRPr lang="it-IT"/>
          </a:p>
          <a:p>
            <a:endParaRPr lang="en-US"/>
          </a:p>
          <a:p>
            <a:endParaRPr lang="en-GB"/>
          </a:p>
        </p:txBody>
      </p:sp>
      <p:graphicFrame>
        <p:nvGraphicFramePr>
          <p:cNvPr id="2" name="Table 3">
            <a:extLst>
              <a:ext uri="{FF2B5EF4-FFF2-40B4-BE49-F238E27FC236}">
                <a16:creationId xmlns:a16="http://schemas.microsoft.com/office/drawing/2014/main" id="{85A7297E-34B3-8C64-F9EF-D3CB9D371E80}"/>
              </a:ext>
            </a:extLst>
          </p:cNvPr>
          <p:cNvGraphicFramePr>
            <a:graphicFrameLocks noGrp="1"/>
          </p:cNvGraphicFramePr>
          <p:nvPr>
            <p:extLst>
              <p:ext uri="{D42A27DB-BD31-4B8C-83A1-F6EECF244321}">
                <p14:modId xmlns:p14="http://schemas.microsoft.com/office/powerpoint/2010/main" val="452896308"/>
              </p:ext>
            </p:extLst>
          </p:nvPr>
        </p:nvGraphicFramePr>
        <p:xfrm>
          <a:off x="1634640" y="3594640"/>
          <a:ext cx="9617591" cy="1972679"/>
        </p:xfrm>
        <a:graphic>
          <a:graphicData uri="http://schemas.openxmlformats.org/drawingml/2006/table">
            <a:tbl>
              <a:tblPr firstRow="1" bandRow="1">
                <a:tableStyleId>{5C22544A-7EE6-4342-B048-85BDC9FD1C3A}</a:tableStyleId>
              </a:tblPr>
              <a:tblGrid>
                <a:gridCol w="2086985">
                  <a:extLst>
                    <a:ext uri="{9D8B030D-6E8A-4147-A177-3AD203B41FA5}">
                      <a16:colId xmlns:a16="http://schemas.microsoft.com/office/drawing/2014/main" val="3949723138"/>
                    </a:ext>
                  </a:extLst>
                </a:gridCol>
                <a:gridCol w="4116657">
                  <a:extLst>
                    <a:ext uri="{9D8B030D-6E8A-4147-A177-3AD203B41FA5}">
                      <a16:colId xmlns:a16="http://schemas.microsoft.com/office/drawing/2014/main" val="2108085614"/>
                    </a:ext>
                  </a:extLst>
                </a:gridCol>
                <a:gridCol w="1551877">
                  <a:extLst>
                    <a:ext uri="{9D8B030D-6E8A-4147-A177-3AD203B41FA5}">
                      <a16:colId xmlns:a16="http://schemas.microsoft.com/office/drawing/2014/main" val="2860437740"/>
                    </a:ext>
                  </a:extLst>
                </a:gridCol>
                <a:gridCol w="975731">
                  <a:extLst>
                    <a:ext uri="{9D8B030D-6E8A-4147-A177-3AD203B41FA5}">
                      <a16:colId xmlns:a16="http://schemas.microsoft.com/office/drawing/2014/main" val="4284805931"/>
                    </a:ext>
                  </a:extLst>
                </a:gridCol>
                <a:gridCol w="886341">
                  <a:extLst>
                    <a:ext uri="{9D8B030D-6E8A-4147-A177-3AD203B41FA5}">
                      <a16:colId xmlns:a16="http://schemas.microsoft.com/office/drawing/2014/main" val="1897813816"/>
                    </a:ext>
                  </a:extLst>
                </a:gridCol>
              </a:tblGrid>
              <a:tr h="380099">
                <a:tc rowSpan="2">
                  <a:txBody>
                    <a:bodyPr/>
                    <a:lstStyle/>
                    <a:p>
                      <a:pPr algn="l"/>
                      <a:r>
                        <a:rPr lang="en-US" sz="1300" b="1"/>
                        <a:t>Trial Name</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rowSpan="2">
                  <a:txBody>
                    <a:bodyPr/>
                    <a:lstStyle/>
                    <a:p>
                      <a:pPr algn="ctr"/>
                      <a:r>
                        <a:rPr lang="en-US" sz="1300"/>
                        <a:t>Trial Type</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rowSpan="2">
                  <a:txBody>
                    <a:bodyPr/>
                    <a:lstStyle/>
                    <a:p>
                      <a:pPr algn="ctr"/>
                      <a:r>
                        <a:rPr lang="en-US" sz="1300"/>
                        <a:t>Population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gridSpan="2">
                  <a:txBody>
                    <a:bodyPr/>
                    <a:lstStyle/>
                    <a:p>
                      <a:pPr algn="ctr"/>
                      <a:r>
                        <a:rPr lang="en-US" sz="1300"/>
                        <a:t>Median OS (m</a:t>
                      </a:r>
                    </a:p>
                  </a:txBody>
                  <a:tcPr marL="68580" marR="68580" marT="34290" marB="34290" anchor="b">
                    <a:lnL w="12700" cmpd="sng">
                      <a:noFill/>
                    </a:lnL>
                    <a:lnR w="0">
                      <a:noFill/>
                    </a:lnR>
                    <a:lnT w="12700" cmpd="sng">
                      <a:noFill/>
                    </a:lnT>
                    <a:lnB w="38100" cmpd="sng">
                      <a:noFill/>
                    </a:lnB>
                    <a:lnTlToBr w="12700" cmpd="sng">
                      <a:noFill/>
                      <a:prstDash val="solid"/>
                    </a:lnTlToBr>
                    <a:lnBlToTr w="12700" cmpd="sng">
                      <a:noFill/>
                      <a:prstDash val="solid"/>
                    </a:lnBlToTr>
                    <a:solidFill>
                      <a:schemeClr val="tx1"/>
                    </a:solidFill>
                  </a:tcPr>
                </a:tc>
                <a:tc hMerge="1">
                  <a:txBody>
                    <a:bodyPr/>
                    <a:lstStyle/>
                    <a:p>
                      <a:endParaRPr lang="en-US"/>
                    </a:p>
                  </a:txBody>
                  <a:tcPr marL="68580" marR="68580" marT="34290" marB="34290" anchor="b">
                    <a:lnL w="0">
                      <a:noFill/>
                    </a:lnL>
                    <a:lnR w="0">
                      <a:noFill/>
                    </a:lnR>
                    <a:lnT w="0">
                      <a:noFill/>
                    </a:lnT>
                    <a:lnB w="0">
                      <a:noFill/>
                    </a:lnB>
                    <a:lnTlToBr w="0">
                      <a:noFill/>
                    </a:lnTlToBr>
                    <a:lnBlToTr w="0">
                      <a:noFill/>
                    </a:lnBlToTr>
                    <a:solidFill>
                      <a:schemeClr val="accent1"/>
                    </a:solidFill>
                  </a:tcPr>
                </a:tc>
                <a:extLst>
                  <a:ext uri="{0D108BD9-81ED-4DB2-BD59-A6C34878D82A}">
                    <a16:rowId xmlns:a16="http://schemas.microsoft.com/office/drawing/2014/main" val="3029178739"/>
                  </a:ext>
                </a:extLst>
              </a:tr>
              <a:tr h="216135">
                <a:tc vMerge="1">
                  <a:txBody>
                    <a:bodyPr/>
                    <a:lstStyle/>
                    <a:p>
                      <a:endParaRPr lang="en-US" sz="1300" b="1"/>
                    </a:p>
                  </a:txBody>
                  <a:tcPr marL="68580" marR="68580" marT="34290" marB="34290" anchor="b">
                    <a:lnL w="0">
                      <a:noFill/>
                    </a:lnL>
                    <a:lnR w="0">
                      <a:noFill/>
                    </a:lnR>
                    <a:lnT w="0">
                      <a:noFill/>
                    </a:lnT>
                    <a:lnB w="0">
                      <a:noFill/>
                    </a:lnB>
                    <a:lnTlToBr w="0">
                      <a:noFill/>
                    </a:lnTlToBr>
                    <a:lnBlToTr w="0">
                      <a:noFill/>
                    </a:lnBlToTr>
                    <a:solidFill>
                      <a:schemeClr val="accent1"/>
                    </a:solidFill>
                  </a:tcPr>
                </a:tc>
                <a:tc vMerge="1">
                  <a:txBody>
                    <a:bodyPr/>
                    <a:lstStyle/>
                    <a:p>
                      <a:pPr algn="ctr"/>
                      <a:endParaRPr lang="en-US" sz="1300"/>
                    </a:p>
                  </a:txBody>
                  <a:tcPr marL="68580" marR="68580" marT="34290" marB="34290" anchor="b">
                    <a:lnL w="0">
                      <a:noFill/>
                    </a:lnL>
                    <a:lnR w="0">
                      <a:noFill/>
                    </a:lnR>
                    <a:lnT w="0">
                      <a:noFill/>
                    </a:lnT>
                    <a:lnB w="0">
                      <a:noFill/>
                    </a:lnB>
                    <a:lnTlToBr w="0">
                      <a:noFill/>
                    </a:lnTlToBr>
                    <a:lnBlToTr w="0">
                      <a:noFill/>
                    </a:lnBlToTr>
                    <a:solidFill>
                      <a:schemeClr val="accent1"/>
                    </a:solidFill>
                  </a:tcPr>
                </a:tc>
                <a:tc vMerge="1">
                  <a:txBody>
                    <a:bodyPr/>
                    <a:lstStyle/>
                    <a:p>
                      <a:pPr algn="ctr"/>
                      <a:endParaRPr lang="en-US" sz="1300"/>
                    </a:p>
                  </a:txBody>
                  <a:tcPr marL="68580" marR="68580" marT="34290" marB="34290" anchor="b">
                    <a:lnL w="0">
                      <a:noFill/>
                    </a:lnL>
                    <a:lnR w="0">
                      <a:noFill/>
                    </a:lnR>
                    <a:lnT w="0">
                      <a:noFill/>
                    </a:lnT>
                    <a:lnB w="0">
                      <a:noFill/>
                    </a:lnB>
                    <a:lnTlToBr w="0">
                      <a:noFill/>
                    </a:lnTlToBr>
                    <a:lnBlToTr w="0">
                      <a:noFill/>
                    </a:lnBlToTr>
                    <a:solidFill>
                      <a:schemeClr val="accent1"/>
                    </a:solidFill>
                  </a:tcPr>
                </a:tc>
                <a:tc>
                  <a:txBody>
                    <a:bodyPr/>
                    <a:lstStyle/>
                    <a:p>
                      <a:pPr lvl="0" algn="ctr">
                        <a:buNone/>
                      </a:pPr>
                      <a:r>
                        <a:rPr lang="en-US" sz="1300" b="1" kern="1200">
                          <a:solidFill>
                            <a:schemeClr val="lt1"/>
                          </a:solidFill>
                          <a:latin typeface="+mn-lt"/>
                          <a:ea typeface="+mn-ea"/>
                          <a:cs typeface="+mn-cs"/>
                        </a:rPr>
                        <a:t>Placebo</a:t>
                      </a:r>
                    </a:p>
                  </a:txBody>
                  <a:tcPr marL="68580" marR="68580" marT="34290" marB="34290" anchor="b">
                    <a:lnL w="0">
                      <a:noFill/>
                    </a:lnL>
                    <a:lnR w="0">
                      <a:noFill/>
                    </a:lnR>
                    <a:lnT w="38100" cmpd="sng">
                      <a:noFill/>
                    </a:lnT>
                    <a:lnB w="0">
                      <a:noFill/>
                    </a:lnB>
                    <a:lnTlToBr w="0">
                      <a:noFill/>
                    </a:lnTlToBr>
                    <a:lnBlToTr w="0">
                      <a:noFill/>
                    </a:lnBlToTr>
                    <a:solidFill>
                      <a:schemeClr val="tx1"/>
                    </a:solidFill>
                  </a:tcPr>
                </a:tc>
                <a:tc>
                  <a:txBody>
                    <a:bodyPr/>
                    <a:lstStyle/>
                    <a:p>
                      <a:pPr lvl="0" algn="ctr">
                        <a:buNone/>
                      </a:pPr>
                      <a:r>
                        <a:rPr lang="en-US" sz="1300" b="1" kern="1200">
                          <a:solidFill>
                            <a:schemeClr val="lt1"/>
                          </a:solidFill>
                          <a:latin typeface="+mn-lt"/>
                          <a:ea typeface="+mn-ea"/>
                          <a:cs typeface="+mn-cs"/>
                        </a:rPr>
                        <a:t>Active</a:t>
                      </a:r>
                    </a:p>
                  </a:txBody>
                  <a:tcPr marL="68580" marR="68580" marT="34290" marB="34290">
                    <a:lnL w="0">
                      <a:noFill/>
                    </a:lnL>
                    <a:lnR w="0">
                      <a:noFill/>
                    </a:lnR>
                    <a:lnT w="0">
                      <a:noFill/>
                    </a:lnT>
                    <a:lnB w="0">
                      <a:noFill/>
                    </a:lnB>
                    <a:lnTlToBr w="0">
                      <a:noFill/>
                    </a:lnTlToBr>
                    <a:lnBlToTr w="0">
                      <a:noFill/>
                    </a:lnBlToTr>
                    <a:solidFill>
                      <a:schemeClr val="tx1"/>
                    </a:solidFill>
                  </a:tcPr>
                </a:tc>
                <a:extLst>
                  <a:ext uri="{0D108BD9-81ED-4DB2-BD59-A6C34878D82A}">
                    <a16:rowId xmlns:a16="http://schemas.microsoft.com/office/drawing/2014/main" val="1199700159"/>
                  </a:ext>
                </a:extLst>
              </a:tr>
              <a:tr h="558970">
                <a:tc>
                  <a:txBody>
                    <a:bodyPr/>
                    <a:lstStyle/>
                    <a:p>
                      <a:r>
                        <a:rPr lang="en-US" sz="1300" b="1" err="1"/>
                        <a:t>Demols</a:t>
                      </a:r>
                      <a:r>
                        <a:rPr lang="en-US" sz="1300" b="1"/>
                        <a:t> et al, 2020</a:t>
                      </a:r>
                    </a:p>
                  </a:txBody>
                  <a:tcPr marL="68580" marR="68580" marT="34290" marB="34290" anchor="ctr">
                    <a:lnL w="12700" cmpd="sng">
                      <a:noFill/>
                    </a:lnL>
                    <a:lnR w="12700" cmpd="sng">
                      <a:noFill/>
                    </a:lnR>
                    <a:lnT w="381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a:t>REACHIN trial</a:t>
                      </a:r>
                      <a:br>
                        <a:rPr lang="en-US" sz="1300"/>
                      </a:br>
                      <a:r>
                        <a:rPr lang="en-US" sz="1300"/>
                        <a:t>Phase 2 placebo vs regorafenib</a:t>
                      </a:r>
                      <a:br>
                        <a:rPr lang="en-US" sz="1300"/>
                      </a:br>
                      <a:r>
                        <a:rPr lang="en-US" sz="1300"/>
                        <a:t>in advanced BTC</a:t>
                      </a:r>
                    </a:p>
                  </a:txBody>
                  <a:tcPr marL="68580" marR="68580" marT="34290" marB="34290" anchor="ctr">
                    <a:lnL w="12700" cmpd="sng">
                      <a:noFill/>
                    </a:lnL>
                    <a:lnR w="12700" cmpd="sng">
                      <a:noFill/>
                    </a:lnR>
                    <a:lnT w="381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a:t>N=66</a:t>
                      </a:r>
                      <a:br>
                        <a:rPr lang="en-US" sz="1300"/>
                      </a:br>
                      <a:r>
                        <a:rPr lang="en-US" sz="1300"/>
                        <a:t>(42 IHCC)</a:t>
                      </a:r>
                    </a:p>
                  </a:txBody>
                  <a:tcPr marL="68580" marR="68580" marT="34290" marB="34290" anchor="ctr">
                    <a:lnL w="12700" cmpd="sng">
                      <a:noFill/>
                    </a:lnL>
                    <a:lnR w="12700" cmpd="sng">
                      <a:noFill/>
                    </a:lnR>
                    <a:lnT w="381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a:t>5.1</a:t>
                      </a:r>
                    </a:p>
                  </a:txBody>
                  <a:tcPr marL="68580" marR="68580" marT="34290" marB="34290" anchor="ctr">
                    <a:lnL w="12700" cmpd="sng">
                      <a:noFill/>
                    </a:lnL>
                    <a:lnR w="12700" cmpd="sng">
                      <a:noFill/>
                    </a:lnR>
                    <a:lnT w="38100" cmpd="sng">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lvl="0" algn="ctr">
                        <a:buNone/>
                      </a:pPr>
                      <a:r>
                        <a:rPr lang="en-US" sz="1300" b="1"/>
                        <a:t>5.3</a:t>
                      </a:r>
                    </a:p>
                  </a:txBody>
                  <a:tcPr marL="68580" marR="68580" marT="34290" marB="34290" anchor="ctr">
                    <a:lnL w="12700" cmpd="sng">
                      <a:noFill/>
                    </a:lnL>
                    <a:lnR w="12700" cmpd="sng">
                      <a:noFill/>
                    </a:lnR>
                    <a:lnT w="0">
                      <a:noFill/>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0397506"/>
                  </a:ext>
                </a:extLst>
              </a:tr>
              <a:tr h="588781">
                <a:tc>
                  <a:txBody>
                    <a:bodyPr/>
                    <a:lstStyle/>
                    <a:p>
                      <a:r>
                        <a:rPr lang="en-US" sz="1300" b="1" err="1"/>
                        <a:t>Lamarca</a:t>
                      </a:r>
                      <a:r>
                        <a:rPr lang="en-US" sz="1300" b="1"/>
                        <a:t> et al, 2019</a:t>
                      </a:r>
                    </a:p>
                  </a:txBody>
                  <a:tcPr marL="68580" marR="68580" marT="34290" marB="34290" anchor="ctr">
                    <a:lnL w="12700" cmpd="sng">
                      <a:noFill/>
                    </a:lnL>
                    <a:lnR w="12700" cmpd="sng">
                      <a:noFill/>
                    </a:lnR>
                    <a:lnT w="12700" cap="flat" cmpd="sng" algn="ctr">
                      <a:solidFill>
                        <a:schemeClr val="bg2">
                          <a:lumMod val="75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a:t>ABC-06</a:t>
                      </a:r>
                      <a:br>
                        <a:rPr lang="en-US" sz="1300"/>
                      </a:br>
                      <a:r>
                        <a:rPr lang="en-US" sz="1300"/>
                        <a:t>Phase 3 </a:t>
                      </a:r>
                      <a:r>
                        <a:rPr lang="en-US" sz="1300" err="1"/>
                        <a:t>randomised</a:t>
                      </a:r>
                      <a:r>
                        <a:rPr lang="en-US" sz="1300"/>
                        <a:t>, open label in second-line </a:t>
                      </a:r>
                      <a:br>
                        <a:rPr lang="en-US" sz="1300"/>
                      </a:br>
                      <a:r>
                        <a:rPr lang="en-US" sz="1300"/>
                        <a:t>advanced BTC ASC vs </a:t>
                      </a:r>
                      <a:r>
                        <a:rPr lang="en-US" sz="1300" err="1"/>
                        <a:t>mFOLFOX</a:t>
                      </a:r>
                      <a:r>
                        <a:rPr lang="en-US" sz="1300"/>
                        <a:t> </a:t>
                      </a:r>
                    </a:p>
                  </a:txBody>
                  <a:tcPr marL="68580" marR="68580" marT="34290" marB="34290" anchor="ctr">
                    <a:lnL w="12700" cmpd="sng">
                      <a:noFill/>
                    </a:lnL>
                    <a:lnR w="12700" cmpd="sng">
                      <a:noFill/>
                    </a:lnR>
                    <a:lnT w="12700" cap="flat" cmpd="sng" algn="ctr">
                      <a:solidFill>
                        <a:schemeClr val="bg2">
                          <a:lumMod val="75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a:t>N=162</a:t>
                      </a:r>
                      <a:br>
                        <a:rPr lang="en-US" sz="1300"/>
                      </a:br>
                      <a:r>
                        <a:rPr lang="en-US" sz="1300"/>
                        <a:t>(117 CCA,</a:t>
                      </a:r>
                      <a:br>
                        <a:rPr lang="en-US" sz="1300"/>
                      </a:br>
                      <a:r>
                        <a:rPr lang="en-US" sz="1300"/>
                        <a:t>72 IHCC)</a:t>
                      </a:r>
                    </a:p>
                  </a:txBody>
                  <a:tcPr marL="68580" marR="68580" marT="34290" marB="34290" anchor="ctr">
                    <a:lnL w="12700" cmpd="sng">
                      <a:noFill/>
                    </a:lnL>
                    <a:lnR w="12700" cmpd="sng">
                      <a:noFill/>
                    </a:lnR>
                    <a:lnT w="12700" cap="flat" cmpd="sng" algn="ctr">
                      <a:solidFill>
                        <a:schemeClr val="bg2">
                          <a:lumMod val="75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a:t>5.3</a:t>
                      </a:r>
                    </a:p>
                  </a:txBody>
                  <a:tcPr marL="68580" marR="68580" marT="34290" marB="34290" anchor="ctr">
                    <a:lnL w="12700" cmpd="sng">
                      <a:noFill/>
                    </a:lnL>
                    <a:lnR w="12700" cmpd="sng">
                      <a:noFill/>
                    </a:lnR>
                    <a:lnT w="12700" cap="flat" cmpd="sng" algn="ctr">
                      <a:solidFill>
                        <a:schemeClr val="bg2">
                          <a:lumMod val="75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lvl="0" algn="ctr">
                        <a:buNone/>
                      </a:pPr>
                      <a:r>
                        <a:rPr lang="en-US" sz="1300" b="1"/>
                        <a:t>6.2</a:t>
                      </a:r>
                    </a:p>
                  </a:txBody>
                  <a:tcPr marL="68580" marR="68580" marT="34290" marB="34290" anchor="ctr">
                    <a:lnL w="12700" cmpd="sng">
                      <a:noFill/>
                    </a:lnL>
                    <a:lnR w="12700" cmpd="sng">
                      <a:noFill/>
                    </a:lnR>
                    <a:lnT w="12700" cap="flat" cmpd="sng" algn="ctr">
                      <a:solidFill>
                        <a:schemeClr val="bg2">
                          <a:lumMod val="75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812240"/>
                  </a:ext>
                </a:extLst>
              </a:tr>
            </a:tbl>
          </a:graphicData>
        </a:graphic>
      </p:graphicFrame>
    </p:spTree>
    <p:extLst>
      <p:ext uri="{BB962C8B-B14F-4D97-AF65-F5344CB8AC3E}">
        <p14:creationId xmlns:p14="http://schemas.microsoft.com/office/powerpoint/2010/main" val="1750571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Overall Survival (OS): final analysis</a:t>
            </a:r>
            <a:r>
              <a:rPr lang="en-US" baseline="30000"/>
              <a:t>1</a:t>
            </a:r>
            <a:endParaRPr lang="en-US"/>
          </a:p>
        </p:txBody>
      </p:sp>
      <p:sp>
        <p:nvSpPr>
          <p:cNvPr id="2" name="Text Placeholder 1">
            <a:extLst>
              <a:ext uri="{FF2B5EF4-FFF2-40B4-BE49-F238E27FC236}">
                <a16:creationId xmlns:a16="http://schemas.microsoft.com/office/drawing/2014/main" id="{3DBE126C-8352-41B6-A98B-94EEA5B7671B}"/>
              </a:ext>
            </a:extLst>
          </p:cNvPr>
          <p:cNvSpPr>
            <a:spLocks noGrp="1"/>
          </p:cNvSpPr>
          <p:nvPr>
            <p:ph type="body" sz="quarter" idx="13"/>
          </p:nvPr>
        </p:nvSpPr>
        <p:spPr>
          <a:xfrm>
            <a:off x="1627200" y="6115128"/>
            <a:ext cx="9727200" cy="536665"/>
          </a:xfrm>
        </p:spPr>
        <p:txBody>
          <a:bodyPr/>
          <a:lstStyle/>
          <a:p>
            <a:r>
              <a:rPr lang="en-US"/>
              <a:t>All </a:t>
            </a:r>
            <a:r>
              <a:rPr lang="en-US" err="1"/>
              <a:t>randomised</a:t>
            </a:r>
            <a:r>
              <a:rPr lang="en-US"/>
              <a:t> patients as of May 31, 2020</a:t>
            </a:r>
          </a:p>
          <a:p>
            <a:r>
              <a:rPr lang="en-US"/>
              <a:t>*Patients without documentation of death at the data cutoff date were censored at the date the patient was last known to be alive or the data cutoff date, whichever was earlier</a:t>
            </a:r>
          </a:p>
          <a:p>
            <a:r>
              <a:rPr lang="en-US"/>
              <a:t>Adj., adjusted; CI, confidence interval; HR, hazard ratio; OS, overall survival; RPSFT, rank-preserving structural failure time</a:t>
            </a:r>
          </a:p>
          <a:p>
            <a:r>
              <a:rPr lang="en-US"/>
              <a:t>1. </a:t>
            </a:r>
            <a:r>
              <a:rPr lang="en-US">
                <a:hlinkClick r:id="rId3"/>
              </a:rPr>
              <a:t>Zhu AX, et al. JAMA Oncol. 2021;7(11):1669–1677</a:t>
            </a:r>
            <a:endParaRPr lang="en-US"/>
          </a:p>
          <a:p>
            <a:endParaRPr lang="en-GB"/>
          </a:p>
        </p:txBody>
      </p:sp>
      <p:sp>
        <p:nvSpPr>
          <p:cNvPr id="7" name="Slide Number Placeholder 6">
            <a:extLst>
              <a:ext uri="{FF2B5EF4-FFF2-40B4-BE49-F238E27FC236}">
                <a16:creationId xmlns:a16="http://schemas.microsoft.com/office/drawing/2014/main" id="{90749C2E-19C5-48CD-A034-BA74AE7B3013}"/>
              </a:ext>
            </a:extLst>
          </p:cNvPr>
          <p:cNvSpPr>
            <a:spLocks noGrp="1"/>
          </p:cNvSpPr>
          <p:nvPr>
            <p:ph type="sldNum" sz="quarter" idx="4294967295"/>
          </p:nvPr>
        </p:nvSpPr>
        <p:spPr>
          <a:xfrm>
            <a:off x="11353800" y="6356350"/>
            <a:ext cx="838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5D7DB4-A082-FC4D-A18E-FD9E7869203F}" type="slidenum">
              <a:rPr kumimoji="0" lang="en-GB" sz="600" b="0" i="0" u="none" strike="noStrike" kern="1200" cap="none" spc="0" normalizeH="0" baseline="0" noProof="0" smtClean="0">
                <a:ln>
                  <a:noFill/>
                </a:ln>
                <a:solidFill>
                  <a:srgbClr val="A4D3E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600" b="0" i="0" u="none" strike="noStrike" kern="1200" cap="none" spc="0" normalizeH="0" baseline="0" noProof="0">
              <a:ln>
                <a:noFill/>
              </a:ln>
              <a:solidFill>
                <a:srgbClr val="A4D3EC"/>
              </a:solidFill>
              <a:effectLst/>
              <a:uLnTx/>
              <a:uFillTx/>
              <a:latin typeface="Arial" panose="020B0604020202020204"/>
              <a:ea typeface="+mn-ea"/>
              <a:cs typeface="+mn-cs"/>
            </a:endParaRPr>
          </a:p>
        </p:txBody>
      </p:sp>
      <p:graphicFrame>
        <p:nvGraphicFramePr>
          <p:cNvPr id="86" name="IVO">
            <a:extLst>
              <a:ext uri="{FF2B5EF4-FFF2-40B4-BE49-F238E27FC236}">
                <a16:creationId xmlns:a16="http://schemas.microsoft.com/office/drawing/2014/main" id="{01BE31F2-DD72-4535-8284-B0B344DBBF4B}"/>
              </a:ext>
            </a:extLst>
          </p:cNvPr>
          <p:cNvGraphicFramePr>
            <a:graphicFrameLocks noGrp="1"/>
          </p:cNvGraphicFramePr>
          <p:nvPr>
            <p:extLst>
              <p:ext uri="{D42A27DB-BD31-4B8C-83A1-F6EECF244321}">
                <p14:modId xmlns:p14="http://schemas.microsoft.com/office/powerpoint/2010/main" val="130998384"/>
              </p:ext>
            </p:extLst>
          </p:nvPr>
        </p:nvGraphicFramePr>
        <p:xfrm>
          <a:off x="1878126" y="1399165"/>
          <a:ext cx="6391655" cy="36305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8" name="PBO">
            <a:extLst>
              <a:ext uri="{FF2B5EF4-FFF2-40B4-BE49-F238E27FC236}">
                <a16:creationId xmlns:a16="http://schemas.microsoft.com/office/drawing/2014/main" id="{4A7D45A9-78FA-4408-AED9-16F97C0ABBA1}"/>
              </a:ext>
            </a:extLst>
          </p:cNvPr>
          <p:cNvGraphicFramePr>
            <a:graphicFrameLocks noGrp="1"/>
          </p:cNvGraphicFramePr>
          <p:nvPr>
            <p:extLst>
              <p:ext uri="{D42A27DB-BD31-4B8C-83A1-F6EECF244321}">
                <p14:modId xmlns:p14="http://schemas.microsoft.com/office/powerpoint/2010/main" val="666622699"/>
              </p:ext>
            </p:extLst>
          </p:nvPr>
        </p:nvGraphicFramePr>
        <p:xfrm>
          <a:off x="1878126" y="1390989"/>
          <a:ext cx="6391655" cy="3638767"/>
        </p:xfrm>
        <a:graphic>
          <a:graphicData uri="http://schemas.openxmlformats.org/drawingml/2006/chart">
            <c:chart xmlns:c="http://schemas.openxmlformats.org/drawingml/2006/chart" xmlns:r="http://schemas.openxmlformats.org/officeDocument/2006/relationships" r:id="rId5"/>
          </a:graphicData>
        </a:graphic>
      </p:graphicFrame>
      <p:sp>
        <p:nvSpPr>
          <p:cNvPr id="89" name="x-axis title">
            <a:extLst>
              <a:ext uri="{FF2B5EF4-FFF2-40B4-BE49-F238E27FC236}">
                <a16:creationId xmlns:a16="http://schemas.microsoft.com/office/drawing/2014/main" id="{6D46D621-81D5-4FF0-BA04-7991FFD665EC}"/>
              </a:ext>
            </a:extLst>
          </p:cNvPr>
          <p:cNvSpPr txBox="1"/>
          <p:nvPr/>
        </p:nvSpPr>
        <p:spPr>
          <a:xfrm>
            <a:off x="6782314" y="4926411"/>
            <a:ext cx="1484702" cy="276999"/>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3778"/>
                </a:solidFill>
                <a:effectLst/>
                <a:uLnTx/>
                <a:uFillTx/>
              </a:rPr>
              <a:t>Survival (months)</a:t>
            </a:r>
          </a:p>
        </p:txBody>
      </p:sp>
      <p:grpSp>
        <p:nvGrpSpPr>
          <p:cNvPr id="90" name="Group 13">
            <a:extLst>
              <a:ext uri="{FF2B5EF4-FFF2-40B4-BE49-F238E27FC236}">
                <a16:creationId xmlns:a16="http://schemas.microsoft.com/office/drawing/2014/main" id="{CA606B60-E47E-4066-8D2C-79B7A42586CD}"/>
              </a:ext>
            </a:extLst>
          </p:cNvPr>
          <p:cNvGrpSpPr/>
          <p:nvPr/>
        </p:nvGrpSpPr>
        <p:grpSpPr>
          <a:xfrm>
            <a:off x="2242878" y="5032803"/>
            <a:ext cx="5899846" cy="535967"/>
            <a:chOff x="550253" y="5222136"/>
            <a:chExt cx="5899845" cy="535967"/>
          </a:xfrm>
        </p:grpSpPr>
        <p:sp>
          <p:nvSpPr>
            <p:cNvPr id="91" name="number of pts at risk">
              <a:extLst>
                <a:ext uri="{FF2B5EF4-FFF2-40B4-BE49-F238E27FC236}">
                  <a16:creationId xmlns:a16="http://schemas.microsoft.com/office/drawing/2014/main" id="{DA3044F4-A0E7-4366-9995-04569DCB2C2B}"/>
                </a:ext>
              </a:extLst>
            </p:cNvPr>
            <p:cNvSpPr txBox="1"/>
            <p:nvPr/>
          </p:nvSpPr>
          <p:spPr>
            <a:xfrm>
              <a:off x="550253" y="5222136"/>
              <a:ext cx="2133918" cy="276999"/>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mj-lt"/>
                </a:rPr>
                <a:t>Number of patients at risk:</a:t>
              </a:r>
            </a:p>
          </p:txBody>
        </p:sp>
        <p:grpSp>
          <p:nvGrpSpPr>
            <p:cNvPr id="92" name="Group 15">
              <a:extLst>
                <a:ext uri="{FF2B5EF4-FFF2-40B4-BE49-F238E27FC236}">
                  <a16:creationId xmlns:a16="http://schemas.microsoft.com/office/drawing/2014/main" id="{E78AACF4-2BA6-4BBE-962C-0D38CD3D6CBE}"/>
                </a:ext>
              </a:extLst>
            </p:cNvPr>
            <p:cNvGrpSpPr/>
            <p:nvPr/>
          </p:nvGrpSpPr>
          <p:grpSpPr>
            <a:xfrm>
              <a:off x="674581" y="5511882"/>
              <a:ext cx="5775517" cy="246221"/>
              <a:chOff x="3571892" y="5624896"/>
              <a:chExt cx="5775517" cy="246221"/>
            </a:xfrm>
          </p:grpSpPr>
          <p:sp>
            <p:nvSpPr>
              <p:cNvPr id="93" name="TextBox 17">
                <a:extLst>
                  <a:ext uri="{FF2B5EF4-FFF2-40B4-BE49-F238E27FC236}">
                    <a16:creationId xmlns:a16="http://schemas.microsoft.com/office/drawing/2014/main" id="{6F52CBFE-3F01-430F-A0D0-DD78AC2065A8}"/>
                  </a:ext>
                </a:extLst>
              </p:cNvPr>
              <p:cNvSpPr txBox="1"/>
              <p:nvPr/>
            </p:nvSpPr>
            <p:spPr>
              <a:xfrm>
                <a:off x="3571892" y="5624896"/>
                <a:ext cx="396262"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126</a:t>
                </a:r>
              </a:p>
            </p:txBody>
          </p:sp>
          <p:sp>
            <p:nvSpPr>
              <p:cNvPr id="94" name="TextBox 18">
                <a:extLst>
                  <a:ext uri="{FF2B5EF4-FFF2-40B4-BE49-F238E27FC236}">
                    <a16:creationId xmlns:a16="http://schemas.microsoft.com/office/drawing/2014/main" id="{CDEF8E8F-1BC2-43AC-B3C5-31C395AAD3AB}"/>
                  </a:ext>
                </a:extLst>
              </p:cNvPr>
              <p:cNvSpPr txBox="1"/>
              <p:nvPr/>
            </p:nvSpPr>
            <p:spPr>
              <a:xfrm>
                <a:off x="3911764" y="5624896"/>
                <a:ext cx="396262"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113</a:t>
                </a:r>
              </a:p>
            </p:txBody>
          </p:sp>
          <p:sp>
            <p:nvSpPr>
              <p:cNvPr id="95" name="TextBox 19">
                <a:extLst>
                  <a:ext uri="{FF2B5EF4-FFF2-40B4-BE49-F238E27FC236}">
                    <a16:creationId xmlns:a16="http://schemas.microsoft.com/office/drawing/2014/main" id="{56F48522-0EDB-44BC-9396-30105846C7FE}"/>
                  </a:ext>
                </a:extLst>
              </p:cNvPr>
              <p:cNvSpPr txBox="1"/>
              <p:nvPr/>
            </p:nvSpPr>
            <p:spPr>
              <a:xfrm>
                <a:off x="4268283"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97</a:t>
                </a:r>
              </a:p>
            </p:txBody>
          </p:sp>
          <p:sp>
            <p:nvSpPr>
              <p:cNvPr id="96" name="TextBox 20">
                <a:extLst>
                  <a:ext uri="{FF2B5EF4-FFF2-40B4-BE49-F238E27FC236}">
                    <a16:creationId xmlns:a16="http://schemas.microsoft.com/office/drawing/2014/main" id="{E7DC09EA-AB51-4A20-B233-38BAF7A0AF40}"/>
                  </a:ext>
                </a:extLst>
              </p:cNvPr>
              <p:cNvSpPr txBox="1"/>
              <p:nvPr/>
            </p:nvSpPr>
            <p:spPr>
              <a:xfrm>
                <a:off x="4605077"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85</a:t>
                </a:r>
              </a:p>
            </p:txBody>
          </p:sp>
          <p:sp>
            <p:nvSpPr>
              <p:cNvPr id="97" name="TextBox 21">
                <a:extLst>
                  <a:ext uri="{FF2B5EF4-FFF2-40B4-BE49-F238E27FC236}">
                    <a16:creationId xmlns:a16="http://schemas.microsoft.com/office/drawing/2014/main" id="{C5D8A9DA-9872-4BAA-8AE8-E3217E4C49DB}"/>
                  </a:ext>
                </a:extLst>
              </p:cNvPr>
              <p:cNvSpPr txBox="1"/>
              <p:nvPr/>
            </p:nvSpPr>
            <p:spPr>
              <a:xfrm>
                <a:off x="4916876"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72</a:t>
                </a:r>
              </a:p>
            </p:txBody>
          </p:sp>
          <p:sp>
            <p:nvSpPr>
              <p:cNvPr id="98" name="TextBox 22">
                <a:extLst>
                  <a:ext uri="{FF2B5EF4-FFF2-40B4-BE49-F238E27FC236}">
                    <a16:creationId xmlns:a16="http://schemas.microsoft.com/office/drawing/2014/main" id="{4E9AD9AD-D875-4D27-9ED9-2B551C880FC3}"/>
                  </a:ext>
                </a:extLst>
              </p:cNvPr>
              <p:cNvSpPr txBox="1"/>
              <p:nvPr/>
            </p:nvSpPr>
            <p:spPr>
              <a:xfrm>
                <a:off x="5240073"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62</a:t>
                </a:r>
              </a:p>
            </p:txBody>
          </p:sp>
          <p:sp>
            <p:nvSpPr>
              <p:cNvPr id="99" name="TextBox 23">
                <a:extLst>
                  <a:ext uri="{FF2B5EF4-FFF2-40B4-BE49-F238E27FC236}">
                    <a16:creationId xmlns:a16="http://schemas.microsoft.com/office/drawing/2014/main" id="{A323757A-1416-4E43-A279-C5EA3E7CFD25}"/>
                  </a:ext>
                </a:extLst>
              </p:cNvPr>
              <p:cNvSpPr txBox="1"/>
              <p:nvPr/>
            </p:nvSpPr>
            <p:spPr>
              <a:xfrm>
                <a:off x="5562226"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53</a:t>
                </a:r>
              </a:p>
            </p:txBody>
          </p:sp>
          <p:sp>
            <p:nvSpPr>
              <p:cNvPr id="100" name="TextBox 24">
                <a:extLst>
                  <a:ext uri="{FF2B5EF4-FFF2-40B4-BE49-F238E27FC236}">
                    <a16:creationId xmlns:a16="http://schemas.microsoft.com/office/drawing/2014/main" id="{A5B7F081-5B5E-4EA6-90F9-6C4050B2F3CC}"/>
                  </a:ext>
                </a:extLst>
              </p:cNvPr>
              <p:cNvSpPr txBox="1"/>
              <p:nvPr/>
            </p:nvSpPr>
            <p:spPr>
              <a:xfrm>
                <a:off x="5874801"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48</a:t>
                </a:r>
              </a:p>
            </p:txBody>
          </p:sp>
          <p:sp>
            <p:nvSpPr>
              <p:cNvPr id="101" name="TextBox 25">
                <a:extLst>
                  <a:ext uri="{FF2B5EF4-FFF2-40B4-BE49-F238E27FC236}">
                    <a16:creationId xmlns:a16="http://schemas.microsoft.com/office/drawing/2014/main" id="{DC86084C-322A-4047-9BBA-7C44D61457CE}"/>
                  </a:ext>
                </a:extLst>
              </p:cNvPr>
              <p:cNvSpPr txBox="1"/>
              <p:nvPr/>
            </p:nvSpPr>
            <p:spPr>
              <a:xfrm>
                <a:off x="6179860"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42</a:t>
                </a:r>
              </a:p>
            </p:txBody>
          </p:sp>
          <p:sp>
            <p:nvSpPr>
              <p:cNvPr id="102" name="TextBox 26">
                <a:extLst>
                  <a:ext uri="{FF2B5EF4-FFF2-40B4-BE49-F238E27FC236}">
                    <a16:creationId xmlns:a16="http://schemas.microsoft.com/office/drawing/2014/main" id="{193287BD-0931-4DCF-95A8-D6A89FC8F9AD}"/>
                  </a:ext>
                </a:extLst>
              </p:cNvPr>
              <p:cNvSpPr txBox="1"/>
              <p:nvPr/>
            </p:nvSpPr>
            <p:spPr>
              <a:xfrm>
                <a:off x="6514204"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32</a:t>
                </a:r>
              </a:p>
            </p:txBody>
          </p:sp>
          <p:sp>
            <p:nvSpPr>
              <p:cNvPr id="103" name="TextBox 27">
                <a:extLst>
                  <a:ext uri="{FF2B5EF4-FFF2-40B4-BE49-F238E27FC236}">
                    <a16:creationId xmlns:a16="http://schemas.microsoft.com/office/drawing/2014/main" id="{3591FFB5-E307-400C-A2AA-A9478E55709B}"/>
                  </a:ext>
                </a:extLst>
              </p:cNvPr>
              <p:cNvSpPr txBox="1"/>
              <p:nvPr/>
            </p:nvSpPr>
            <p:spPr>
              <a:xfrm>
                <a:off x="6819616"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25</a:t>
                </a:r>
              </a:p>
            </p:txBody>
          </p:sp>
          <p:sp>
            <p:nvSpPr>
              <p:cNvPr id="104" name="TextBox 28">
                <a:extLst>
                  <a:ext uri="{FF2B5EF4-FFF2-40B4-BE49-F238E27FC236}">
                    <a16:creationId xmlns:a16="http://schemas.microsoft.com/office/drawing/2014/main" id="{2C85F907-6200-4DC7-BC70-900E98F60F79}"/>
                  </a:ext>
                </a:extLst>
              </p:cNvPr>
              <p:cNvSpPr txBox="1"/>
              <p:nvPr/>
            </p:nvSpPr>
            <p:spPr>
              <a:xfrm>
                <a:off x="7102200"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18</a:t>
                </a:r>
              </a:p>
            </p:txBody>
          </p:sp>
          <p:sp>
            <p:nvSpPr>
              <p:cNvPr id="105" name="TextBox 29">
                <a:extLst>
                  <a:ext uri="{FF2B5EF4-FFF2-40B4-BE49-F238E27FC236}">
                    <a16:creationId xmlns:a16="http://schemas.microsoft.com/office/drawing/2014/main" id="{074187D9-7819-4E31-A62A-03D2E77A1131}"/>
                  </a:ext>
                </a:extLst>
              </p:cNvPr>
              <p:cNvSpPr txBox="1"/>
              <p:nvPr/>
            </p:nvSpPr>
            <p:spPr>
              <a:xfrm>
                <a:off x="7444020" y="5624896"/>
                <a:ext cx="325730"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14</a:t>
                </a:r>
              </a:p>
            </p:txBody>
          </p:sp>
          <p:sp>
            <p:nvSpPr>
              <p:cNvPr id="106" name="TextBox 30">
                <a:extLst>
                  <a:ext uri="{FF2B5EF4-FFF2-40B4-BE49-F238E27FC236}">
                    <a16:creationId xmlns:a16="http://schemas.microsoft.com/office/drawing/2014/main" id="{5865F669-1DE8-4C84-AB87-498A98E6D772}"/>
                  </a:ext>
                </a:extLst>
              </p:cNvPr>
              <p:cNvSpPr txBox="1"/>
              <p:nvPr/>
            </p:nvSpPr>
            <p:spPr>
              <a:xfrm>
                <a:off x="7778380" y="5624896"/>
                <a:ext cx="400203" cy="246221"/>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10</a:t>
                </a:r>
              </a:p>
            </p:txBody>
          </p:sp>
          <p:sp>
            <p:nvSpPr>
              <p:cNvPr id="107" name="TextBox 31">
                <a:extLst>
                  <a:ext uri="{FF2B5EF4-FFF2-40B4-BE49-F238E27FC236}">
                    <a16:creationId xmlns:a16="http://schemas.microsoft.com/office/drawing/2014/main" id="{A0361A7C-40B1-4291-A5FE-EF893A2CD52A}"/>
                  </a:ext>
                </a:extLst>
              </p:cNvPr>
              <p:cNvSpPr txBox="1"/>
              <p:nvPr/>
            </p:nvSpPr>
            <p:spPr>
              <a:xfrm>
                <a:off x="8141755" y="5624896"/>
                <a:ext cx="255198"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7</a:t>
                </a:r>
              </a:p>
            </p:txBody>
          </p:sp>
          <p:sp>
            <p:nvSpPr>
              <p:cNvPr id="108" name="TextBox 32">
                <a:extLst>
                  <a:ext uri="{FF2B5EF4-FFF2-40B4-BE49-F238E27FC236}">
                    <a16:creationId xmlns:a16="http://schemas.microsoft.com/office/drawing/2014/main" id="{F8139136-697A-41D0-AEC1-85212026FA9D}"/>
                  </a:ext>
                </a:extLst>
              </p:cNvPr>
              <p:cNvSpPr txBox="1"/>
              <p:nvPr/>
            </p:nvSpPr>
            <p:spPr>
              <a:xfrm>
                <a:off x="8466250" y="5624896"/>
                <a:ext cx="255198"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6</a:t>
                </a:r>
              </a:p>
            </p:txBody>
          </p:sp>
          <p:sp>
            <p:nvSpPr>
              <p:cNvPr id="109" name="TextBox 33">
                <a:extLst>
                  <a:ext uri="{FF2B5EF4-FFF2-40B4-BE49-F238E27FC236}">
                    <a16:creationId xmlns:a16="http://schemas.microsoft.com/office/drawing/2014/main" id="{8FCBA540-8DE5-4B8E-9701-71CBEDD64D35}"/>
                  </a:ext>
                </a:extLst>
              </p:cNvPr>
              <p:cNvSpPr txBox="1"/>
              <p:nvPr/>
            </p:nvSpPr>
            <p:spPr>
              <a:xfrm>
                <a:off x="8758981" y="5624896"/>
                <a:ext cx="255198"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5</a:t>
                </a:r>
              </a:p>
            </p:txBody>
          </p:sp>
          <p:sp>
            <p:nvSpPr>
              <p:cNvPr id="110" name="TextBox 34">
                <a:extLst>
                  <a:ext uri="{FF2B5EF4-FFF2-40B4-BE49-F238E27FC236}">
                    <a16:creationId xmlns:a16="http://schemas.microsoft.com/office/drawing/2014/main" id="{85356DC8-D7CE-414C-9EC8-48D8C9F25545}"/>
                  </a:ext>
                </a:extLst>
              </p:cNvPr>
              <p:cNvSpPr txBox="1"/>
              <p:nvPr/>
            </p:nvSpPr>
            <p:spPr>
              <a:xfrm>
                <a:off x="9092211" y="5624896"/>
                <a:ext cx="255198"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C8FF"/>
                    </a:solidFill>
                    <a:effectLst/>
                    <a:uLnTx/>
                    <a:uFillTx/>
                    <a:latin typeface="+mj-lt"/>
                  </a:rPr>
                  <a:t>2</a:t>
                </a:r>
              </a:p>
            </p:txBody>
          </p:sp>
        </p:grpSp>
      </p:grpSp>
      <p:grpSp>
        <p:nvGrpSpPr>
          <p:cNvPr id="111" name="PBO numbers">
            <a:extLst>
              <a:ext uri="{FF2B5EF4-FFF2-40B4-BE49-F238E27FC236}">
                <a16:creationId xmlns:a16="http://schemas.microsoft.com/office/drawing/2014/main" id="{2AACF4BF-2FB6-4924-BB4B-EAF3A8935F36}"/>
              </a:ext>
            </a:extLst>
          </p:cNvPr>
          <p:cNvGrpSpPr/>
          <p:nvPr/>
        </p:nvGrpSpPr>
        <p:grpSpPr>
          <a:xfrm>
            <a:off x="2405307" y="5525904"/>
            <a:ext cx="5405938" cy="246222"/>
            <a:chOff x="1557210" y="4711494"/>
            <a:chExt cx="7726991" cy="246221"/>
          </a:xfrm>
        </p:grpSpPr>
        <p:sp>
          <p:nvSpPr>
            <p:cNvPr id="112" name="TextBox 36">
              <a:extLst>
                <a:ext uri="{FF2B5EF4-FFF2-40B4-BE49-F238E27FC236}">
                  <a16:creationId xmlns:a16="http://schemas.microsoft.com/office/drawing/2014/main" id="{78AA38FE-FD19-4DF3-B339-37483615075C}"/>
                </a:ext>
              </a:extLst>
            </p:cNvPr>
            <p:cNvSpPr txBox="1"/>
            <p:nvPr/>
          </p:nvSpPr>
          <p:spPr>
            <a:xfrm>
              <a:off x="1557210"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61</a:t>
              </a:r>
            </a:p>
          </p:txBody>
        </p:sp>
        <p:sp>
          <p:nvSpPr>
            <p:cNvPr id="113" name="TextBox 37">
              <a:extLst>
                <a:ext uri="{FF2B5EF4-FFF2-40B4-BE49-F238E27FC236}">
                  <a16:creationId xmlns:a16="http://schemas.microsoft.com/office/drawing/2014/main" id="{E3A0D246-ADDF-420D-87D0-1217E0189081}"/>
                </a:ext>
              </a:extLst>
            </p:cNvPr>
            <p:cNvSpPr txBox="1"/>
            <p:nvPr/>
          </p:nvSpPr>
          <p:spPr>
            <a:xfrm>
              <a:off x="2043085"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50</a:t>
              </a:r>
            </a:p>
          </p:txBody>
        </p:sp>
        <p:sp>
          <p:nvSpPr>
            <p:cNvPr id="114" name="TextBox 38">
              <a:extLst>
                <a:ext uri="{FF2B5EF4-FFF2-40B4-BE49-F238E27FC236}">
                  <a16:creationId xmlns:a16="http://schemas.microsoft.com/office/drawing/2014/main" id="{5E983C3C-E394-4C69-BAD4-448E4BE81C6A}"/>
                </a:ext>
              </a:extLst>
            </p:cNvPr>
            <p:cNvSpPr txBox="1"/>
            <p:nvPr/>
          </p:nvSpPr>
          <p:spPr>
            <a:xfrm>
              <a:off x="2483310"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43</a:t>
              </a:r>
            </a:p>
          </p:txBody>
        </p:sp>
        <p:sp>
          <p:nvSpPr>
            <p:cNvPr id="115" name="TextBox 39">
              <a:extLst>
                <a:ext uri="{FF2B5EF4-FFF2-40B4-BE49-F238E27FC236}">
                  <a16:creationId xmlns:a16="http://schemas.microsoft.com/office/drawing/2014/main" id="{956FFC79-9449-42D8-A120-942C5B126277}"/>
                </a:ext>
              </a:extLst>
            </p:cNvPr>
            <p:cNvSpPr txBox="1"/>
            <p:nvPr/>
          </p:nvSpPr>
          <p:spPr>
            <a:xfrm>
              <a:off x="2969393"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35</a:t>
              </a:r>
            </a:p>
          </p:txBody>
        </p:sp>
        <p:sp>
          <p:nvSpPr>
            <p:cNvPr id="116" name="TextBox 40">
              <a:extLst>
                <a:ext uri="{FF2B5EF4-FFF2-40B4-BE49-F238E27FC236}">
                  <a16:creationId xmlns:a16="http://schemas.microsoft.com/office/drawing/2014/main" id="{3F8545B2-5AAA-494F-BFB0-3C6460972E89}"/>
                </a:ext>
              </a:extLst>
            </p:cNvPr>
            <p:cNvSpPr txBox="1"/>
            <p:nvPr/>
          </p:nvSpPr>
          <p:spPr>
            <a:xfrm>
              <a:off x="3420507"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29</a:t>
              </a:r>
            </a:p>
          </p:txBody>
        </p:sp>
        <p:sp>
          <p:nvSpPr>
            <p:cNvPr id="117" name="TextBox 41">
              <a:extLst>
                <a:ext uri="{FF2B5EF4-FFF2-40B4-BE49-F238E27FC236}">
                  <a16:creationId xmlns:a16="http://schemas.microsoft.com/office/drawing/2014/main" id="{B2E71AAE-83E1-4FCC-BF1F-FBD6E69A3902}"/>
                </a:ext>
              </a:extLst>
            </p:cNvPr>
            <p:cNvSpPr txBox="1"/>
            <p:nvPr/>
          </p:nvSpPr>
          <p:spPr>
            <a:xfrm>
              <a:off x="3870907"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27</a:t>
              </a:r>
            </a:p>
          </p:txBody>
        </p:sp>
        <p:sp>
          <p:nvSpPr>
            <p:cNvPr id="118" name="TextBox 42">
              <a:extLst>
                <a:ext uri="{FF2B5EF4-FFF2-40B4-BE49-F238E27FC236}">
                  <a16:creationId xmlns:a16="http://schemas.microsoft.com/office/drawing/2014/main" id="{67D87328-238D-40F2-8B58-D00721628589}"/>
                </a:ext>
              </a:extLst>
            </p:cNvPr>
            <p:cNvSpPr txBox="1"/>
            <p:nvPr/>
          </p:nvSpPr>
          <p:spPr>
            <a:xfrm>
              <a:off x="4351022"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21</a:t>
              </a:r>
            </a:p>
          </p:txBody>
        </p:sp>
        <p:sp>
          <p:nvSpPr>
            <p:cNvPr id="119" name="TextBox 43">
              <a:extLst>
                <a:ext uri="{FF2B5EF4-FFF2-40B4-BE49-F238E27FC236}">
                  <a16:creationId xmlns:a16="http://schemas.microsoft.com/office/drawing/2014/main" id="{FDEFA6D9-3D70-4325-B9B6-3F5DF61BFF2A}"/>
                </a:ext>
              </a:extLst>
            </p:cNvPr>
            <p:cNvSpPr txBox="1"/>
            <p:nvPr/>
          </p:nvSpPr>
          <p:spPr>
            <a:xfrm>
              <a:off x="4787501"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18</a:t>
              </a:r>
            </a:p>
          </p:txBody>
        </p:sp>
        <p:sp>
          <p:nvSpPr>
            <p:cNvPr id="120" name="TextBox 44">
              <a:extLst>
                <a:ext uri="{FF2B5EF4-FFF2-40B4-BE49-F238E27FC236}">
                  <a16:creationId xmlns:a16="http://schemas.microsoft.com/office/drawing/2014/main" id="{DEA877C3-747B-4B87-81E1-F7D9C5F433FB}"/>
                </a:ext>
              </a:extLst>
            </p:cNvPr>
            <p:cNvSpPr txBox="1"/>
            <p:nvPr/>
          </p:nvSpPr>
          <p:spPr>
            <a:xfrm>
              <a:off x="5216001"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17</a:t>
              </a:r>
            </a:p>
          </p:txBody>
        </p:sp>
        <p:sp>
          <p:nvSpPr>
            <p:cNvPr id="121" name="TextBox 45">
              <a:extLst>
                <a:ext uri="{FF2B5EF4-FFF2-40B4-BE49-F238E27FC236}">
                  <a16:creationId xmlns:a16="http://schemas.microsoft.com/office/drawing/2014/main" id="{748CC8A1-D39E-4717-9E63-BB3F3A139CA5}"/>
                </a:ext>
              </a:extLst>
            </p:cNvPr>
            <p:cNvSpPr txBox="1"/>
            <p:nvPr/>
          </p:nvSpPr>
          <p:spPr>
            <a:xfrm>
              <a:off x="5709628" y="4711494"/>
              <a:ext cx="465583"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12</a:t>
              </a:r>
            </a:p>
          </p:txBody>
        </p:sp>
        <p:sp>
          <p:nvSpPr>
            <p:cNvPr id="122" name="TextBox 46">
              <a:extLst>
                <a:ext uri="{FF2B5EF4-FFF2-40B4-BE49-F238E27FC236}">
                  <a16:creationId xmlns:a16="http://schemas.microsoft.com/office/drawing/2014/main" id="{64B30322-EB62-42C8-A3F8-CB1AF375A527}"/>
                </a:ext>
              </a:extLst>
            </p:cNvPr>
            <p:cNvSpPr txBox="1"/>
            <p:nvPr/>
          </p:nvSpPr>
          <p:spPr>
            <a:xfrm>
              <a:off x="6193335" y="4711494"/>
              <a:ext cx="364768"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8</a:t>
              </a:r>
            </a:p>
          </p:txBody>
        </p:sp>
        <p:sp>
          <p:nvSpPr>
            <p:cNvPr id="123" name="TextBox 47">
              <a:extLst>
                <a:ext uri="{FF2B5EF4-FFF2-40B4-BE49-F238E27FC236}">
                  <a16:creationId xmlns:a16="http://schemas.microsoft.com/office/drawing/2014/main" id="{646A23F3-1709-46E3-9752-C97AF4679ECA}"/>
                </a:ext>
              </a:extLst>
            </p:cNvPr>
            <p:cNvSpPr txBox="1"/>
            <p:nvPr/>
          </p:nvSpPr>
          <p:spPr>
            <a:xfrm>
              <a:off x="6593984" y="4711494"/>
              <a:ext cx="364768"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4</a:t>
              </a:r>
            </a:p>
          </p:txBody>
        </p:sp>
        <p:sp>
          <p:nvSpPr>
            <p:cNvPr id="124" name="TextBox 48">
              <a:extLst>
                <a:ext uri="{FF2B5EF4-FFF2-40B4-BE49-F238E27FC236}">
                  <a16:creationId xmlns:a16="http://schemas.microsoft.com/office/drawing/2014/main" id="{FFC7F943-CAF3-4EFD-88E3-032B3E41D784}"/>
                </a:ext>
              </a:extLst>
            </p:cNvPr>
            <p:cNvSpPr txBox="1"/>
            <p:nvPr/>
          </p:nvSpPr>
          <p:spPr>
            <a:xfrm>
              <a:off x="7084304" y="4711494"/>
              <a:ext cx="364768"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4</a:t>
              </a:r>
            </a:p>
          </p:txBody>
        </p:sp>
        <p:sp>
          <p:nvSpPr>
            <p:cNvPr id="125" name="TextBox 49">
              <a:extLst>
                <a:ext uri="{FF2B5EF4-FFF2-40B4-BE49-F238E27FC236}">
                  <a16:creationId xmlns:a16="http://schemas.microsoft.com/office/drawing/2014/main" id="{1DD1594C-3056-4E6B-9D2D-F8ED74DC7818}"/>
                </a:ext>
              </a:extLst>
            </p:cNvPr>
            <p:cNvSpPr txBox="1"/>
            <p:nvPr/>
          </p:nvSpPr>
          <p:spPr>
            <a:xfrm>
              <a:off x="7558952" y="4711494"/>
              <a:ext cx="364768"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2</a:t>
              </a:r>
            </a:p>
          </p:txBody>
        </p:sp>
        <p:sp>
          <p:nvSpPr>
            <p:cNvPr id="126" name="TextBox 50">
              <a:extLst>
                <a:ext uri="{FF2B5EF4-FFF2-40B4-BE49-F238E27FC236}">
                  <a16:creationId xmlns:a16="http://schemas.microsoft.com/office/drawing/2014/main" id="{8912309B-5040-491A-9677-35153FEC6B2C}"/>
                </a:ext>
              </a:extLst>
            </p:cNvPr>
            <p:cNvSpPr txBox="1"/>
            <p:nvPr/>
          </p:nvSpPr>
          <p:spPr>
            <a:xfrm>
              <a:off x="8030513" y="4711494"/>
              <a:ext cx="364768"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1</a:t>
              </a:r>
            </a:p>
          </p:txBody>
        </p:sp>
        <p:sp>
          <p:nvSpPr>
            <p:cNvPr id="127" name="TextBox 51">
              <a:extLst>
                <a:ext uri="{FF2B5EF4-FFF2-40B4-BE49-F238E27FC236}">
                  <a16:creationId xmlns:a16="http://schemas.microsoft.com/office/drawing/2014/main" id="{EDCE903F-B6D9-4C2F-842E-EE79023CAFAF}"/>
                </a:ext>
              </a:extLst>
            </p:cNvPr>
            <p:cNvSpPr txBox="1"/>
            <p:nvPr/>
          </p:nvSpPr>
          <p:spPr>
            <a:xfrm>
              <a:off x="8492584" y="4711494"/>
              <a:ext cx="375632" cy="246220"/>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1</a:t>
              </a:r>
            </a:p>
          </p:txBody>
        </p:sp>
        <p:sp>
          <p:nvSpPr>
            <p:cNvPr id="128" name="TextBox 52">
              <a:extLst>
                <a:ext uri="{FF2B5EF4-FFF2-40B4-BE49-F238E27FC236}">
                  <a16:creationId xmlns:a16="http://schemas.microsoft.com/office/drawing/2014/main" id="{E12967AB-BDCE-4EE8-90E0-A6CF44DD18E7}"/>
                </a:ext>
              </a:extLst>
            </p:cNvPr>
            <p:cNvSpPr txBox="1"/>
            <p:nvPr/>
          </p:nvSpPr>
          <p:spPr>
            <a:xfrm>
              <a:off x="8919433" y="4711495"/>
              <a:ext cx="364768"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mj-lt"/>
                </a:rPr>
                <a:t>1</a:t>
              </a:r>
            </a:p>
          </p:txBody>
        </p:sp>
      </p:grpSp>
      <p:grpSp>
        <p:nvGrpSpPr>
          <p:cNvPr id="129" name="Group 53">
            <a:extLst>
              <a:ext uri="{FF2B5EF4-FFF2-40B4-BE49-F238E27FC236}">
                <a16:creationId xmlns:a16="http://schemas.microsoft.com/office/drawing/2014/main" id="{AF7EAE54-7479-4CD1-8A48-19BDEFF3A5BC}"/>
              </a:ext>
            </a:extLst>
          </p:cNvPr>
          <p:cNvGrpSpPr/>
          <p:nvPr/>
        </p:nvGrpSpPr>
        <p:grpSpPr>
          <a:xfrm>
            <a:off x="2405308" y="5711951"/>
            <a:ext cx="3497129" cy="246221"/>
            <a:chOff x="3609993" y="6136134"/>
            <a:chExt cx="3497128" cy="246220"/>
          </a:xfrm>
        </p:grpSpPr>
        <p:grpSp>
          <p:nvGrpSpPr>
            <p:cNvPr id="130" name="PBO RPSFT numbers">
              <a:extLst>
                <a:ext uri="{FF2B5EF4-FFF2-40B4-BE49-F238E27FC236}">
                  <a16:creationId xmlns:a16="http://schemas.microsoft.com/office/drawing/2014/main" id="{11603866-EDB4-4D7A-8454-7E3D92FC153F}"/>
                </a:ext>
              </a:extLst>
            </p:cNvPr>
            <p:cNvGrpSpPr/>
            <p:nvPr/>
          </p:nvGrpSpPr>
          <p:grpSpPr>
            <a:xfrm>
              <a:off x="3609993" y="6136134"/>
              <a:ext cx="3197764" cy="246220"/>
              <a:chOff x="1484364" y="4711494"/>
              <a:chExt cx="4629920" cy="246220"/>
            </a:xfrm>
          </p:grpSpPr>
          <p:sp>
            <p:nvSpPr>
              <p:cNvPr id="132" name="TextBox 56">
                <a:extLst>
                  <a:ext uri="{FF2B5EF4-FFF2-40B4-BE49-F238E27FC236}">
                    <a16:creationId xmlns:a16="http://schemas.microsoft.com/office/drawing/2014/main" id="{1F989591-398C-44D1-B041-348210A34983}"/>
                  </a:ext>
                </a:extLst>
              </p:cNvPr>
              <p:cNvSpPr txBox="1"/>
              <p:nvPr/>
            </p:nvSpPr>
            <p:spPr>
              <a:xfrm>
                <a:off x="1484364" y="4711494"/>
                <a:ext cx="471612"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61</a:t>
                </a:r>
              </a:p>
            </p:txBody>
          </p:sp>
          <p:sp>
            <p:nvSpPr>
              <p:cNvPr id="133" name="TextBox 57">
                <a:extLst>
                  <a:ext uri="{FF2B5EF4-FFF2-40B4-BE49-F238E27FC236}">
                    <a16:creationId xmlns:a16="http://schemas.microsoft.com/office/drawing/2014/main" id="{469D6433-B1AA-4090-9104-62265EE825BC}"/>
                  </a:ext>
                </a:extLst>
              </p:cNvPr>
              <p:cNvSpPr txBox="1"/>
              <p:nvPr/>
            </p:nvSpPr>
            <p:spPr>
              <a:xfrm>
                <a:off x="1974455" y="4711494"/>
                <a:ext cx="471612"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49</a:t>
                </a:r>
              </a:p>
            </p:txBody>
          </p:sp>
          <p:sp>
            <p:nvSpPr>
              <p:cNvPr id="134" name="TextBox 58">
                <a:extLst>
                  <a:ext uri="{FF2B5EF4-FFF2-40B4-BE49-F238E27FC236}">
                    <a16:creationId xmlns:a16="http://schemas.microsoft.com/office/drawing/2014/main" id="{162D4D46-C326-41A6-98F2-369BA6AE8E3F}"/>
                  </a:ext>
                </a:extLst>
              </p:cNvPr>
              <p:cNvSpPr txBox="1"/>
              <p:nvPr/>
            </p:nvSpPr>
            <p:spPr>
              <a:xfrm>
                <a:off x="2416850" y="4711494"/>
                <a:ext cx="471612"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37</a:t>
                </a:r>
              </a:p>
            </p:txBody>
          </p:sp>
          <p:sp>
            <p:nvSpPr>
              <p:cNvPr id="135" name="TextBox 59">
                <a:extLst>
                  <a:ext uri="{FF2B5EF4-FFF2-40B4-BE49-F238E27FC236}">
                    <a16:creationId xmlns:a16="http://schemas.microsoft.com/office/drawing/2014/main" id="{7CB5F238-2445-4D54-93B5-A47B4A5D2D1A}"/>
                  </a:ext>
                </a:extLst>
              </p:cNvPr>
              <p:cNvSpPr txBox="1"/>
              <p:nvPr/>
            </p:nvSpPr>
            <p:spPr>
              <a:xfrm>
                <a:off x="2909552" y="4711494"/>
                <a:ext cx="471612"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29</a:t>
                </a:r>
              </a:p>
            </p:txBody>
          </p:sp>
          <p:sp>
            <p:nvSpPr>
              <p:cNvPr id="136" name="TextBox 60">
                <a:extLst>
                  <a:ext uri="{FF2B5EF4-FFF2-40B4-BE49-F238E27FC236}">
                    <a16:creationId xmlns:a16="http://schemas.microsoft.com/office/drawing/2014/main" id="{EC8635AC-B700-4FC6-8652-34063A944C21}"/>
                  </a:ext>
                </a:extLst>
              </p:cNvPr>
              <p:cNvSpPr txBox="1"/>
              <p:nvPr/>
            </p:nvSpPr>
            <p:spPr>
              <a:xfrm>
                <a:off x="3372287" y="4711494"/>
                <a:ext cx="471612"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21</a:t>
                </a:r>
              </a:p>
            </p:txBody>
          </p:sp>
          <p:sp>
            <p:nvSpPr>
              <p:cNvPr id="137" name="TextBox 61">
                <a:extLst>
                  <a:ext uri="{FF2B5EF4-FFF2-40B4-BE49-F238E27FC236}">
                    <a16:creationId xmlns:a16="http://schemas.microsoft.com/office/drawing/2014/main" id="{D3B0E9B4-F03E-4B67-B3E7-3C1862A6DC33}"/>
                  </a:ext>
                </a:extLst>
              </p:cNvPr>
              <p:cNvSpPr txBox="1"/>
              <p:nvPr/>
            </p:nvSpPr>
            <p:spPr>
              <a:xfrm>
                <a:off x="3816016" y="4711494"/>
                <a:ext cx="471612"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14</a:t>
                </a:r>
              </a:p>
            </p:txBody>
          </p:sp>
          <p:sp>
            <p:nvSpPr>
              <p:cNvPr id="138" name="TextBox 62">
                <a:extLst>
                  <a:ext uri="{FF2B5EF4-FFF2-40B4-BE49-F238E27FC236}">
                    <a16:creationId xmlns:a16="http://schemas.microsoft.com/office/drawing/2014/main" id="{623616A1-98EE-4052-B141-17704B12E717}"/>
                  </a:ext>
                </a:extLst>
              </p:cNvPr>
              <p:cNvSpPr txBox="1"/>
              <p:nvPr/>
            </p:nvSpPr>
            <p:spPr>
              <a:xfrm>
                <a:off x="4368371" y="4711494"/>
                <a:ext cx="369491"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6</a:t>
                </a:r>
              </a:p>
            </p:txBody>
          </p:sp>
          <p:sp>
            <p:nvSpPr>
              <p:cNvPr id="139" name="TextBox 63">
                <a:extLst>
                  <a:ext uri="{FF2B5EF4-FFF2-40B4-BE49-F238E27FC236}">
                    <a16:creationId xmlns:a16="http://schemas.microsoft.com/office/drawing/2014/main" id="{C90E4555-AC50-4959-B3B8-038F04C7280B}"/>
                  </a:ext>
                </a:extLst>
              </p:cNvPr>
              <p:cNvSpPr txBox="1"/>
              <p:nvPr/>
            </p:nvSpPr>
            <p:spPr>
              <a:xfrm>
                <a:off x="4800270" y="4711494"/>
                <a:ext cx="369491"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4</a:t>
                </a:r>
              </a:p>
            </p:txBody>
          </p:sp>
          <p:sp>
            <p:nvSpPr>
              <p:cNvPr id="140" name="TextBox 64">
                <a:extLst>
                  <a:ext uri="{FF2B5EF4-FFF2-40B4-BE49-F238E27FC236}">
                    <a16:creationId xmlns:a16="http://schemas.microsoft.com/office/drawing/2014/main" id="{CCDCE918-F3F7-43A1-8C8B-F1C78E7F0DDE}"/>
                  </a:ext>
                </a:extLst>
              </p:cNvPr>
              <p:cNvSpPr txBox="1"/>
              <p:nvPr/>
            </p:nvSpPr>
            <p:spPr>
              <a:xfrm>
                <a:off x="5245984" y="4711494"/>
                <a:ext cx="369491"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2</a:t>
                </a:r>
              </a:p>
            </p:txBody>
          </p:sp>
          <p:sp>
            <p:nvSpPr>
              <p:cNvPr id="141" name="TextBox 65">
                <a:extLst>
                  <a:ext uri="{FF2B5EF4-FFF2-40B4-BE49-F238E27FC236}">
                    <a16:creationId xmlns:a16="http://schemas.microsoft.com/office/drawing/2014/main" id="{AC2FB993-86BD-41E8-BBC7-CD9C08FC9269}"/>
                  </a:ext>
                </a:extLst>
              </p:cNvPr>
              <p:cNvSpPr txBox="1"/>
              <p:nvPr/>
            </p:nvSpPr>
            <p:spPr>
              <a:xfrm>
                <a:off x="5744793" y="4711494"/>
                <a:ext cx="369491"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1</a:t>
                </a:r>
              </a:p>
            </p:txBody>
          </p:sp>
        </p:grpSp>
        <p:sp>
          <p:nvSpPr>
            <p:cNvPr id="131" name="TextBox 55">
              <a:extLst>
                <a:ext uri="{FF2B5EF4-FFF2-40B4-BE49-F238E27FC236}">
                  <a16:creationId xmlns:a16="http://schemas.microsoft.com/office/drawing/2014/main" id="{6424DF99-5669-481A-8F77-86FA9841A5FC}"/>
                </a:ext>
              </a:extLst>
            </p:cNvPr>
            <p:cNvSpPr txBox="1"/>
            <p:nvPr/>
          </p:nvSpPr>
          <p:spPr>
            <a:xfrm>
              <a:off x="6851923" y="6136134"/>
              <a:ext cx="255198" cy="24622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mj-lt"/>
                </a:rPr>
                <a:t>1</a:t>
              </a:r>
            </a:p>
          </p:txBody>
        </p:sp>
      </p:grpSp>
      <p:sp>
        <p:nvSpPr>
          <p:cNvPr id="142" name="y-axis title">
            <a:extLst>
              <a:ext uri="{FF2B5EF4-FFF2-40B4-BE49-F238E27FC236}">
                <a16:creationId xmlns:a16="http://schemas.microsoft.com/office/drawing/2014/main" id="{5DB55D5E-A4B3-4953-80F3-A98954C7C155}"/>
              </a:ext>
            </a:extLst>
          </p:cNvPr>
          <p:cNvSpPr txBox="1"/>
          <p:nvPr/>
        </p:nvSpPr>
        <p:spPr>
          <a:xfrm rot="16200000">
            <a:off x="1070857" y="2903106"/>
            <a:ext cx="1239442" cy="276999"/>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3778"/>
                </a:solidFill>
                <a:effectLst/>
                <a:uLnTx/>
                <a:uFillTx/>
              </a:rPr>
              <a:t>OS probability</a:t>
            </a:r>
          </a:p>
        </p:txBody>
      </p:sp>
      <p:grpSp>
        <p:nvGrpSpPr>
          <p:cNvPr id="143" name="IVO legend">
            <a:extLst>
              <a:ext uri="{FF2B5EF4-FFF2-40B4-BE49-F238E27FC236}">
                <a16:creationId xmlns:a16="http://schemas.microsoft.com/office/drawing/2014/main" id="{7EFC8610-DAA0-4B40-84C8-FE00F0442DD1}"/>
              </a:ext>
            </a:extLst>
          </p:cNvPr>
          <p:cNvGrpSpPr/>
          <p:nvPr/>
        </p:nvGrpSpPr>
        <p:grpSpPr>
          <a:xfrm>
            <a:off x="4134410" y="1457914"/>
            <a:ext cx="1130575" cy="276999"/>
            <a:chOff x="2770070" y="946489"/>
            <a:chExt cx="1130576" cy="276999"/>
          </a:xfrm>
        </p:grpSpPr>
        <p:sp>
          <p:nvSpPr>
            <p:cNvPr id="144" name="TextBox 70">
              <a:extLst>
                <a:ext uri="{FF2B5EF4-FFF2-40B4-BE49-F238E27FC236}">
                  <a16:creationId xmlns:a16="http://schemas.microsoft.com/office/drawing/2014/main" id="{663F6E03-8D5F-47C4-84F5-BBDC271E83C5}"/>
                </a:ext>
              </a:extLst>
            </p:cNvPr>
            <p:cNvSpPr txBox="1"/>
            <p:nvPr/>
          </p:nvSpPr>
          <p:spPr>
            <a:xfrm>
              <a:off x="2952950" y="946489"/>
              <a:ext cx="947696" cy="276999"/>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err="1">
                  <a:ln>
                    <a:noFill/>
                  </a:ln>
                  <a:solidFill>
                    <a:srgbClr val="033778"/>
                  </a:solidFill>
                  <a:effectLst/>
                  <a:uLnTx/>
                  <a:uFillTx/>
                </a:rPr>
                <a:t>Ivosidenib</a:t>
              </a:r>
              <a:endParaRPr kumimoji="0" lang="en-US" sz="1200" b="1" i="0" u="none" strike="noStrike" kern="0" cap="none" spc="0" normalizeH="0" baseline="0" noProof="0">
                <a:ln>
                  <a:noFill/>
                </a:ln>
                <a:solidFill>
                  <a:srgbClr val="033778"/>
                </a:solidFill>
                <a:effectLst/>
                <a:uLnTx/>
                <a:uFillTx/>
              </a:endParaRPr>
            </a:p>
          </p:txBody>
        </p:sp>
        <p:cxnSp>
          <p:nvCxnSpPr>
            <p:cNvPr id="145" name="Straight Connector 71">
              <a:extLst>
                <a:ext uri="{FF2B5EF4-FFF2-40B4-BE49-F238E27FC236}">
                  <a16:creationId xmlns:a16="http://schemas.microsoft.com/office/drawing/2014/main" id="{BD4777B8-7B86-46C5-80AF-B9B5D28A4848}"/>
                </a:ext>
              </a:extLst>
            </p:cNvPr>
            <p:cNvCxnSpPr/>
            <p:nvPr/>
          </p:nvCxnSpPr>
          <p:spPr>
            <a:xfrm>
              <a:off x="2770070" y="1100377"/>
              <a:ext cx="182880" cy="0"/>
            </a:xfrm>
            <a:prstGeom prst="line">
              <a:avLst/>
            </a:prstGeom>
            <a:noFill/>
            <a:ln w="28575" cap="flat" cmpd="sng" algn="ctr">
              <a:solidFill>
                <a:srgbClr val="00C8FF"/>
              </a:solidFill>
              <a:prstDash val="solid"/>
              <a:miter lim="800000"/>
            </a:ln>
            <a:effectLst/>
          </p:spPr>
        </p:cxnSp>
      </p:grpSp>
      <p:grpSp>
        <p:nvGrpSpPr>
          <p:cNvPr id="146" name="Group 72">
            <a:extLst>
              <a:ext uri="{FF2B5EF4-FFF2-40B4-BE49-F238E27FC236}">
                <a16:creationId xmlns:a16="http://schemas.microsoft.com/office/drawing/2014/main" id="{60766835-8BBE-481C-A7ED-3F0ED091E3AD}"/>
              </a:ext>
            </a:extLst>
          </p:cNvPr>
          <p:cNvGrpSpPr/>
          <p:nvPr/>
        </p:nvGrpSpPr>
        <p:grpSpPr>
          <a:xfrm>
            <a:off x="2737736" y="1442530"/>
            <a:ext cx="1188470" cy="307777"/>
            <a:chOff x="2972740" y="963813"/>
            <a:chExt cx="1188469" cy="307776"/>
          </a:xfrm>
        </p:grpSpPr>
        <p:sp>
          <p:nvSpPr>
            <p:cNvPr id="147" name="TextBox 73">
              <a:extLst>
                <a:ext uri="{FF2B5EF4-FFF2-40B4-BE49-F238E27FC236}">
                  <a16:creationId xmlns:a16="http://schemas.microsoft.com/office/drawing/2014/main" id="{02D91A6A-4EF5-4002-9EF5-4ABDF5942E07}"/>
                </a:ext>
              </a:extLst>
            </p:cNvPr>
            <p:cNvSpPr txBox="1"/>
            <p:nvPr/>
          </p:nvSpPr>
          <p:spPr>
            <a:xfrm>
              <a:off x="3208705" y="979202"/>
              <a:ext cx="952504" cy="276998"/>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3778"/>
                  </a:solidFill>
                  <a:effectLst/>
                  <a:uLnTx/>
                  <a:uFillTx/>
                </a:rPr>
                <a:t>Censored*</a:t>
              </a:r>
            </a:p>
          </p:txBody>
        </p:sp>
        <p:sp>
          <p:nvSpPr>
            <p:cNvPr id="148" name="TextBox 74">
              <a:extLst>
                <a:ext uri="{FF2B5EF4-FFF2-40B4-BE49-F238E27FC236}">
                  <a16:creationId xmlns:a16="http://schemas.microsoft.com/office/drawing/2014/main" id="{01D7C2A0-9C64-4216-9128-05EFA28254FA}"/>
                </a:ext>
              </a:extLst>
            </p:cNvPr>
            <p:cNvSpPr txBox="1"/>
            <p:nvPr/>
          </p:nvSpPr>
          <p:spPr>
            <a:xfrm>
              <a:off x="2972740" y="963813"/>
              <a:ext cx="288862" cy="30777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33778"/>
                  </a:solidFill>
                  <a:effectLst/>
                  <a:uLnTx/>
                  <a:uFillTx/>
                </a:rPr>
                <a:t>+</a:t>
              </a:r>
            </a:p>
          </p:txBody>
        </p:sp>
      </p:grpSp>
      <p:grpSp>
        <p:nvGrpSpPr>
          <p:cNvPr id="149" name="PBO legend">
            <a:extLst>
              <a:ext uri="{FF2B5EF4-FFF2-40B4-BE49-F238E27FC236}">
                <a16:creationId xmlns:a16="http://schemas.microsoft.com/office/drawing/2014/main" id="{FFEC8EB3-97A1-4BCB-BCED-A3BF7F6D50F4}"/>
              </a:ext>
            </a:extLst>
          </p:cNvPr>
          <p:cNvGrpSpPr/>
          <p:nvPr/>
        </p:nvGrpSpPr>
        <p:grpSpPr>
          <a:xfrm>
            <a:off x="5447545" y="1457914"/>
            <a:ext cx="957451" cy="276999"/>
            <a:chOff x="2770070" y="946489"/>
            <a:chExt cx="957452" cy="276999"/>
          </a:xfrm>
        </p:grpSpPr>
        <p:sp>
          <p:nvSpPr>
            <p:cNvPr id="150" name="TextBox 76">
              <a:extLst>
                <a:ext uri="{FF2B5EF4-FFF2-40B4-BE49-F238E27FC236}">
                  <a16:creationId xmlns:a16="http://schemas.microsoft.com/office/drawing/2014/main" id="{A7B54305-E6B3-4209-B6D4-DB35F69E8CD8}"/>
                </a:ext>
              </a:extLst>
            </p:cNvPr>
            <p:cNvSpPr txBox="1"/>
            <p:nvPr/>
          </p:nvSpPr>
          <p:spPr>
            <a:xfrm>
              <a:off x="2952950" y="946489"/>
              <a:ext cx="774572" cy="276999"/>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3778"/>
                  </a:solidFill>
                  <a:effectLst/>
                  <a:uLnTx/>
                  <a:uFillTx/>
                </a:rPr>
                <a:t>Placebo</a:t>
              </a:r>
            </a:p>
          </p:txBody>
        </p:sp>
        <p:cxnSp>
          <p:nvCxnSpPr>
            <p:cNvPr id="151" name="Straight Connector 77">
              <a:extLst>
                <a:ext uri="{FF2B5EF4-FFF2-40B4-BE49-F238E27FC236}">
                  <a16:creationId xmlns:a16="http://schemas.microsoft.com/office/drawing/2014/main" id="{CD81C0E8-E140-4355-9F25-4D57BBC1003B}"/>
                </a:ext>
              </a:extLst>
            </p:cNvPr>
            <p:cNvCxnSpPr/>
            <p:nvPr/>
          </p:nvCxnSpPr>
          <p:spPr>
            <a:xfrm>
              <a:off x="2770070" y="1100377"/>
              <a:ext cx="182880" cy="0"/>
            </a:xfrm>
            <a:prstGeom prst="line">
              <a:avLst/>
            </a:prstGeom>
            <a:noFill/>
            <a:ln w="28575" cap="flat" cmpd="sng" algn="ctr">
              <a:solidFill>
                <a:srgbClr val="033778"/>
              </a:solidFill>
              <a:prstDash val="solid"/>
              <a:miter lim="800000"/>
            </a:ln>
            <a:effectLst/>
          </p:spPr>
        </p:cxnSp>
      </p:grpSp>
      <p:sp>
        <p:nvSpPr>
          <p:cNvPr id="155" name="TextBox 81">
            <a:extLst>
              <a:ext uri="{FF2B5EF4-FFF2-40B4-BE49-F238E27FC236}">
                <a16:creationId xmlns:a16="http://schemas.microsoft.com/office/drawing/2014/main" id="{850995AA-173E-487F-8848-74C2D6352C00}"/>
              </a:ext>
            </a:extLst>
          </p:cNvPr>
          <p:cNvSpPr txBox="1"/>
          <p:nvPr/>
        </p:nvSpPr>
        <p:spPr>
          <a:xfrm>
            <a:off x="1527972" y="5317857"/>
            <a:ext cx="816249"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err="1">
                <a:ln>
                  <a:noFill/>
                </a:ln>
                <a:solidFill>
                  <a:srgbClr val="00C8FF"/>
                </a:solidFill>
                <a:effectLst/>
                <a:uLnTx/>
                <a:uFillTx/>
                <a:latin typeface="Arial" panose="020B0604020202020204" pitchFamily="34" charset="0"/>
                <a:cs typeface="Arial" panose="020B0604020202020204" pitchFamily="34" charset="0"/>
              </a:rPr>
              <a:t>Ivosidenib</a:t>
            </a:r>
            <a:endParaRPr kumimoji="0" lang="en-US" sz="1000" b="1" i="0" u="none" strike="noStrike" kern="0" cap="none" spc="0" normalizeH="0" baseline="0" noProof="0">
              <a:ln>
                <a:noFill/>
              </a:ln>
              <a:solidFill>
                <a:srgbClr val="00C8FF"/>
              </a:solidFill>
              <a:effectLst/>
              <a:uLnTx/>
              <a:uFillTx/>
              <a:latin typeface="Arial" panose="020B0604020202020204" pitchFamily="34" charset="0"/>
              <a:cs typeface="Arial" panose="020B0604020202020204" pitchFamily="34" charset="0"/>
            </a:endParaRPr>
          </a:p>
        </p:txBody>
      </p:sp>
      <p:sp>
        <p:nvSpPr>
          <p:cNvPr id="156" name="TextBox 82">
            <a:extLst>
              <a:ext uri="{FF2B5EF4-FFF2-40B4-BE49-F238E27FC236}">
                <a16:creationId xmlns:a16="http://schemas.microsoft.com/office/drawing/2014/main" id="{CF8A7985-BF51-4BEA-AC9E-A7AC80535C07}"/>
              </a:ext>
            </a:extLst>
          </p:cNvPr>
          <p:cNvSpPr txBox="1"/>
          <p:nvPr/>
        </p:nvSpPr>
        <p:spPr>
          <a:xfrm>
            <a:off x="1527972" y="5501015"/>
            <a:ext cx="673582" cy="246221"/>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33778"/>
                </a:solidFill>
                <a:effectLst/>
                <a:uLnTx/>
                <a:uFillTx/>
                <a:latin typeface="Arial" panose="020B0604020202020204" pitchFamily="34" charset="0"/>
                <a:cs typeface="Arial" panose="020B0604020202020204" pitchFamily="34" charset="0"/>
              </a:rPr>
              <a:t>Placebo</a:t>
            </a:r>
          </a:p>
        </p:txBody>
      </p:sp>
      <p:sp>
        <p:nvSpPr>
          <p:cNvPr id="157" name="TextBox 83">
            <a:extLst>
              <a:ext uri="{FF2B5EF4-FFF2-40B4-BE49-F238E27FC236}">
                <a16:creationId xmlns:a16="http://schemas.microsoft.com/office/drawing/2014/main" id="{79C35D27-C104-4B87-95AA-7D7A8D152D57}"/>
              </a:ext>
            </a:extLst>
          </p:cNvPr>
          <p:cNvSpPr txBox="1"/>
          <p:nvPr/>
        </p:nvSpPr>
        <p:spPr>
          <a:xfrm>
            <a:off x="1527973" y="5711943"/>
            <a:ext cx="946093" cy="400110"/>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Arial" panose="020B0604020202020204" pitchFamily="34" charset="0"/>
                <a:cs typeface="Arial" panose="020B0604020202020204" pitchFamily="34" charset="0"/>
              </a:rPr>
              <a:t>Placebo</a:t>
            </a:r>
          </a:p>
          <a:p>
            <a:pPr marL="0" marR="0" lvl="0" indent="0" defTabSz="914377"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CB2EA5"/>
                </a:solidFill>
                <a:effectLst/>
                <a:uLnTx/>
                <a:uFillTx/>
                <a:latin typeface="Arial" panose="020B0604020202020204" pitchFamily="34" charset="0"/>
                <a:cs typeface="Arial" panose="020B0604020202020204" pitchFamily="34" charset="0"/>
              </a:rPr>
              <a:t>(RPSFT adj.)</a:t>
            </a:r>
          </a:p>
        </p:txBody>
      </p:sp>
      <p:graphicFrame>
        <p:nvGraphicFramePr>
          <p:cNvPr id="159" name="Table">
            <a:extLst>
              <a:ext uri="{FF2B5EF4-FFF2-40B4-BE49-F238E27FC236}">
                <a16:creationId xmlns:a16="http://schemas.microsoft.com/office/drawing/2014/main" id="{A7168483-72CE-414E-B1EE-36CD994B402D}"/>
              </a:ext>
            </a:extLst>
          </p:cNvPr>
          <p:cNvGraphicFramePr>
            <a:graphicFrameLocks noGrp="1"/>
          </p:cNvGraphicFramePr>
          <p:nvPr>
            <p:extLst>
              <p:ext uri="{D42A27DB-BD31-4B8C-83A1-F6EECF244321}">
                <p14:modId xmlns:p14="http://schemas.microsoft.com/office/powerpoint/2010/main" val="3823649516"/>
              </p:ext>
            </p:extLst>
          </p:nvPr>
        </p:nvGraphicFramePr>
        <p:xfrm>
          <a:off x="6891332" y="1129015"/>
          <a:ext cx="4464000" cy="2720175"/>
        </p:xfrm>
        <a:graphic>
          <a:graphicData uri="http://schemas.openxmlformats.org/drawingml/2006/table">
            <a:tbl>
              <a:tblPr firstRow="1" bandRow="1"/>
              <a:tblGrid>
                <a:gridCol w="1764000">
                  <a:extLst>
                    <a:ext uri="{9D8B030D-6E8A-4147-A177-3AD203B41FA5}">
                      <a16:colId xmlns:a16="http://schemas.microsoft.com/office/drawing/2014/main" val="3851671692"/>
                    </a:ext>
                  </a:extLst>
                </a:gridCol>
                <a:gridCol w="900000">
                  <a:extLst>
                    <a:ext uri="{9D8B030D-6E8A-4147-A177-3AD203B41FA5}">
                      <a16:colId xmlns:a16="http://schemas.microsoft.com/office/drawing/2014/main" val="2597552196"/>
                    </a:ext>
                  </a:extLst>
                </a:gridCol>
                <a:gridCol w="900000">
                  <a:extLst>
                    <a:ext uri="{9D8B030D-6E8A-4147-A177-3AD203B41FA5}">
                      <a16:colId xmlns:a16="http://schemas.microsoft.com/office/drawing/2014/main" val="363913760"/>
                    </a:ext>
                  </a:extLst>
                </a:gridCol>
                <a:gridCol w="900000">
                  <a:extLst>
                    <a:ext uri="{9D8B030D-6E8A-4147-A177-3AD203B41FA5}">
                      <a16:colId xmlns:a16="http://schemas.microsoft.com/office/drawing/2014/main" val="3939271185"/>
                    </a:ext>
                  </a:extLst>
                </a:gridCol>
              </a:tblGrid>
              <a:tr h="891375">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sz="1200">
                        <a:solidFill>
                          <a:schemeClr val="bg1"/>
                        </a:solidFill>
                        <a:latin typeface="Arial" panose="020B0604020202020204" pitchFamily="34" charset="0"/>
                        <a:cs typeface="Arial" panose="020B0604020202020204" pitchFamily="34" charset="0"/>
                      </a:endParaRPr>
                    </a:p>
                  </a:txBody>
                  <a:tcPr marL="180000" marT="144000" anchor="ctr">
                    <a:lnL w="9525" cap="flat" cmpd="sng" algn="ctr">
                      <a:noFill/>
                      <a:prstDash val="soli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1100" err="1">
                          <a:solidFill>
                            <a:schemeClr val="bg1"/>
                          </a:solidFill>
                          <a:latin typeface="Arial" panose="020B0604020202020204" pitchFamily="34" charset="0"/>
                          <a:cs typeface="Arial" panose="020B0604020202020204" pitchFamily="34" charset="0"/>
                        </a:rPr>
                        <a:t>Ivosidenib</a:t>
                      </a:r>
                      <a:endParaRPr lang="en-US" sz="1100">
                        <a:solidFill>
                          <a:schemeClr val="bg1"/>
                        </a:solidFill>
                        <a:latin typeface="Arial" panose="020B0604020202020204" pitchFamily="34" charset="0"/>
                        <a:cs typeface="Arial" panose="020B0604020202020204" pitchFamily="34" charset="0"/>
                      </a:endParaRPr>
                    </a:p>
                    <a:p>
                      <a:pPr algn="ctr"/>
                      <a:r>
                        <a:rPr lang="en-US" sz="1100">
                          <a:solidFill>
                            <a:schemeClr val="bg1"/>
                          </a:solidFill>
                          <a:latin typeface="Arial" panose="020B0604020202020204" pitchFamily="34" charset="0"/>
                          <a:cs typeface="Arial" panose="020B0604020202020204" pitchFamily="34" charset="0"/>
                        </a:rPr>
                        <a:t>n=126</a:t>
                      </a:r>
                    </a:p>
                  </a:txBody>
                  <a:tcPr marT="144000" anchor="ctr">
                    <a:lnL w="12700" cap="flat" cmpd="sng" algn="ctr">
                      <a:solidFill>
                        <a:schemeClr val="bg1"/>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1100">
                          <a:solidFill>
                            <a:schemeClr val="bg1"/>
                          </a:solidFill>
                          <a:latin typeface="Arial" panose="020B0604020202020204" pitchFamily="34" charset="0"/>
                          <a:cs typeface="Arial" panose="020B0604020202020204" pitchFamily="34" charset="0"/>
                        </a:rPr>
                        <a:t>Placebo</a:t>
                      </a:r>
                    </a:p>
                    <a:p>
                      <a:pPr algn="ctr"/>
                      <a:r>
                        <a:rPr lang="en-US" sz="1100">
                          <a:solidFill>
                            <a:schemeClr val="bg1"/>
                          </a:solidFill>
                          <a:latin typeface="Arial" panose="020B0604020202020204" pitchFamily="34" charset="0"/>
                          <a:cs typeface="Arial" panose="020B0604020202020204" pitchFamily="34" charset="0"/>
                        </a:rPr>
                        <a:t>n=61</a:t>
                      </a:r>
                    </a:p>
                  </a:txBody>
                  <a:tcPr marT="144000" anchor="ctr">
                    <a:lnL>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sz="1100">
                          <a:solidFill>
                            <a:schemeClr val="bg1"/>
                          </a:solidFill>
                          <a:latin typeface="Arial" panose="020B0604020202020204" pitchFamily="34" charset="0"/>
                          <a:cs typeface="Arial" panose="020B0604020202020204" pitchFamily="34" charset="0"/>
                        </a:rPr>
                        <a:t>Placebo (RPSFT adjusted)</a:t>
                      </a:r>
                    </a:p>
                    <a:p>
                      <a:pPr algn="ctr"/>
                      <a:r>
                        <a:rPr lang="en-US" sz="1100">
                          <a:solidFill>
                            <a:schemeClr val="bg1"/>
                          </a:solidFill>
                          <a:latin typeface="Arial" panose="020B0604020202020204" pitchFamily="34" charset="0"/>
                          <a:cs typeface="Arial" panose="020B0604020202020204" pitchFamily="34" charset="0"/>
                        </a:rPr>
                        <a:t>n=61</a:t>
                      </a:r>
                    </a:p>
                  </a:txBody>
                  <a:tcPr marT="144000">
                    <a:lnL w="12700" cap="flat" cmpd="sng" algn="ctr">
                      <a:solidFill>
                        <a:schemeClr val="bg1"/>
                      </a:solidFill>
                      <a:prstDash val="solid"/>
                      <a:round/>
                      <a:headEnd type="none" w="med" len="med"/>
                      <a:tailEnd type="none" w="med" len="med"/>
                    </a:lnL>
                    <a:lnR w="9525" cap="flat" cmpd="sng" algn="ctr">
                      <a:noFill/>
                      <a:prstDash val="soli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033778"/>
                    </a:solidFill>
                  </a:tcPr>
                </a:tc>
                <a:extLst>
                  <a:ext uri="{0D108BD9-81ED-4DB2-BD59-A6C34878D82A}">
                    <a16:rowId xmlns:a16="http://schemas.microsoft.com/office/drawing/2014/main" val="1461328900"/>
                  </a:ext>
                </a:extLst>
              </a:tr>
              <a:tr h="2736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1" algn="l"/>
                      <a:r>
                        <a:rPr lang="en-US" sz="1100" b="0">
                          <a:solidFill>
                            <a:schemeClr val="tx1"/>
                          </a:solidFill>
                          <a:latin typeface="Arial" panose="020B0604020202020204" pitchFamily="34" charset="0"/>
                          <a:cs typeface="Arial" panose="020B0604020202020204" pitchFamily="34" charset="0"/>
                        </a:rPr>
                        <a:t>Number of events</a:t>
                      </a:r>
                      <a:r>
                        <a:rPr lang="en-US" sz="1100" b="0" baseline="0">
                          <a:solidFill>
                            <a:schemeClr val="tx1"/>
                          </a:solidFill>
                          <a:latin typeface="Arial" panose="020B0604020202020204" pitchFamily="34" charset="0"/>
                          <a:cs typeface="Arial" panose="020B0604020202020204" pitchFamily="34" charset="0"/>
                        </a:rPr>
                        <a:t> (%)</a:t>
                      </a:r>
                      <a:endParaRPr lang="en-US" sz="1100" b="0">
                        <a:solidFill>
                          <a:schemeClr val="tx1"/>
                        </a:solidFill>
                        <a:latin typeface="Arial" panose="020B0604020202020204" pitchFamily="34" charset="0"/>
                        <a:cs typeface="Arial" panose="020B0604020202020204" pitchFamily="34" charset="0"/>
                      </a:endParaRPr>
                    </a:p>
                  </a:txBody>
                  <a:tcPr marL="180000" marR="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100 (79.4)</a:t>
                      </a:r>
                    </a:p>
                  </a:txBody>
                  <a:tcPr anchor="ctr">
                    <a:lnL w="127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50 (82.0)</a:t>
                      </a:r>
                    </a:p>
                  </a:txBody>
                  <a:tcPr anchor="ctr">
                    <a:lnL>
                      <a:noFill/>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49 (80.3)</a:t>
                      </a: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584225262"/>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1" algn="l"/>
                      <a:r>
                        <a:rPr lang="en-US" sz="1100" b="0">
                          <a:solidFill>
                            <a:schemeClr val="tx1"/>
                          </a:solidFill>
                          <a:latin typeface="Arial" panose="020B0604020202020204" pitchFamily="34" charset="0"/>
                          <a:cs typeface="Arial" panose="020B0604020202020204" pitchFamily="34" charset="0"/>
                        </a:rPr>
                        <a:t>Median OS</a:t>
                      </a:r>
                      <a:r>
                        <a:rPr lang="en-US" sz="1100" b="0" baseline="30000">
                          <a:solidFill>
                            <a:schemeClr val="tx1"/>
                          </a:solidFill>
                          <a:latin typeface="Arial" panose="020B0604020202020204" pitchFamily="34" charset="0"/>
                          <a:cs typeface="Arial" panose="020B0604020202020204" pitchFamily="34" charset="0"/>
                        </a:rPr>
                        <a:t> </a:t>
                      </a:r>
                      <a:r>
                        <a:rPr lang="en-US" sz="1100" b="0" baseline="0">
                          <a:solidFill>
                            <a:schemeClr val="tx1"/>
                          </a:solidFill>
                          <a:latin typeface="Arial" panose="020B0604020202020204" pitchFamily="34" charset="0"/>
                          <a:cs typeface="Arial" panose="020B0604020202020204" pitchFamily="34" charset="0"/>
                        </a:rPr>
                        <a:t>(</a:t>
                      </a:r>
                      <a:r>
                        <a:rPr lang="en-US" sz="1100" b="0">
                          <a:solidFill>
                            <a:schemeClr val="tx1"/>
                          </a:solidFill>
                          <a:latin typeface="Arial" panose="020B0604020202020204" pitchFamily="34" charset="0"/>
                          <a:cs typeface="Arial" panose="020B0604020202020204" pitchFamily="34" charset="0"/>
                        </a:rPr>
                        <a:t>months)</a:t>
                      </a:r>
                    </a:p>
                  </a:txBody>
                  <a:tcPr marL="180000" marR="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10.3</a:t>
                      </a:r>
                    </a:p>
                  </a:txBody>
                  <a:tcPr anchor="ctr">
                    <a:lnL w="127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7.5</a:t>
                      </a:r>
                    </a:p>
                  </a:txBody>
                  <a:tcPr anchor="ctr">
                    <a:lnL>
                      <a:noFill/>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090938769"/>
                  </a:ext>
                </a:extLst>
              </a:tr>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lvl="1" algn="l"/>
                      <a:r>
                        <a:rPr lang="en-US" sz="1050">
                          <a:solidFill>
                            <a:schemeClr val="tx1"/>
                          </a:solidFill>
                          <a:latin typeface="Arial" panose="020B0604020202020204" pitchFamily="34" charset="0"/>
                          <a:cs typeface="Arial" panose="020B0604020202020204" pitchFamily="34" charset="0"/>
                        </a:rPr>
                        <a:t>HR (95% CI)</a:t>
                      </a:r>
                    </a:p>
                  </a:txBody>
                  <a:tcPr marL="180000" marR="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50">
                          <a:solidFill>
                            <a:schemeClr val="tx1"/>
                          </a:solidFill>
                          <a:latin typeface="Arial" panose="020B0604020202020204" pitchFamily="34" charset="0"/>
                          <a:cs typeface="Arial" panose="020B0604020202020204" pitchFamily="34" charset="0"/>
                        </a:rPr>
                        <a:t>0.79 </a:t>
                      </a:r>
                      <a:br>
                        <a:rPr lang="en-US" sz="1050">
                          <a:solidFill>
                            <a:schemeClr val="tx1"/>
                          </a:solidFill>
                          <a:latin typeface="Arial" panose="020B0604020202020204" pitchFamily="34" charset="0"/>
                          <a:cs typeface="Arial" panose="020B0604020202020204" pitchFamily="34" charset="0"/>
                        </a:rPr>
                      </a:br>
                      <a:r>
                        <a:rPr lang="en-US" sz="1050">
                          <a:solidFill>
                            <a:schemeClr val="tx1"/>
                          </a:solidFill>
                          <a:latin typeface="Arial" panose="020B0604020202020204" pitchFamily="34" charset="0"/>
                          <a:cs typeface="Arial" panose="020B0604020202020204" pitchFamily="34" charset="0"/>
                        </a:rPr>
                        <a:t>(0.56–1.12)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hMerge="1">
                  <a:txBody>
                    <a:bodyPr/>
                    <a:lstStyle/>
                    <a:p>
                      <a:endParaRPr lang="en-GB"/>
                    </a:p>
                  </a:txBody>
                  <a:tcPr>
                    <a:lnL>
                      <a:noFill/>
                    </a:lnL>
                    <a:lnT w="6350" cap="flat" cmpd="sng" algn="ctr">
                      <a:noFill/>
                      <a:prstDash val="solid"/>
                      <a:miter lim="800000"/>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50">
                          <a:solidFill>
                            <a:schemeClr val="tx1"/>
                          </a:solidFill>
                          <a:latin typeface="Arial" panose="020B0604020202020204" pitchFamily="34" charset="0"/>
                          <a:cs typeface="Arial" panose="020B0604020202020204" pitchFamily="34" charset="0"/>
                        </a:rPr>
                        <a:t>0.49 </a:t>
                      </a:r>
                      <a:br>
                        <a:rPr lang="en-US" sz="1050">
                          <a:solidFill>
                            <a:schemeClr val="tx1"/>
                          </a:solidFill>
                          <a:latin typeface="Arial" panose="020B0604020202020204" pitchFamily="34" charset="0"/>
                          <a:cs typeface="Arial" panose="020B0604020202020204" pitchFamily="34" charset="0"/>
                        </a:rPr>
                      </a:br>
                      <a:r>
                        <a:rPr lang="en-US" sz="1050">
                          <a:solidFill>
                            <a:schemeClr val="tx1"/>
                          </a:solidFill>
                          <a:latin typeface="Arial" panose="020B0604020202020204" pitchFamily="34" charset="0"/>
                          <a:cs typeface="Arial" panose="020B0604020202020204" pitchFamily="34" charset="0"/>
                        </a:rPr>
                        <a:t>(0.34–0.70)</a:t>
                      </a: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567063686"/>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82880" lvl="1" algn="l"/>
                      <a:r>
                        <a:rPr lang="en-US" sz="1050">
                          <a:solidFill>
                            <a:schemeClr val="tx1"/>
                          </a:solidFill>
                          <a:latin typeface="Arial" panose="020B0604020202020204" pitchFamily="34" charset="0"/>
                          <a:cs typeface="Arial" panose="020B0604020202020204" pitchFamily="34" charset="0"/>
                        </a:rPr>
                        <a:t>One-sided p value </a:t>
                      </a:r>
                    </a:p>
                  </a:txBody>
                  <a:tcPr marL="180000" marR="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50">
                          <a:solidFill>
                            <a:schemeClr val="tx1"/>
                          </a:solidFill>
                          <a:latin typeface="Arial" panose="020B0604020202020204" pitchFamily="34" charset="0"/>
                          <a:cs typeface="Arial" panose="020B0604020202020204" pitchFamily="34" charset="0"/>
                        </a:rPr>
                        <a:t>0.093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tc hMerge="1">
                  <a:txBody>
                    <a:bodyPr/>
                    <a:lstStyle/>
                    <a:p>
                      <a:endParaRPr lang="en-GB"/>
                    </a:p>
                  </a:txBody>
                  <a:tcPr>
                    <a:lnL>
                      <a:noFill/>
                    </a:ln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050">
                          <a:solidFill>
                            <a:schemeClr val="tx1"/>
                          </a:solidFill>
                          <a:latin typeface="Arial" panose="020B0604020202020204" pitchFamily="34" charset="0"/>
                          <a:cs typeface="Arial" panose="020B0604020202020204" pitchFamily="34" charset="0"/>
                        </a:rPr>
                        <a:t>&lt;0.001</a:t>
                      </a: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2924455723"/>
                  </a:ext>
                </a:extLst>
              </a:tr>
              <a:tr h="2736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1" algn="l"/>
                      <a:r>
                        <a:rPr lang="en-US" sz="1100">
                          <a:solidFill>
                            <a:schemeClr val="tx1"/>
                          </a:solidFill>
                          <a:latin typeface="Arial" panose="020B0604020202020204" pitchFamily="34" charset="0"/>
                          <a:cs typeface="Arial" panose="020B0604020202020204" pitchFamily="34" charset="0"/>
                        </a:rPr>
                        <a:t>6-month OS rate (%)</a:t>
                      </a:r>
                    </a:p>
                  </a:txBody>
                  <a:tcPr marL="180000" marR="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57</a:t>
                      </a:r>
                    </a:p>
                  </a:txBody>
                  <a:tcPr anchor="ctr">
                    <a:lnL>
                      <a:noFill/>
                    </a:lnL>
                    <a:lnR w="12700" cap="flat" cmpd="sng" algn="ctr">
                      <a:solidFill>
                        <a:schemeClr val="bg1"/>
                      </a:solidFill>
                      <a:prstDash val="solid"/>
                      <a:round/>
                      <a:headEnd type="none" w="med" len="med"/>
                      <a:tailEnd type="none" w="med" len="med"/>
                    </a:lnR>
                    <a:lnT w="6350" cap="flat" cmpd="sng" algn="ctr">
                      <a:noFill/>
                      <a:prstDash val="solid"/>
                      <a:miter lim="800000"/>
                    </a:lnT>
                    <a:lnB w="9525" cap="flat" cmpd="sng" algn="ctr">
                      <a:noFill/>
                      <a:prstDash val="solid"/>
                    </a:lnB>
                    <a:lnTlToBr w="12700" cmpd="sng">
                      <a:noFill/>
                      <a:prstDash val="solid"/>
                    </a:lnTlToBr>
                    <a:lnBlToTr w="12700" cmpd="sng">
                      <a:noFill/>
                      <a:prstDash val="solid"/>
                    </a:lnBlToTr>
                    <a:solidFill>
                      <a:srgbClr val="033778">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1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33778">
                        <a:alpha val="20000"/>
                      </a:srgbClr>
                    </a:solidFill>
                  </a:tcPr>
                </a:tc>
                <a:extLst>
                  <a:ext uri="{0D108BD9-81ED-4DB2-BD59-A6C34878D82A}">
                    <a16:rowId xmlns:a16="http://schemas.microsoft.com/office/drawing/2014/main" val="444681295"/>
                  </a:ext>
                </a:extLst>
              </a:tr>
              <a:tr h="2736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1" algn="l"/>
                      <a:r>
                        <a:rPr lang="en-US" sz="1100">
                          <a:solidFill>
                            <a:schemeClr val="tx1"/>
                          </a:solidFill>
                          <a:latin typeface="Arial" panose="020B0604020202020204" pitchFamily="34" charset="0"/>
                          <a:cs typeface="Arial" panose="020B0604020202020204" pitchFamily="34" charset="0"/>
                        </a:rPr>
                        <a:t>12-month</a:t>
                      </a:r>
                      <a:r>
                        <a:rPr lang="en-US" sz="1100" baseline="0">
                          <a:solidFill>
                            <a:schemeClr val="tx1"/>
                          </a:solidFill>
                          <a:latin typeface="Arial" panose="020B0604020202020204" pitchFamily="34" charset="0"/>
                          <a:cs typeface="Arial" panose="020B0604020202020204" pitchFamily="34" charset="0"/>
                        </a:rPr>
                        <a:t> OS rate (%)</a:t>
                      </a:r>
                      <a:endParaRPr lang="en-US" sz="1100">
                        <a:solidFill>
                          <a:schemeClr val="tx1"/>
                        </a:solidFill>
                        <a:latin typeface="Arial" panose="020B0604020202020204" pitchFamily="34" charset="0"/>
                        <a:cs typeface="Arial" panose="020B0604020202020204" pitchFamily="34" charset="0"/>
                      </a:endParaRPr>
                    </a:p>
                  </a:txBody>
                  <a:tcPr marL="180000" marR="0" anchor="ctr">
                    <a:lnL w="9525" cap="flat" cmpd="sng" algn="ctr">
                      <a:noFill/>
                      <a:prstDash val="solid"/>
                    </a:lnL>
                    <a:lnR w="12700" cap="flat" cmpd="sng" algn="ctr">
                      <a:solidFill>
                        <a:schemeClr val="bg1"/>
                      </a:solidFill>
                      <a:prstDash val="solid"/>
                      <a:round/>
                      <a:headEnd type="none" w="med" len="med"/>
                      <a:tailEnd type="none" w="med" len="med"/>
                    </a:lnR>
                    <a:lnT w="9525" cap="flat" cmpd="sng" algn="ctr">
                      <a:noFill/>
                      <a:prstDash val="soli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bg1"/>
                      </a:solidFill>
                      <a:prstDash val="solid"/>
                      <a:round/>
                      <a:headEnd type="none" w="med" len="med"/>
                      <a:tailEnd type="none" w="med" len="med"/>
                    </a:lnL>
                    <a:lnR>
                      <a:noFill/>
                    </a:lnR>
                    <a:lnT w="9525" cap="flat" cmpd="sng" algn="ctr">
                      <a:noFill/>
                      <a:prstDash val="soli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a:solidFill>
                            <a:schemeClr val="tx1"/>
                          </a:solidFill>
                          <a:latin typeface="Arial" panose="020B0604020202020204" pitchFamily="34" charset="0"/>
                          <a:cs typeface="Arial" panose="020B0604020202020204" pitchFamily="34" charset="0"/>
                        </a:rPr>
                        <a:t>36</a:t>
                      </a:r>
                    </a:p>
                  </a:txBody>
                  <a:tcPr anchor="ctr">
                    <a:lnL>
                      <a:noFill/>
                    </a:lnL>
                    <a:lnR w="12700" cap="flat" cmpd="sng" algn="ctr">
                      <a:solidFill>
                        <a:schemeClr val="bg1"/>
                      </a:solidFill>
                      <a:prstDash val="solid"/>
                      <a:round/>
                      <a:headEnd type="none" w="med" len="med"/>
                      <a:tailEnd type="none" w="med" len="med"/>
                    </a:lnR>
                    <a:lnT w="9525" cap="flat" cmpd="sng" algn="ctr">
                      <a:noFill/>
                      <a:prstDash val="soli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1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9525" cap="flat" cmpd="sng" algn="ctr">
                      <a:noFill/>
                      <a:prstDash val="solid"/>
                    </a:lnR>
                    <a:lnT w="9525" cap="flat" cmpd="sng" algn="ctr">
                      <a:noFill/>
                      <a:prstDash val="soli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387045896"/>
                  </a:ext>
                </a:extLst>
              </a:tr>
            </a:tbl>
          </a:graphicData>
        </a:graphic>
      </p:graphicFrame>
      <p:grpSp>
        <p:nvGrpSpPr>
          <p:cNvPr id="78" name="PBO RPSFT legend">
            <a:extLst>
              <a:ext uri="{FF2B5EF4-FFF2-40B4-BE49-F238E27FC236}">
                <a16:creationId xmlns:a16="http://schemas.microsoft.com/office/drawing/2014/main" id="{CDFFDA49-A867-4BC5-8482-57AB31B833CC}"/>
              </a:ext>
            </a:extLst>
          </p:cNvPr>
          <p:cNvGrpSpPr/>
          <p:nvPr/>
        </p:nvGrpSpPr>
        <p:grpSpPr>
          <a:xfrm>
            <a:off x="4176496" y="1739594"/>
            <a:ext cx="2284737" cy="276999"/>
            <a:chOff x="2770070" y="946489"/>
            <a:chExt cx="2284737" cy="276999"/>
          </a:xfrm>
        </p:grpSpPr>
        <p:sp>
          <p:nvSpPr>
            <p:cNvPr id="79" name="TextBox 79">
              <a:extLst>
                <a:ext uri="{FF2B5EF4-FFF2-40B4-BE49-F238E27FC236}">
                  <a16:creationId xmlns:a16="http://schemas.microsoft.com/office/drawing/2014/main" id="{F9CDFC68-BD6C-477F-88A2-E77DCA50D0CF}"/>
                </a:ext>
              </a:extLst>
            </p:cNvPr>
            <p:cNvSpPr txBox="1"/>
            <p:nvPr/>
          </p:nvSpPr>
          <p:spPr>
            <a:xfrm>
              <a:off x="2952950" y="946489"/>
              <a:ext cx="2101857"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3778"/>
                  </a:solidFill>
                  <a:effectLst/>
                  <a:uLnTx/>
                  <a:uFillTx/>
                  <a:ea typeface="+mn-ea"/>
                  <a:cs typeface="+mn-cs"/>
                </a:rPr>
                <a:t>Placebo (RPSFT adjusted)</a:t>
              </a:r>
            </a:p>
          </p:txBody>
        </p:sp>
        <p:cxnSp>
          <p:nvCxnSpPr>
            <p:cNvPr id="80" name="Straight Connector 80">
              <a:extLst>
                <a:ext uri="{FF2B5EF4-FFF2-40B4-BE49-F238E27FC236}">
                  <a16:creationId xmlns:a16="http://schemas.microsoft.com/office/drawing/2014/main" id="{DC5A6006-2F66-4A0B-ABD2-1CAA3D95B282}"/>
                </a:ext>
              </a:extLst>
            </p:cNvPr>
            <p:cNvCxnSpPr/>
            <p:nvPr/>
          </p:nvCxnSpPr>
          <p:spPr>
            <a:xfrm>
              <a:off x="2770070" y="1100377"/>
              <a:ext cx="182880" cy="0"/>
            </a:xfrm>
            <a:prstGeom prst="line">
              <a:avLst/>
            </a:prstGeom>
            <a:noFill/>
            <a:ln w="28575" cap="flat" cmpd="sng" algn="ctr">
              <a:solidFill>
                <a:srgbClr val="CB2EA5"/>
              </a:solidFill>
              <a:prstDash val="solid"/>
              <a:miter lim="800000"/>
            </a:ln>
            <a:effectLst/>
          </p:spPr>
        </p:cxnSp>
      </p:grpSp>
      <p:graphicFrame>
        <p:nvGraphicFramePr>
          <p:cNvPr id="81" name="PBO RPFST">
            <a:extLst>
              <a:ext uri="{FF2B5EF4-FFF2-40B4-BE49-F238E27FC236}">
                <a16:creationId xmlns:a16="http://schemas.microsoft.com/office/drawing/2014/main" id="{59C24DA3-B5D5-47AB-8AA8-67EE829BD369}"/>
              </a:ext>
            </a:extLst>
          </p:cNvPr>
          <p:cNvGraphicFramePr>
            <a:graphicFrameLocks noGrp="1"/>
          </p:cNvGraphicFramePr>
          <p:nvPr>
            <p:extLst>
              <p:ext uri="{D42A27DB-BD31-4B8C-83A1-F6EECF244321}">
                <p14:modId xmlns:p14="http://schemas.microsoft.com/office/powerpoint/2010/main" val="2840224274"/>
              </p:ext>
            </p:extLst>
          </p:nvPr>
        </p:nvGraphicFramePr>
        <p:xfrm>
          <a:off x="1951747" y="1332353"/>
          <a:ext cx="6391655" cy="362770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9875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GB"/>
              <a:t>HRQoL results: change from baseline at cycle 2, day 1</a:t>
            </a:r>
            <a:r>
              <a:rPr lang="en-GB" baseline="30000"/>
              <a:t>1</a:t>
            </a:r>
            <a:endParaRPr lang="en-US"/>
          </a:p>
        </p:txBody>
      </p:sp>
      <p:sp>
        <p:nvSpPr>
          <p:cNvPr id="10" name="Text Placeholder 9">
            <a:extLst>
              <a:ext uri="{FF2B5EF4-FFF2-40B4-BE49-F238E27FC236}">
                <a16:creationId xmlns:a16="http://schemas.microsoft.com/office/drawing/2014/main" id="{2BB14A7D-4618-4520-941B-3F9D2E03229C}"/>
              </a:ext>
            </a:extLst>
          </p:cNvPr>
          <p:cNvSpPr>
            <a:spLocks noGrp="1"/>
          </p:cNvSpPr>
          <p:nvPr>
            <p:ph type="body" sz="quarter" idx="13"/>
          </p:nvPr>
        </p:nvSpPr>
        <p:spPr>
          <a:xfrm>
            <a:off x="1627200" y="6097710"/>
            <a:ext cx="9727200" cy="536665"/>
          </a:xfrm>
        </p:spPr>
        <p:txBody>
          <a:bodyPr/>
          <a:lstStyle/>
          <a:p>
            <a:r>
              <a:rPr lang="en-US"/>
              <a:t>At cycle 2, day 1: n=21 for placebo and n=67 for </a:t>
            </a:r>
            <a:r>
              <a:rPr lang="en-US" err="1"/>
              <a:t>ivosidenib</a:t>
            </a:r>
            <a:r>
              <a:rPr lang="en-US"/>
              <a:t> (QLQ-C30); n=20 for placebo and n=65 for </a:t>
            </a:r>
            <a:r>
              <a:rPr lang="en-US" err="1"/>
              <a:t>ivosidenib</a:t>
            </a:r>
            <a:r>
              <a:rPr lang="en-US"/>
              <a:t> (QLQ-BIL21). All </a:t>
            </a:r>
            <a:r>
              <a:rPr lang="en-US" err="1"/>
              <a:t>randomised</a:t>
            </a:r>
            <a:r>
              <a:rPr lang="en-US"/>
              <a:t> patients as of May 31, 2020</a:t>
            </a:r>
          </a:p>
          <a:p>
            <a:r>
              <a:rPr lang="en-US"/>
              <a:t>Bold text indicates p&lt;0.05 and orange boxes highlight prespecified subscales; *Higher scores denote better health status or function; </a:t>
            </a:r>
            <a:r>
              <a:rPr lang="en-US" baseline="30000">
                <a:latin typeface="Arial" panose="020B0604020202020204" pitchFamily="34" charset="0"/>
                <a:cs typeface="Arial" panose="020B0604020202020204" pitchFamily="34" charset="0"/>
              </a:rPr>
              <a:t>†</a:t>
            </a:r>
            <a:r>
              <a:rPr lang="en-US"/>
              <a:t>Higher scores denote worse symptoms</a:t>
            </a:r>
          </a:p>
          <a:p>
            <a:r>
              <a:rPr lang="en-US"/>
              <a:t>CI, confidence interval; EORTC, European </a:t>
            </a:r>
            <a:r>
              <a:rPr lang="en-US" err="1"/>
              <a:t>Organisation</a:t>
            </a:r>
            <a:r>
              <a:rPr lang="en-US"/>
              <a:t> for Research and Treatment of Cancer; </a:t>
            </a:r>
            <a:r>
              <a:rPr lang="en-US" err="1"/>
              <a:t>HRQoL</a:t>
            </a:r>
            <a:r>
              <a:rPr lang="en-US"/>
              <a:t>, health-related quality of life; LS, least squares; QLQ-BIL21, Cholangiocarcinoma and Gallbladder Cancer module; QLQ-C30, Quality of Life Questionnaire Core 30; QoL, quality of life</a:t>
            </a:r>
          </a:p>
          <a:p>
            <a:r>
              <a:rPr lang="fr-FR"/>
              <a:t>1. </a:t>
            </a:r>
            <a:r>
              <a:rPr lang="fr-FR">
                <a:hlinkClick r:id="rId3"/>
              </a:rPr>
              <a:t>Zhu AX, et al. </a:t>
            </a:r>
            <a:r>
              <a:rPr lang="fr-FR" i="1">
                <a:hlinkClick r:id="rId3"/>
              </a:rPr>
              <a:t>JAMA </a:t>
            </a:r>
            <a:r>
              <a:rPr lang="fr-FR" i="1" err="1">
                <a:hlinkClick r:id="rId3"/>
              </a:rPr>
              <a:t>Oncol</a:t>
            </a:r>
            <a:r>
              <a:rPr lang="fr-FR" i="1">
                <a:hlinkClick r:id="rId3"/>
              </a:rPr>
              <a:t>. </a:t>
            </a:r>
            <a:r>
              <a:rPr lang="fr-FR">
                <a:hlinkClick r:id="rId3"/>
              </a:rPr>
              <a:t>2021;7(11):1669–1677</a:t>
            </a:r>
            <a:endParaRPr lang="en-GB"/>
          </a:p>
        </p:txBody>
      </p:sp>
      <p:sp>
        <p:nvSpPr>
          <p:cNvPr id="67" name="TextBox 144">
            <a:extLst>
              <a:ext uri="{FF2B5EF4-FFF2-40B4-BE49-F238E27FC236}">
                <a16:creationId xmlns:a16="http://schemas.microsoft.com/office/drawing/2014/main" id="{1B4482F8-53BA-452A-A4F2-4C53272070D9}"/>
              </a:ext>
            </a:extLst>
          </p:cNvPr>
          <p:cNvSpPr txBox="1"/>
          <p:nvPr/>
        </p:nvSpPr>
        <p:spPr>
          <a:xfrm>
            <a:off x="1619086" y="1436721"/>
            <a:ext cx="2968429" cy="461665"/>
          </a:xfrm>
          <a:prstGeom prst="rect">
            <a:avLst/>
          </a:prstGeom>
          <a:noFill/>
        </p:spPr>
        <p:txBody>
          <a:bodyPr wrap="square">
            <a:spAutoFit/>
          </a:bodyPr>
          <a:lstStyle/>
          <a:p>
            <a:pPr algn="ctr">
              <a:spcAft>
                <a:spcPts val="1800"/>
              </a:spcAft>
            </a:pPr>
            <a:r>
              <a:rPr lang="en-US" sz="1200" b="1">
                <a:solidFill>
                  <a:prstClr val="black"/>
                </a:solidFill>
                <a:latin typeface="Calibri" panose="020F0502020204030204"/>
              </a:rPr>
              <a:t>EORTC QLQ-C30 global heath status/QoL and functional subscales*</a:t>
            </a:r>
            <a:endParaRPr lang="en-US" sz="1200">
              <a:solidFill>
                <a:prstClr val="black"/>
              </a:solidFill>
              <a:latin typeface="Calibri" panose="020F0502020204030204"/>
            </a:endParaRPr>
          </a:p>
        </p:txBody>
      </p:sp>
      <p:sp>
        <p:nvSpPr>
          <p:cNvPr id="68" name="TextBox 145">
            <a:extLst>
              <a:ext uri="{FF2B5EF4-FFF2-40B4-BE49-F238E27FC236}">
                <a16:creationId xmlns:a16="http://schemas.microsoft.com/office/drawing/2014/main" id="{D8B498C1-6E25-4FF8-8E16-B8C1303EC462}"/>
              </a:ext>
            </a:extLst>
          </p:cNvPr>
          <p:cNvSpPr txBox="1"/>
          <p:nvPr/>
        </p:nvSpPr>
        <p:spPr>
          <a:xfrm>
            <a:off x="4828866" y="1439398"/>
            <a:ext cx="2968429" cy="276999"/>
          </a:xfrm>
          <a:prstGeom prst="rect">
            <a:avLst/>
          </a:prstGeom>
          <a:noFill/>
        </p:spPr>
        <p:txBody>
          <a:bodyPr wrap="square">
            <a:spAutoFit/>
          </a:bodyPr>
          <a:lstStyle/>
          <a:p>
            <a:pPr algn="ctr">
              <a:spcAft>
                <a:spcPts val="1800"/>
              </a:spcAft>
            </a:pPr>
            <a:r>
              <a:rPr lang="en-US" sz="1200" b="1">
                <a:solidFill>
                  <a:prstClr val="black"/>
                </a:solidFill>
                <a:latin typeface="Calibri" panose="020F0502020204030204"/>
              </a:rPr>
              <a:t>EORTC QLQ-C30 symptom subscales</a:t>
            </a:r>
            <a:r>
              <a:rPr lang="en-US" sz="1200" b="1" baseline="30000">
                <a:solidFill>
                  <a:prstClr val="black"/>
                </a:solidFill>
                <a:latin typeface="Calibri" panose="020F0502020204030204"/>
                <a:cs typeface="Arial" panose="020B0604020202020204" pitchFamily="34" charset="0"/>
              </a:rPr>
              <a:t>†</a:t>
            </a:r>
            <a:endParaRPr lang="en-US" sz="1200" baseline="30000">
              <a:solidFill>
                <a:prstClr val="black"/>
              </a:solidFill>
              <a:latin typeface="Calibri" panose="020F0502020204030204"/>
            </a:endParaRPr>
          </a:p>
        </p:txBody>
      </p:sp>
      <p:sp>
        <p:nvSpPr>
          <p:cNvPr id="69" name="TextBox 146">
            <a:extLst>
              <a:ext uri="{FF2B5EF4-FFF2-40B4-BE49-F238E27FC236}">
                <a16:creationId xmlns:a16="http://schemas.microsoft.com/office/drawing/2014/main" id="{FDE8EA4F-9677-49FC-9FD1-C97FCCDF14CE}"/>
              </a:ext>
            </a:extLst>
          </p:cNvPr>
          <p:cNvSpPr txBox="1"/>
          <p:nvPr/>
        </p:nvSpPr>
        <p:spPr>
          <a:xfrm>
            <a:off x="8031664" y="1441067"/>
            <a:ext cx="2968429" cy="276999"/>
          </a:xfrm>
          <a:prstGeom prst="rect">
            <a:avLst/>
          </a:prstGeom>
          <a:noFill/>
        </p:spPr>
        <p:txBody>
          <a:bodyPr wrap="square">
            <a:spAutoFit/>
          </a:bodyPr>
          <a:lstStyle/>
          <a:p>
            <a:pPr algn="ctr"/>
            <a:r>
              <a:rPr lang="en-US" sz="1200" b="1">
                <a:solidFill>
                  <a:prstClr val="black"/>
                </a:solidFill>
                <a:latin typeface="Calibri" panose="020F0502020204030204"/>
              </a:rPr>
              <a:t>EORTC QLQ-BIL21 symptom subscales</a:t>
            </a:r>
            <a:r>
              <a:rPr lang="en-US" sz="1200" b="1" baseline="30000">
                <a:solidFill>
                  <a:prstClr val="black"/>
                </a:solidFill>
                <a:latin typeface="Calibri" panose="020F0502020204030204"/>
                <a:cs typeface="Arial" panose="020B0604020202020204" pitchFamily="34" charset="0"/>
              </a:rPr>
              <a:t>†</a:t>
            </a:r>
            <a:endParaRPr lang="en-US" sz="1200" baseline="30000">
              <a:solidFill>
                <a:prstClr val="black"/>
              </a:solidFill>
              <a:latin typeface="Calibri" panose="020F0502020204030204"/>
            </a:endParaRPr>
          </a:p>
        </p:txBody>
      </p:sp>
      <p:sp>
        <p:nvSpPr>
          <p:cNvPr id="55" name="TextBox 143">
            <a:extLst>
              <a:ext uri="{FF2B5EF4-FFF2-40B4-BE49-F238E27FC236}">
                <a16:creationId xmlns:a16="http://schemas.microsoft.com/office/drawing/2014/main" id="{6CD93A37-B040-4ECB-BE56-C4DF8927628B}"/>
              </a:ext>
            </a:extLst>
          </p:cNvPr>
          <p:cNvSpPr txBox="1"/>
          <p:nvPr/>
        </p:nvSpPr>
        <p:spPr>
          <a:xfrm>
            <a:off x="8878729" y="5159116"/>
            <a:ext cx="1492716"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33778"/>
                </a:solidFill>
                <a:effectLst/>
                <a:uLnTx/>
                <a:uFillTx/>
              </a:rPr>
              <a:t>LS mean difference (95% CI)</a:t>
            </a:r>
          </a:p>
        </p:txBody>
      </p:sp>
      <p:sp>
        <p:nvSpPr>
          <p:cNvPr id="56" name="TextBox 132">
            <a:extLst>
              <a:ext uri="{FF2B5EF4-FFF2-40B4-BE49-F238E27FC236}">
                <a16:creationId xmlns:a16="http://schemas.microsoft.com/office/drawing/2014/main" id="{91C7662C-C216-4BCB-817C-EB3AC86B049F}"/>
              </a:ext>
            </a:extLst>
          </p:cNvPr>
          <p:cNvSpPr txBox="1"/>
          <p:nvPr/>
        </p:nvSpPr>
        <p:spPr>
          <a:xfrm>
            <a:off x="5608417" y="5165177"/>
            <a:ext cx="1492716"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33778"/>
                </a:solidFill>
                <a:effectLst/>
                <a:uLnTx/>
                <a:uFillTx/>
              </a:rPr>
              <a:t>LS mean difference (95% CI)</a:t>
            </a:r>
          </a:p>
        </p:txBody>
      </p:sp>
      <p:sp>
        <p:nvSpPr>
          <p:cNvPr id="57" name="TextBox 131">
            <a:extLst>
              <a:ext uri="{FF2B5EF4-FFF2-40B4-BE49-F238E27FC236}">
                <a16:creationId xmlns:a16="http://schemas.microsoft.com/office/drawing/2014/main" id="{76F15494-516B-445C-B741-EDB081A49EF7}"/>
              </a:ext>
            </a:extLst>
          </p:cNvPr>
          <p:cNvSpPr txBox="1"/>
          <p:nvPr/>
        </p:nvSpPr>
        <p:spPr>
          <a:xfrm>
            <a:off x="2383269" y="5181334"/>
            <a:ext cx="1492716"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33778"/>
                </a:solidFill>
                <a:effectLst/>
                <a:uLnTx/>
                <a:uFillTx/>
              </a:rPr>
              <a:t>LS mean difference (95% CI)</a:t>
            </a:r>
          </a:p>
        </p:txBody>
      </p:sp>
      <p:graphicFrame>
        <p:nvGraphicFramePr>
          <p:cNvPr id="61" name="Table 118">
            <a:extLst>
              <a:ext uri="{FF2B5EF4-FFF2-40B4-BE49-F238E27FC236}">
                <a16:creationId xmlns:a16="http://schemas.microsoft.com/office/drawing/2014/main" id="{360CE789-BA5F-4DA9-ABF4-689484D85F99}"/>
              </a:ext>
            </a:extLst>
          </p:cNvPr>
          <p:cNvGraphicFramePr>
            <a:graphicFrameLocks noGrp="1"/>
          </p:cNvGraphicFramePr>
          <p:nvPr/>
        </p:nvGraphicFramePr>
        <p:xfrm>
          <a:off x="5083082" y="2056449"/>
          <a:ext cx="2407774" cy="2910199"/>
        </p:xfrm>
        <a:graphic>
          <a:graphicData uri="http://schemas.openxmlformats.org/drawingml/2006/table">
            <a:tbl>
              <a:tblPr/>
              <a:tblGrid>
                <a:gridCol w="1203887">
                  <a:extLst>
                    <a:ext uri="{9D8B030D-6E8A-4147-A177-3AD203B41FA5}">
                      <a16:colId xmlns:a16="http://schemas.microsoft.com/office/drawing/2014/main" val="2694150510"/>
                    </a:ext>
                  </a:extLst>
                </a:gridCol>
                <a:gridCol w="1203887">
                  <a:extLst>
                    <a:ext uri="{9D8B030D-6E8A-4147-A177-3AD203B41FA5}">
                      <a16:colId xmlns:a16="http://schemas.microsoft.com/office/drawing/2014/main" val="998055390"/>
                    </a:ext>
                  </a:extLst>
                </a:gridCol>
              </a:tblGrid>
              <a:tr h="33927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1200"/>
                        </a:spcBef>
                        <a:spcAft>
                          <a:spcPts val="1200"/>
                        </a:spcAft>
                      </a:pPr>
                      <a:r>
                        <a:rPr lang="en-US" sz="1000" b="0" u="none" strike="noStrike">
                          <a:solidFill>
                            <a:schemeClr val="tx1"/>
                          </a:solidFill>
                          <a:effectLst/>
                          <a:latin typeface="+mn-lt"/>
                        </a:rPr>
                        <a:t>Fatigue</a:t>
                      </a:r>
                      <a:endParaRPr lang="en-US" sz="1000" b="0" i="0" u="none" strike="noStrike">
                        <a:solidFill>
                          <a:schemeClr val="tx1"/>
                        </a:solidFill>
                        <a:effectLst/>
                        <a:latin typeface="+mn-lt"/>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1200"/>
                        </a:spcBef>
                        <a:spcAft>
                          <a:spcPts val="1200"/>
                        </a:spcAft>
                      </a:pPr>
                      <a:r>
                        <a:rPr lang="en-US" sz="1000" b="0" i="0" u="none" strike="noStrike">
                          <a:solidFill>
                            <a:schemeClr val="tx1"/>
                          </a:solidFill>
                          <a:effectLst/>
                          <a:latin typeface="+mn-lt"/>
                        </a:rPr>
                        <a:t>0.160</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4298004"/>
                  </a:ext>
                </a:extLst>
              </a:tr>
              <a:tr h="35529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1200"/>
                        </a:spcBef>
                        <a:spcAft>
                          <a:spcPts val="1200"/>
                        </a:spcAft>
                      </a:pPr>
                      <a:r>
                        <a:rPr lang="en-US" sz="1000" b="0" i="0" u="none" strike="noStrike">
                          <a:solidFill>
                            <a:schemeClr val="tx1"/>
                          </a:solidFill>
                          <a:effectLst/>
                          <a:latin typeface="+mn-lt"/>
                        </a:rPr>
                        <a:t>Nausea and vomiting</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1200"/>
                        </a:spcBef>
                        <a:spcAft>
                          <a:spcPts val="1200"/>
                        </a:spcAft>
                      </a:pPr>
                      <a:r>
                        <a:rPr lang="en-US" sz="1000" b="0" i="0" u="none" strike="noStrike">
                          <a:solidFill>
                            <a:schemeClr val="tx1"/>
                          </a:solidFill>
                          <a:effectLst/>
                          <a:latin typeface="+mn-lt"/>
                        </a:rPr>
                        <a:t>0.924</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293729"/>
                  </a:ext>
                </a:extLst>
              </a:tr>
              <a:tr h="24641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1200"/>
                        </a:spcBef>
                        <a:spcAft>
                          <a:spcPts val="1200"/>
                        </a:spcAft>
                      </a:pPr>
                      <a:r>
                        <a:rPr lang="en-US" sz="1000" b="1" u="none" strike="noStrike">
                          <a:solidFill>
                            <a:schemeClr val="tx1"/>
                          </a:solidFill>
                          <a:effectLst/>
                          <a:latin typeface="+mn-lt"/>
                        </a:rPr>
                        <a:t>Pain</a:t>
                      </a:r>
                      <a:endParaRPr lang="en-US" sz="1000" b="1" i="0" u="none" strike="noStrike">
                        <a:solidFill>
                          <a:schemeClr val="tx1"/>
                        </a:solidFill>
                        <a:effectLst/>
                        <a:latin typeface="+mn-lt"/>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1200"/>
                        </a:spcBef>
                        <a:spcAft>
                          <a:spcPts val="1200"/>
                        </a:spcAft>
                      </a:pPr>
                      <a:r>
                        <a:rPr lang="en-US" sz="1000" b="1" i="0" u="none" strike="noStrike">
                          <a:solidFill>
                            <a:schemeClr val="tx1"/>
                          </a:solidFill>
                          <a:effectLst/>
                          <a:latin typeface="+mn-lt"/>
                        </a:rPr>
                        <a:t>0.039</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111539"/>
                  </a:ext>
                </a:extLst>
              </a:tr>
              <a:tr h="3769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1200"/>
                        </a:spcBef>
                        <a:spcAft>
                          <a:spcPts val="1200"/>
                        </a:spcAft>
                      </a:pPr>
                      <a:r>
                        <a:rPr lang="en-US" sz="1000" b="1" u="none" strike="noStrike">
                          <a:solidFill>
                            <a:schemeClr val="tx1"/>
                          </a:solidFill>
                          <a:effectLst/>
                          <a:latin typeface="+mn-lt"/>
                        </a:rPr>
                        <a:t>Dyspnea</a:t>
                      </a:r>
                      <a:endParaRPr lang="en-US" sz="1000" b="1" i="0" u="none" strike="noStrike">
                        <a:solidFill>
                          <a:schemeClr val="tx1"/>
                        </a:solidFill>
                        <a:effectLst/>
                        <a:latin typeface="+mn-lt"/>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1200"/>
                        </a:spcBef>
                        <a:spcAft>
                          <a:spcPts val="1200"/>
                        </a:spcAft>
                      </a:pPr>
                      <a:r>
                        <a:rPr lang="en-US" sz="1000" b="1" i="0" u="none" strike="noStrike">
                          <a:solidFill>
                            <a:schemeClr val="tx1"/>
                          </a:solidFill>
                          <a:effectLst/>
                          <a:latin typeface="+mn-lt"/>
                        </a:rPr>
                        <a:t>0.026</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8264739"/>
                  </a:ext>
                </a:extLst>
              </a:tr>
              <a:tr h="2718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1200"/>
                        </a:spcBef>
                        <a:spcAft>
                          <a:spcPts val="1200"/>
                        </a:spcAft>
                      </a:pPr>
                      <a:r>
                        <a:rPr lang="en-US" sz="1000" b="0" i="0" u="none" strike="noStrike">
                          <a:solidFill>
                            <a:schemeClr val="tx1"/>
                          </a:solidFill>
                          <a:effectLst/>
                          <a:latin typeface="+mn-lt"/>
                        </a:rPr>
                        <a:t>Insomnia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1200"/>
                        </a:spcBef>
                        <a:spcAft>
                          <a:spcPts val="1200"/>
                        </a:spcAft>
                      </a:pPr>
                      <a:r>
                        <a:rPr lang="en-US" sz="1000" b="0" i="0" u="none" strike="noStrike">
                          <a:solidFill>
                            <a:schemeClr val="tx1"/>
                          </a:solidFill>
                          <a:effectLst/>
                          <a:latin typeface="+mn-lt"/>
                        </a:rPr>
                        <a:t>0.839</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445709"/>
                  </a:ext>
                </a:extLst>
              </a:tr>
              <a:tr h="2837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Appetite loss</a:t>
                      </a:r>
                      <a:endParaRPr lang="en-US" sz="1000" b="0" i="0" u="none" strike="noStrike">
                        <a:solidFill>
                          <a:schemeClr val="tx1"/>
                        </a:solidFill>
                        <a:effectLst/>
                        <a:latin typeface="+mn-lt"/>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0.488</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8476665"/>
                  </a:ext>
                </a:extLst>
              </a:tr>
              <a:tr h="32622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Constipation</a:t>
                      </a:r>
                      <a:endParaRPr lang="en-US" sz="1000" b="0" i="0" u="none" strike="noStrike">
                        <a:solidFill>
                          <a:schemeClr val="tx1"/>
                        </a:solidFill>
                        <a:effectLst/>
                        <a:latin typeface="+mn-lt"/>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1200"/>
                        </a:spcBef>
                        <a:spcAft>
                          <a:spcPts val="1200"/>
                        </a:spcAft>
                      </a:pPr>
                      <a:r>
                        <a:rPr lang="en-US" sz="1000" b="0" i="0" u="none" strike="noStrike">
                          <a:solidFill>
                            <a:schemeClr val="tx1"/>
                          </a:solidFill>
                          <a:effectLst/>
                          <a:latin typeface="+mn-lt"/>
                        </a:rPr>
                        <a:t>0.857</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240949"/>
                  </a:ext>
                </a:extLst>
              </a:tr>
              <a:tr h="33789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i="0" u="none" strike="noStrike">
                          <a:solidFill>
                            <a:schemeClr val="tx1"/>
                          </a:solidFill>
                          <a:effectLst/>
                          <a:latin typeface="+mn-lt"/>
                        </a:rPr>
                        <a:t>Diarrhea</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0.359</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194805"/>
                  </a:ext>
                </a:extLst>
              </a:tr>
              <a:tr h="372533">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Financial </a:t>
                      </a:r>
                      <a:br>
                        <a:rPr lang="en-US" sz="1000" b="0" u="none" strike="noStrike">
                          <a:solidFill>
                            <a:schemeClr val="tx1"/>
                          </a:solidFill>
                          <a:effectLst/>
                          <a:latin typeface="+mn-lt"/>
                        </a:rPr>
                      </a:br>
                      <a:r>
                        <a:rPr lang="en-US" sz="1000" b="0" u="none" strike="noStrike">
                          <a:solidFill>
                            <a:schemeClr val="tx1"/>
                          </a:solidFill>
                          <a:effectLst/>
                          <a:latin typeface="+mn-lt"/>
                        </a:rPr>
                        <a:t>difficulties</a:t>
                      </a:r>
                      <a:endParaRPr lang="en-US" sz="1000" b="0" i="0" u="none" strike="noStrike">
                        <a:solidFill>
                          <a:schemeClr val="tx1"/>
                        </a:solidFill>
                        <a:effectLst/>
                        <a:latin typeface="+mn-lt"/>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0.137</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236952"/>
                  </a:ext>
                </a:extLst>
              </a:tr>
            </a:tbl>
          </a:graphicData>
        </a:graphic>
      </p:graphicFrame>
      <p:sp>
        <p:nvSpPr>
          <p:cNvPr id="62" name="TextBox 119">
            <a:extLst>
              <a:ext uri="{FF2B5EF4-FFF2-40B4-BE49-F238E27FC236}">
                <a16:creationId xmlns:a16="http://schemas.microsoft.com/office/drawing/2014/main" id="{02745E3C-FFE6-4C0F-87B1-2DEF5521A6E2}"/>
              </a:ext>
            </a:extLst>
          </p:cNvPr>
          <p:cNvSpPr txBox="1"/>
          <p:nvPr/>
        </p:nvSpPr>
        <p:spPr>
          <a:xfrm>
            <a:off x="3428590" y="5462947"/>
            <a:ext cx="1031051"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effectLst/>
                <a:uLnTx/>
                <a:uFillTx/>
              </a:rPr>
              <a:t>Favors placebo</a:t>
            </a:r>
          </a:p>
        </p:txBody>
      </p:sp>
      <p:sp>
        <p:nvSpPr>
          <p:cNvPr id="63" name="TextBox 120">
            <a:extLst>
              <a:ext uri="{FF2B5EF4-FFF2-40B4-BE49-F238E27FC236}">
                <a16:creationId xmlns:a16="http://schemas.microsoft.com/office/drawing/2014/main" id="{0D24C645-1B0A-4F8C-A698-7FE1093A5A7A}"/>
              </a:ext>
            </a:extLst>
          </p:cNvPr>
          <p:cNvSpPr txBox="1"/>
          <p:nvPr/>
        </p:nvSpPr>
        <p:spPr>
          <a:xfrm>
            <a:off x="2284577" y="5462947"/>
            <a:ext cx="1165704"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effectLst/>
                <a:uLnTx/>
                <a:uFillTx/>
              </a:rPr>
              <a:t>Favors </a:t>
            </a:r>
            <a:r>
              <a:rPr kumimoji="0" lang="en-US" sz="900" b="1" i="0" u="none" strike="noStrike" kern="0" cap="none" spc="0" normalizeH="0" baseline="0" noProof="0" err="1">
                <a:ln>
                  <a:noFill/>
                </a:ln>
                <a:effectLst/>
                <a:uLnTx/>
                <a:uFillTx/>
              </a:rPr>
              <a:t>ivosidenib</a:t>
            </a:r>
            <a:endParaRPr kumimoji="0" lang="en-US" sz="900" b="1" i="0" u="none" strike="noStrike" kern="0" cap="none" spc="0" normalizeH="0" baseline="0" noProof="0">
              <a:ln>
                <a:noFill/>
              </a:ln>
              <a:effectLst/>
              <a:uLnTx/>
              <a:uFillTx/>
            </a:endParaRPr>
          </a:p>
        </p:txBody>
      </p:sp>
      <p:graphicFrame>
        <p:nvGraphicFramePr>
          <p:cNvPr id="64" name="Table 121">
            <a:extLst>
              <a:ext uri="{FF2B5EF4-FFF2-40B4-BE49-F238E27FC236}">
                <a16:creationId xmlns:a16="http://schemas.microsoft.com/office/drawing/2014/main" id="{345C7F00-2104-453C-93FC-017010FF12EC}"/>
              </a:ext>
            </a:extLst>
          </p:cNvPr>
          <p:cNvGraphicFramePr>
            <a:graphicFrameLocks noGrp="1"/>
          </p:cNvGraphicFramePr>
          <p:nvPr/>
        </p:nvGraphicFramePr>
        <p:xfrm>
          <a:off x="2005514" y="2099400"/>
          <a:ext cx="2407774" cy="2727409"/>
        </p:xfrm>
        <a:graphic>
          <a:graphicData uri="http://schemas.openxmlformats.org/drawingml/2006/table">
            <a:tbl>
              <a:tblPr/>
              <a:tblGrid>
                <a:gridCol w="1203887">
                  <a:extLst>
                    <a:ext uri="{9D8B030D-6E8A-4147-A177-3AD203B41FA5}">
                      <a16:colId xmlns:a16="http://schemas.microsoft.com/office/drawing/2014/main" val="2694150510"/>
                    </a:ext>
                  </a:extLst>
                </a:gridCol>
                <a:gridCol w="1203887">
                  <a:extLst>
                    <a:ext uri="{9D8B030D-6E8A-4147-A177-3AD203B41FA5}">
                      <a16:colId xmlns:a16="http://schemas.microsoft.com/office/drawing/2014/main" val="998055390"/>
                    </a:ext>
                  </a:extLst>
                </a:gridCol>
              </a:tblGrid>
              <a:tr h="47792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Global health status/QoL</a:t>
                      </a:r>
                      <a:endParaRPr lang="en-US" sz="1000" b="0" i="0" u="none" strike="noStrike">
                        <a:solidFill>
                          <a:schemeClr val="tx1"/>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0.116</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4298004"/>
                  </a:ext>
                </a:extLst>
              </a:tr>
              <a:tr h="4580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1" u="none" strike="noStrike">
                          <a:solidFill>
                            <a:schemeClr val="tx1"/>
                          </a:solidFill>
                          <a:effectLst/>
                          <a:latin typeface="+mn-lt"/>
                        </a:rPr>
                        <a:t>Physical </a:t>
                      </a:r>
                      <a:br>
                        <a:rPr lang="en-US" sz="1000" b="1" u="none" strike="noStrike">
                          <a:solidFill>
                            <a:schemeClr val="tx1"/>
                          </a:solidFill>
                          <a:effectLst/>
                          <a:latin typeface="+mn-lt"/>
                        </a:rPr>
                      </a:br>
                      <a:r>
                        <a:rPr lang="en-US" sz="1000" b="1" u="none" strike="noStrike">
                          <a:solidFill>
                            <a:schemeClr val="tx1"/>
                          </a:solidFill>
                          <a:effectLst/>
                          <a:latin typeface="+mn-lt"/>
                        </a:rPr>
                        <a:t>functioning</a:t>
                      </a:r>
                      <a:endParaRPr lang="en-US" sz="1000" b="1" i="0" u="none" strike="noStrike">
                        <a:solidFill>
                          <a:schemeClr val="tx1"/>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1" i="0" u="none" strike="noStrike">
                          <a:solidFill>
                            <a:schemeClr val="tx1"/>
                          </a:solidFill>
                          <a:effectLst/>
                          <a:latin typeface="+mn-lt"/>
                        </a:rPr>
                        <a:t>0.002</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0111539"/>
                  </a:ext>
                </a:extLst>
              </a:tr>
              <a:tr h="43000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Social </a:t>
                      </a:r>
                      <a:br>
                        <a:rPr lang="en-US" sz="1000" b="0" u="none" strike="noStrike">
                          <a:solidFill>
                            <a:schemeClr val="tx1"/>
                          </a:solidFill>
                          <a:effectLst/>
                          <a:latin typeface="+mn-lt"/>
                        </a:rPr>
                      </a:br>
                      <a:r>
                        <a:rPr lang="en-US" sz="1000" b="0" u="none" strike="noStrike">
                          <a:solidFill>
                            <a:schemeClr val="tx1"/>
                          </a:solidFill>
                          <a:effectLst/>
                          <a:latin typeface="+mn-lt"/>
                        </a:rPr>
                        <a:t>functioning</a:t>
                      </a:r>
                      <a:endParaRPr lang="en-US" sz="1000" b="0" i="0" u="none" strike="noStrike">
                        <a:solidFill>
                          <a:schemeClr val="tx1"/>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0.052</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8264739"/>
                  </a:ext>
                </a:extLst>
              </a:tr>
              <a:tr h="44570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Role </a:t>
                      </a:r>
                      <a:br>
                        <a:rPr lang="en-US" sz="1000" b="0" u="none" strike="noStrike">
                          <a:solidFill>
                            <a:schemeClr val="tx1"/>
                          </a:solidFill>
                          <a:effectLst/>
                          <a:latin typeface="+mn-lt"/>
                        </a:rPr>
                      </a:br>
                      <a:r>
                        <a:rPr lang="en-US" sz="1000" b="0" u="none" strike="noStrike">
                          <a:solidFill>
                            <a:schemeClr val="tx1"/>
                          </a:solidFill>
                          <a:effectLst/>
                          <a:latin typeface="+mn-lt"/>
                        </a:rPr>
                        <a:t>functioning</a:t>
                      </a:r>
                      <a:endParaRPr lang="en-US" sz="1000" b="0" i="0" u="none" strike="noStrike">
                        <a:solidFill>
                          <a:schemeClr val="tx1"/>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0.657</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8476665"/>
                  </a:ext>
                </a:extLst>
              </a:tr>
              <a:tr h="58853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1" u="none" strike="noStrike">
                          <a:solidFill>
                            <a:schemeClr val="tx1"/>
                          </a:solidFill>
                          <a:effectLst/>
                          <a:latin typeface="+mn-lt"/>
                        </a:rPr>
                        <a:t>Cognitive </a:t>
                      </a:r>
                      <a:br>
                        <a:rPr lang="en-US" sz="1000" b="1" u="none" strike="noStrike">
                          <a:solidFill>
                            <a:schemeClr val="tx1"/>
                          </a:solidFill>
                          <a:effectLst/>
                          <a:latin typeface="+mn-lt"/>
                        </a:rPr>
                      </a:br>
                      <a:r>
                        <a:rPr lang="en-US" sz="1000" b="1" u="none" strike="noStrike">
                          <a:solidFill>
                            <a:schemeClr val="tx1"/>
                          </a:solidFill>
                          <a:effectLst/>
                          <a:latin typeface="+mn-lt"/>
                        </a:rPr>
                        <a:t>functioning</a:t>
                      </a:r>
                      <a:endParaRPr lang="en-US" sz="1000" b="1" i="0" u="none" strike="noStrike">
                        <a:solidFill>
                          <a:schemeClr val="tx1"/>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1" i="0" u="none" strike="noStrike">
                          <a:solidFill>
                            <a:schemeClr val="tx1"/>
                          </a:solidFill>
                          <a:effectLst/>
                          <a:latin typeface="+mn-lt"/>
                        </a:rPr>
                        <a:t>0.029</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6240949"/>
                  </a:ext>
                </a:extLst>
              </a:tr>
              <a:tr h="3271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1" u="none" strike="noStrike">
                          <a:solidFill>
                            <a:schemeClr val="tx1"/>
                          </a:solidFill>
                          <a:effectLst/>
                          <a:latin typeface="+mn-lt"/>
                        </a:rPr>
                        <a:t>Emotional </a:t>
                      </a:r>
                      <a:br>
                        <a:rPr lang="en-US" sz="1000" b="1" u="none" strike="noStrike">
                          <a:solidFill>
                            <a:schemeClr val="tx1"/>
                          </a:solidFill>
                          <a:effectLst/>
                          <a:latin typeface="+mn-lt"/>
                        </a:rPr>
                      </a:br>
                      <a:r>
                        <a:rPr lang="en-US" sz="1000" b="1" u="none" strike="noStrike">
                          <a:solidFill>
                            <a:schemeClr val="tx1"/>
                          </a:solidFill>
                          <a:effectLst/>
                          <a:latin typeface="+mn-lt"/>
                        </a:rPr>
                        <a:t>functioning</a:t>
                      </a:r>
                      <a:endParaRPr lang="en-US" sz="1000" b="1" i="0" u="none" strike="noStrike">
                        <a:solidFill>
                          <a:schemeClr val="tx1"/>
                        </a:solidFill>
                        <a:effectLst/>
                        <a:latin typeface="+mn-lt"/>
                      </a:endParaRP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1" i="0" u="none" strike="noStrike">
                          <a:solidFill>
                            <a:schemeClr val="tx1"/>
                          </a:solidFill>
                          <a:effectLst/>
                          <a:latin typeface="+mn-lt"/>
                        </a:rPr>
                        <a:t>&lt; 0.001</a:t>
                      </a:r>
                    </a:p>
                  </a:txBody>
                  <a:tcPr marL="7144" marR="7144" marT="7144"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3236952"/>
                  </a:ext>
                </a:extLst>
              </a:tr>
            </a:tbl>
          </a:graphicData>
        </a:graphic>
      </p:graphicFrame>
      <p:sp>
        <p:nvSpPr>
          <p:cNvPr id="65" name="TextBox 122">
            <a:extLst>
              <a:ext uri="{FF2B5EF4-FFF2-40B4-BE49-F238E27FC236}">
                <a16:creationId xmlns:a16="http://schemas.microsoft.com/office/drawing/2014/main" id="{17C804DD-E904-4605-A2BC-DAACAE6B19E0}"/>
              </a:ext>
            </a:extLst>
          </p:cNvPr>
          <p:cNvSpPr txBox="1"/>
          <p:nvPr/>
        </p:nvSpPr>
        <p:spPr>
          <a:xfrm>
            <a:off x="3892854" y="1930363"/>
            <a:ext cx="778695" cy="253916"/>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lang="en-US" sz="1050" b="1" kern="0">
                <a:solidFill>
                  <a:srgbClr val="043470"/>
                </a:solidFill>
              </a:rPr>
              <a:t>p </a:t>
            </a:r>
            <a:r>
              <a:rPr kumimoji="0" lang="en-US" sz="1050" b="1" i="0" strike="noStrike" kern="0" cap="none" spc="0" normalizeH="0" baseline="0" noProof="0">
                <a:ln>
                  <a:noFill/>
                </a:ln>
                <a:solidFill>
                  <a:srgbClr val="043470"/>
                </a:solidFill>
                <a:effectLst/>
                <a:uLnTx/>
                <a:uFillTx/>
              </a:rPr>
              <a:t>value</a:t>
            </a:r>
          </a:p>
        </p:txBody>
      </p:sp>
      <p:cxnSp>
        <p:nvCxnSpPr>
          <p:cNvPr id="66" name="Straight Arrow Connector 123">
            <a:extLst>
              <a:ext uri="{FF2B5EF4-FFF2-40B4-BE49-F238E27FC236}">
                <a16:creationId xmlns:a16="http://schemas.microsoft.com/office/drawing/2014/main" id="{E87BDB53-C182-44FE-8164-F441FC7F1E99}"/>
              </a:ext>
            </a:extLst>
          </p:cNvPr>
          <p:cNvCxnSpPr>
            <a:cxnSpLocks/>
          </p:cNvCxnSpPr>
          <p:nvPr/>
        </p:nvCxnSpPr>
        <p:spPr>
          <a:xfrm flipH="1">
            <a:off x="2320530" y="5438674"/>
            <a:ext cx="1021034" cy="0"/>
          </a:xfrm>
          <a:prstGeom prst="straightConnector1">
            <a:avLst/>
          </a:prstGeom>
          <a:noFill/>
          <a:ln w="38100" cap="flat" cmpd="sng" algn="ctr">
            <a:solidFill>
              <a:srgbClr val="033778"/>
            </a:solidFill>
            <a:prstDash val="solid"/>
            <a:miter lim="800000"/>
            <a:tailEnd type="triangle"/>
          </a:ln>
          <a:effectLst/>
        </p:spPr>
      </p:cxnSp>
      <p:sp>
        <p:nvSpPr>
          <p:cNvPr id="70" name="TextBox 125">
            <a:extLst>
              <a:ext uri="{FF2B5EF4-FFF2-40B4-BE49-F238E27FC236}">
                <a16:creationId xmlns:a16="http://schemas.microsoft.com/office/drawing/2014/main" id="{3F463291-DE8F-424A-8DCF-A2CF691BD7C4}"/>
              </a:ext>
            </a:extLst>
          </p:cNvPr>
          <p:cNvSpPr txBox="1"/>
          <p:nvPr/>
        </p:nvSpPr>
        <p:spPr>
          <a:xfrm>
            <a:off x="5531345" y="5446790"/>
            <a:ext cx="1165704"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effectLst/>
                <a:uLnTx/>
                <a:uFillTx/>
              </a:rPr>
              <a:t>Favors ivosidenib</a:t>
            </a:r>
          </a:p>
        </p:txBody>
      </p:sp>
      <p:sp>
        <p:nvSpPr>
          <p:cNvPr id="71" name="TextBox 126">
            <a:extLst>
              <a:ext uri="{FF2B5EF4-FFF2-40B4-BE49-F238E27FC236}">
                <a16:creationId xmlns:a16="http://schemas.microsoft.com/office/drawing/2014/main" id="{531F8BD8-4431-44C2-8EDC-BA8CEC89EC0D}"/>
              </a:ext>
            </a:extLst>
          </p:cNvPr>
          <p:cNvSpPr txBox="1"/>
          <p:nvPr/>
        </p:nvSpPr>
        <p:spPr>
          <a:xfrm>
            <a:off x="6646332" y="5446790"/>
            <a:ext cx="1031051"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effectLst/>
                <a:uLnTx/>
                <a:uFillTx/>
              </a:rPr>
              <a:t>Favors placebo</a:t>
            </a:r>
          </a:p>
        </p:txBody>
      </p:sp>
      <p:sp>
        <p:nvSpPr>
          <p:cNvPr id="72" name="TextBox 127">
            <a:extLst>
              <a:ext uri="{FF2B5EF4-FFF2-40B4-BE49-F238E27FC236}">
                <a16:creationId xmlns:a16="http://schemas.microsoft.com/office/drawing/2014/main" id="{F12DB695-A0CA-48EC-9F9C-638ABFF32DBE}"/>
              </a:ext>
            </a:extLst>
          </p:cNvPr>
          <p:cNvSpPr txBox="1"/>
          <p:nvPr/>
        </p:nvSpPr>
        <p:spPr>
          <a:xfrm>
            <a:off x="6960105" y="1914206"/>
            <a:ext cx="778695" cy="253916"/>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lang="en-US" sz="1050" b="1" kern="0">
                <a:solidFill>
                  <a:srgbClr val="043470"/>
                </a:solidFill>
              </a:rPr>
              <a:t>p</a:t>
            </a:r>
            <a:r>
              <a:rPr kumimoji="0" lang="en-US" sz="1050" b="1" i="0" strike="noStrike" kern="0" cap="none" spc="0" normalizeH="0" baseline="0" noProof="0">
                <a:ln>
                  <a:noFill/>
                </a:ln>
                <a:solidFill>
                  <a:srgbClr val="043470"/>
                </a:solidFill>
                <a:effectLst/>
                <a:uLnTx/>
                <a:uFillTx/>
              </a:rPr>
              <a:t> value</a:t>
            </a:r>
          </a:p>
        </p:txBody>
      </p:sp>
      <p:cxnSp>
        <p:nvCxnSpPr>
          <p:cNvPr id="73" name="Straight Arrow Connector 128">
            <a:extLst>
              <a:ext uri="{FF2B5EF4-FFF2-40B4-BE49-F238E27FC236}">
                <a16:creationId xmlns:a16="http://schemas.microsoft.com/office/drawing/2014/main" id="{49EC9305-DFCB-4C99-998D-1B9E36B9C94F}"/>
              </a:ext>
            </a:extLst>
          </p:cNvPr>
          <p:cNvCxnSpPr>
            <a:cxnSpLocks/>
          </p:cNvCxnSpPr>
          <p:nvPr/>
        </p:nvCxnSpPr>
        <p:spPr>
          <a:xfrm flipH="1">
            <a:off x="5573509" y="5422517"/>
            <a:ext cx="1028521" cy="3"/>
          </a:xfrm>
          <a:prstGeom prst="straightConnector1">
            <a:avLst/>
          </a:prstGeom>
          <a:noFill/>
          <a:ln w="38100" cap="flat" cmpd="sng" algn="ctr">
            <a:solidFill>
              <a:srgbClr val="033778"/>
            </a:solidFill>
            <a:prstDash val="solid"/>
            <a:miter lim="800000"/>
            <a:tailEnd type="triangle"/>
          </a:ln>
          <a:effectLst/>
        </p:spPr>
      </p:cxnSp>
      <p:cxnSp>
        <p:nvCxnSpPr>
          <p:cNvPr id="74" name="Straight Arrow Connector 129">
            <a:extLst>
              <a:ext uri="{FF2B5EF4-FFF2-40B4-BE49-F238E27FC236}">
                <a16:creationId xmlns:a16="http://schemas.microsoft.com/office/drawing/2014/main" id="{14A5FDB5-AB62-47E3-9D31-7C5911352CC6}"/>
              </a:ext>
            </a:extLst>
          </p:cNvPr>
          <p:cNvCxnSpPr>
            <a:cxnSpLocks/>
          </p:cNvCxnSpPr>
          <p:nvPr/>
        </p:nvCxnSpPr>
        <p:spPr>
          <a:xfrm>
            <a:off x="6737275" y="5422517"/>
            <a:ext cx="642887" cy="3"/>
          </a:xfrm>
          <a:prstGeom prst="straightConnector1">
            <a:avLst/>
          </a:prstGeom>
          <a:noFill/>
          <a:ln w="38100" cap="flat" cmpd="sng" algn="ctr">
            <a:solidFill>
              <a:srgbClr val="033778"/>
            </a:solidFill>
            <a:prstDash val="solid"/>
            <a:miter lim="800000"/>
            <a:tailEnd type="triangle"/>
          </a:ln>
          <a:effectLst/>
        </p:spPr>
      </p:cxnSp>
      <p:graphicFrame>
        <p:nvGraphicFramePr>
          <p:cNvPr id="75" name="Chart 130">
            <a:extLst>
              <a:ext uri="{FF2B5EF4-FFF2-40B4-BE49-F238E27FC236}">
                <a16:creationId xmlns:a16="http://schemas.microsoft.com/office/drawing/2014/main" id="{0D5710FC-A6E9-4737-BF85-7C4A59091B76}"/>
              </a:ext>
            </a:extLst>
          </p:cNvPr>
          <p:cNvGraphicFramePr>
            <a:graphicFrameLocks noGrp="1"/>
          </p:cNvGraphicFramePr>
          <p:nvPr/>
        </p:nvGraphicFramePr>
        <p:xfrm>
          <a:off x="5344897" y="2033649"/>
          <a:ext cx="2053779" cy="3207503"/>
        </p:xfrm>
        <a:graphic>
          <a:graphicData uri="http://schemas.openxmlformats.org/drawingml/2006/chart">
            <c:chart xmlns:c="http://schemas.openxmlformats.org/drawingml/2006/chart" xmlns:r="http://schemas.openxmlformats.org/officeDocument/2006/relationships" r:id="rId4"/>
          </a:graphicData>
        </a:graphic>
      </p:graphicFrame>
      <p:cxnSp>
        <p:nvCxnSpPr>
          <p:cNvPr id="76" name="Straight Arrow Connector 133">
            <a:extLst>
              <a:ext uri="{FF2B5EF4-FFF2-40B4-BE49-F238E27FC236}">
                <a16:creationId xmlns:a16="http://schemas.microsoft.com/office/drawing/2014/main" id="{3E55969B-DAF7-4074-BE61-236BD7AC4927}"/>
              </a:ext>
            </a:extLst>
          </p:cNvPr>
          <p:cNvCxnSpPr>
            <a:cxnSpLocks/>
          </p:cNvCxnSpPr>
          <p:nvPr/>
        </p:nvCxnSpPr>
        <p:spPr>
          <a:xfrm>
            <a:off x="3496489" y="5438674"/>
            <a:ext cx="660028" cy="0"/>
          </a:xfrm>
          <a:prstGeom prst="straightConnector1">
            <a:avLst/>
          </a:prstGeom>
          <a:noFill/>
          <a:ln w="38100" cap="flat" cmpd="sng" algn="ctr">
            <a:solidFill>
              <a:srgbClr val="033778"/>
            </a:solidFill>
            <a:prstDash val="solid"/>
            <a:miter lim="800000"/>
            <a:tailEnd type="triangle"/>
          </a:ln>
          <a:effectLst/>
        </p:spPr>
      </p:cxnSp>
      <p:graphicFrame>
        <p:nvGraphicFramePr>
          <p:cNvPr id="79" name="Table 136">
            <a:extLst>
              <a:ext uri="{FF2B5EF4-FFF2-40B4-BE49-F238E27FC236}">
                <a16:creationId xmlns:a16="http://schemas.microsoft.com/office/drawing/2014/main" id="{1FD1D860-FD9B-40BB-999F-620F642249C8}"/>
              </a:ext>
            </a:extLst>
          </p:cNvPr>
          <p:cNvGraphicFramePr>
            <a:graphicFrameLocks noGrp="1"/>
          </p:cNvGraphicFramePr>
          <p:nvPr/>
        </p:nvGraphicFramePr>
        <p:xfrm>
          <a:off x="8259887" y="2168799"/>
          <a:ext cx="2407774" cy="2571620"/>
        </p:xfrm>
        <a:graphic>
          <a:graphicData uri="http://schemas.openxmlformats.org/drawingml/2006/table">
            <a:tbl>
              <a:tblPr/>
              <a:tblGrid>
                <a:gridCol w="1203887">
                  <a:extLst>
                    <a:ext uri="{9D8B030D-6E8A-4147-A177-3AD203B41FA5}">
                      <a16:colId xmlns:a16="http://schemas.microsoft.com/office/drawing/2014/main" val="2694150510"/>
                    </a:ext>
                  </a:extLst>
                </a:gridCol>
                <a:gridCol w="1203887">
                  <a:extLst>
                    <a:ext uri="{9D8B030D-6E8A-4147-A177-3AD203B41FA5}">
                      <a16:colId xmlns:a16="http://schemas.microsoft.com/office/drawing/2014/main" val="998055390"/>
                    </a:ext>
                  </a:extLst>
                </a:gridCol>
              </a:tblGrid>
              <a:tr h="34936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Weight loss</a:t>
                      </a:r>
                      <a:endParaRPr lang="en-US" sz="1000" b="0" i="0" u="none" strike="noStrike">
                        <a:solidFill>
                          <a:schemeClr val="tx1"/>
                        </a:solidFill>
                        <a:effectLst/>
                        <a:latin typeface="+mn-lt"/>
                      </a:endParaRP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0.520</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4298004"/>
                  </a:ext>
                </a:extLst>
              </a:tr>
              <a:tr h="27783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i="0" u="none" strike="noStrike">
                          <a:solidFill>
                            <a:schemeClr val="tx1"/>
                          </a:solidFill>
                          <a:effectLst/>
                          <a:latin typeface="+mn-lt"/>
                        </a:rPr>
                        <a:t>Drains</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0.358</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293729"/>
                  </a:ext>
                </a:extLst>
              </a:tr>
              <a:tr h="36015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Treatment </a:t>
                      </a:r>
                      <a:br>
                        <a:rPr lang="en-US" sz="1000" b="0" u="none" strike="noStrike">
                          <a:solidFill>
                            <a:schemeClr val="tx1"/>
                          </a:solidFill>
                          <a:effectLst/>
                          <a:latin typeface="+mn-lt"/>
                        </a:rPr>
                      </a:br>
                      <a:r>
                        <a:rPr lang="en-US" sz="1000" b="0" u="none" strike="noStrike">
                          <a:solidFill>
                            <a:schemeClr val="tx1"/>
                          </a:solidFill>
                          <a:effectLst/>
                          <a:latin typeface="+mn-lt"/>
                        </a:rPr>
                        <a:t>side effects</a:t>
                      </a:r>
                      <a:endParaRPr lang="en-US" sz="1000" b="0" i="0" u="none" strike="noStrike">
                        <a:solidFill>
                          <a:schemeClr val="tx1"/>
                        </a:solidFill>
                        <a:effectLst/>
                        <a:latin typeface="+mn-lt"/>
                      </a:endParaRP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0.707</a:t>
                      </a:r>
                    </a:p>
                  </a:txBody>
                  <a:tcPr marL="7144" marR="7144" marT="675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111539"/>
                  </a:ext>
                </a:extLst>
              </a:tr>
              <a:tr h="349867">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600"/>
                        </a:spcBef>
                        <a:spcAft>
                          <a:spcPts val="0"/>
                        </a:spcAft>
                      </a:pPr>
                      <a:r>
                        <a:rPr lang="en-US" sz="1000" b="1" u="none" strike="noStrike">
                          <a:solidFill>
                            <a:schemeClr val="tx1"/>
                          </a:solidFill>
                          <a:effectLst/>
                          <a:latin typeface="+mn-lt"/>
                        </a:rPr>
                        <a:t>Anxiety</a:t>
                      </a:r>
                      <a:endParaRPr lang="en-US" sz="1000" b="1" i="0" u="none" strike="noStrike">
                        <a:solidFill>
                          <a:schemeClr val="tx1"/>
                        </a:solidFill>
                        <a:effectLst/>
                        <a:latin typeface="+mn-lt"/>
                      </a:endParaRPr>
                    </a:p>
                  </a:txBody>
                  <a:tcPr marL="7144" marR="7144" marT="405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1" i="0" u="none" strike="noStrike">
                          <a:solidFill>
                            <a:schemeClr val="tx1"/>
                          </a:solidFill>
                          <a:effectLst/>
                          <a:latin typeface="+mn-lt"/>
                        </a:rPr>
                        <a:t>0.009</a:t>
                      </a:r>
                    </a:p>
                  </a:txBody>
                  <a:tcPr marL="7144" marR="7144" marT="405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8264739"/>
                  </a:ext>
                </a:extLst>
              </a:tr>
              <a:tr h="36688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u="none" strike="noStrike">
                          <a:solidFill>
                            <a:schemeClr val="tx1"/>
                          </a:solidFill>
                          <a:effectLst/>
                          <a:latin typeface="+mn-lt"/>
                        </a:rPr>
                        <a:t>Pain</a:t>
                      </a:r>
                      <a:endParaRPr lang="en-US" sz="1000" b="0" i="0" u="none" strike="noStrike">
                        <a:solidFill>
                          <a:schemeClr val="tx1"/>
                        </a:solidFill>
                        <a:effectLst/>
                        <a:latin typeface="+mn-lt"/>
                      </a:endParaRP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0.206</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8476665"/>
                  </a:ext>
                </a:extLst>
              </a:tr>
              <a:tr h="37044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1" i="0" u="none" strike="noStrike">
                          <a:solidFill>
                            <a:schemeClr val="tx1"/>
                          </a:solidFill>
                          <a:effectLst/>
                          <a:latin typeface="+mn-lt"/>
                        </a:rPr>
                        <a:t>Tiredness</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1" i="0" u="none" strike="noStrike">
                          <a:solidFill>
                            <a:schemeClr val="tx1"/>
                          </a:solidFill>
                          <a:effectLst/>
                          <a:latin typeface="+mn-lt"/>
                        </a:rPr>
                        <a:t>0.006</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240949"/>
                  </a:ext>
                </a:extLst>
              </a:tr>
              <a:tr h="16988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r>
                        <a:rPr lang="en-US" sz="1000" b="0" i="0" u="none" strike="noStrike">
                          <a:solidFill>
                            <a:schemeClr val="tx1"/>
                          </a:solidFill>
                          <a:effectLst/>
                          <a:latin typeface="+mn-lt"/>
                        </a:rPr>
                        <a:t>Jaundice</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r>
                        <a:rPr lang="en-US" sz="1000" b="0" i="0" u="none" strike="noStrike">
                          <a:solidFill>
                            <a:schemeClr val="tx1"/>
                          </a:solidFill>
                          <a:effectLst/>
                          <a:latin typeface="+mn-lt"/>
                        </a:rPr>
                        <a:t>0.440</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194805"/>
                  </a:ext>
                </a:extLst>
              </a:tr>
              <a:tr h="32718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fontAlgn="b">
                        <a:spcBef>
                          <a:spcPts val="0"/>
                        </a:spcBef>
                        <a:spcAft>
                          <a:spcPts val="0"/>
                        </a:spcAft>
                      </a:pPr>
                      <a:endParaRPr lang="en-US" sz="1000" b="0" u="none" strike="noStrike">
                        <a:solidFill>
                          <a:schemeClr val="tx1"/>
                        </a:solidFill>
                        <a:effectLst/>
                        <a:latin typeface="+mn-lt"/>
                      </a:endParaRPr>
                    </a:p>
                    <a:p>
                      <a:pPr algn="l" fontAlgn="b">
                        <a:spcBef>
                          <a:spcPts val="0"/>
                        </a:spcBef>
                        <a:spcAft>
                          <a:spcPts val="0"/>
                        </a:spcAft>
                      </a:pPr>
                      <a:r>
                        <a:rPr lang="en-US" sz="1000" b="0" u="none" strike="noStrike">
                          <a:solidFill>
                            <a:schemeClr val="tx1"/>
                          </a:solidFill>
                          <a:effectLst/>
                          <a:latin typeface="+mn-lt"/>
                        </a:rPr>
                        <a:t>Eating</a:t>
                      </a:r>
                      <a:endParaRPr lang="en-US" sz="1000" b="0" i="0" u="none" strike="noStrike">
                        <a:solidFill>
                          <a:schemeClr val="tx1"/>
                        </a:solidFill>
                        <a:effectLst/>
                        <a:latin typeface="+mn-lt"/>
                      </a:endParaRP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fontAlgn="b">
                        <a:spcBef>
                          <a:spcPts val="0"/>
                        </a:spcBef>
                        <a:spcAft>
                          <a:spcPts val="0"/>
                        </a:spcAft>
                      </a:pPr>
                      <a:endParaRPr lang="en-US" sz="1000" b="0" i="0" u="none" strike="noStrike">
                        <a:solidFill>
                          <a:schemeClr val="tx1"/>
                        </a:solidFill>
                        <a:effectLst/>
                        <a:latin typeface="+mn-lt"/>
                      </a:endParaRPr>
                    </a:p>
                    <a:p>
                      <a:pPr algn="r" fontAlgn="b">
                        <a:spcBef>
                          <a:spcPts val="0"/>
                        </a:spcBef>
                        <a:spcAft>
                          <a:spcPts val="0"/>
                        </a:spcAft>
                      </a:pPr>
                      <a:r>
                        <a:rPr lang="en-US" sz="1000" b="0" i="0" u="none" strike="noStrike">
                          <a:solidFill>
                            <a:schemeClr val="tx1"/>
                          </a:solidFill>
                          <a:effectLst/>
                          <a:latin typeface="+mn-lt"/>
                        </a:rPr>
                        <a:t>0.858</a:t>
                      </a:r>
                    </a:p>
                  </a:txBody>
                  <a:tcPr marL="7144" marR="7144" marT="7144"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3236952"/>
                  </a:ext>
                </a:extLst>
              </a:tr>
            </a:tbl>
          </a:graphicData>
        </a:graphic>
      </p:graphicFrame>
      <p:sp>
        <p:nvSpPr>
          <p:cNvPr id="80" name="TextBox 137">
            <a:extLst>
              <a:ext uri="{FF2B5EF4-FFF2-40B4-BE49-F238E27FC236}">
                <a16:creationId xmlns:a16="http://schemas.microsoft.com/office/drawing/2014/main" id="{899D2AEE-618A-433B-9C25-882C741C1FE9}"/>
              </a:ext>
            </a:extLst>
          </p:cNvPr>
          <p:cNvSpPr txBox="1"/>
          <p:nvPr/>
        </p:nvSpPr>
        <p:spPr>
          <a:xfrm>
            <a:off x="8769063" y="5440729"/>
            <a:ext cx="1165704"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effectLst/>
                <a:uLnTx/>
                <a:uFillTx/>
              </a:rPr>
              <a:t>Favors ivosidenib</a:t>
            </a:r>
          </a:p>
        </p:txBody>
      </p:sp>
      <p:sp>
        <p:nvSpPr>
          <p:cNvPr id="81" name="TextBox 138">
            <a:extLst>
              <a:ext uri="{FF2B5EF4-FFF2-40B4-BE49-F238E27FC236}">
                <a16:creationId xmlns:a16="http://schemas.microsoft.com/office/drawing/2014/main" id="{B5B94225-61E0-4DF5-BCDE-2046CD54B068}"/>
              </a:ext>
            </a:extLst>
          </p:cNvPr>
          <p:cNvSpPr txBox="1"/>
          <p:nvPr/>
        </p:nvSpPr>
        <p:spPr>
          <a:xfrm>
            <a:off x="9876712" y="5440729"/>
            <a:ext cx="1031051" cy="230832"/>
          </a:xfrm>
          <a:prstGeom prst="rect">
            <a:avLst/>
          </a:prstGeom>
          <a:noFill/>
        </p:spPr>
        <p:txBody>
          <a:bodyPr wrap="non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effectLst/>
                <a:uLnTx/>
                <a:uFillTx/>
              </a:rPr>
              <a:t>Favors placebo</a:t>
            </a:r>
          </a:p>
        </p:txBody>
      </p:sp>
      <p:sp>
        <p:nvSpPr>
          <p:cNvPr id="82" name="TextBox 139">
            <a:extLst>
              <a:ext uri="{FF2B5EF4-FFF2-40B4-BE49-F238E27FC236}">
                <a16:creationId xmlns:a16="http://schemas.microsoft.com/office/drawing/2014/main" id="{45739AAA-5AEC-4FD1-87EF-DC22D3BA9289}"/>
              </a:ext>
            </a:extLst>
          </p:cNvPr>
          <p:cNvSpPr txBox="1"/>
          <p:nvPr/>
        </p:nvSpPr>
        <p:spPr>
          <a:xfrm>
            <a:off x="10125149" y="1908145"/>
            <a:ext cx="778695" cy="253916"/>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lang="en-US" sz="1050" b="1" kern="0">
                <a:solidFill>
                  <a:srgbClr val="043470"/>
                </a:solidFill>
              </a:rPr>
              <a:t>p </a:t>
            </a:r>
            <a:r>
              <a:rPr kumimoji="0" lang="en-US" sz="1050" b="1" i="0" strike="noStrike" kern="0" cap="none" spc="0" normalizeH="0" baseline="0" noProof="0">
                <a:ln>
                  <a:noFill/>
                </a:ln>
                <a:solidFill>
                  <a:srgbClr val="043470"/>
                </a:solidFill>
                <a:effectLst/>
                <a:uLnTx/>
                <a:uFillTx/>
              </a:rPr>
              <a:t>value</a:t>
            </a:r>
          </a:p>
        </p:txBody>
      </p:sp>
      <p:cxnSp>
        <p:nvCxnSpPr>
          <p:cNvPr id="83" name="Straight Arrow Connector 140">
            <a:extLst>
              <a:ext uri="{FF2B5EF4-FFF2-40B4-BE49-F238E27FC236}">
                <a16:creationId xmlns:a16="http://schemas.microsoft.com/office/drawing/2014/main" id="{D5D5FAB1-82BF-4A6A-BF8E-43483900B289}"/>
              </a:ext>
            </a:extLst>
          </p:cNvPr>
          <p:cNvCxnSpPr>
            <a:cxnSpLocks/>
          </p:cNvCxnSpPr>
          <p:nvPr/>
        </p:nvCxnSpPr>
        <p:spPr>
          <a:xfrm flipH="1">
            <a:off x="8800929" y="5416456"/>
            <a:ext cx="1028521" cy="3"/>
          </a:xfrm>
          <a:prstGeom prst="straightConnector1">
            <a:avLst/>
          </a:prstGeom>
          <a:noFill/>
          <a:ln w="38100" cap="flat" cmpd="sng" algn="ctr">
            <a:solidFill>
              <a:srgbClr val="033778"/>
            </a:solidFill>
            <a:prstDash val="solid"/>
            <a:miter lim="800000"/>
            <a:tailEnd type="triangle"/>
          </a:ln>
          <a:effectLst/>
        </p:spPr>
      </p:cxnSp>
      <p:cxnSp>
        <p:nvCxnSpPr>
          <p:cNvPr id="84" name="Straight Arrow Connector 141">
            <a:extLst>
              <a:ext uri="{FF2B5EF4-FFF2-40B4-BE49-F238E27FC236}">
                <a16:creationId xmlns:a16="http://schemas.microsoft.com/office/drawing/2014/main" id="{3F299169-F947-4B1C-9ABA-4B7B866695AA}"/>
              </a:ext>
            </a:extLst>
          </p:cNvPr>
          <p:cNvCxnSpPr>
            <a:cxnSpLocks/>
          </p:cNvCxnSpPr>
          <p:nvPr/>
        </p:nvCxnSpPr>
        <p:spPr>
          <a:xfrm>
            <a:off x="9954303" y="5416456"/>
            <a:ext cx="642887" cy="3"/>
          </a:xfrm>
          <a:prstGeom prst="straightConnector1">
            <a:avLst/>
          </a:prstGeom>
          <a:noFill/>
          <a:ln w="38100" cap="flat" cmpd="sng" algn="ctr">
            <a:solidFill>
              <a:srgbClr val="033778"/>
            </a:solidFill>
            <a:prstDash val="solid"/>
            <a:miter lim="800000"/>
            <a:tailEnd type="triangle"/>
          </a:ln>
          <a:effectLst/>
        </p:spPr>
      </p:cxnSp>
      <p:graphicFrame>
        <p:nvGraphicFramePr>
          <p:cNvPr id="85" name="Chart 142">
            <a:extLst>
              <a:ext uri="{FF2B5EF4-FFF2-40B4-BE49-F238E27FC236}">
                <a16:creationId xmlns:a16="http://schemas.microsoft.com/office/drawing/2014/main" id="{3EEE0DAA-84B2-4E4E-BF03-A07B7D6F90F9}"/>
              </a:ext>
            </a:extLst>
          </p:cNvPr>
          <p:cNvGraphicFramePr>
            <a:graphicFrameLocks noGrp="1"/>
          </p:cNvGraphicFramePr>
          <p:nvPr/>
        </p:nvGraphicFramePr>
        <p:xfrm>
          <a:off x="8582708" y="1980153"/>
          <a:ext cx="2053779" cy="3207497"/>
        </p:xfrm>
        <a:graphic>
          <a:graphicData uri="http://schemas.openxmlformats.org/drawingml/2006/chart">
            <c:chart xmlns:c="http://schemas.openxmlformats.org/drawingml/2006/chart" xmlns:r="http://schemas.openxmlformats.org/officeDocument/2006/relationships" r:id="rId5"/>
          </a:graphicData>
        </a:graphic>
      </p:graphicFrame>
      <p:grpSp>
        <p:nvGrpSpPr>
          <p:cNvPr id="86" name="Groupe 85">
            <a:extLst>
              <a:ext uri="{FF2B5EF4-FFF2-40B4-BE49-F238E27FC236}">
                <a16:creationId xmlns:a16="http://schemas.microsoft.com/office/drawing/2014/main" id="{4EF59536-2F89-404E-BADE-F7833FC68CA8}"/>
              </a:ext>
            </a:extLst>
          </p:cNvPr>
          <p:cNvGrpSpPr/>
          <p:nvPr/>
        </p:nvGrpSpPr>
        <p:grpSpPr>
          <a:xfrm>
            <a:off x="2922426" y="2738148"/>
            <a:ext cx="377641" cy="131350"/>
            <a:chOff x="1096238" y="2738148"/>
            <a:chExt cx="377641" cy="131350"/>
          </a:xfrm>
        </p:grpSpPr>
        <p:cxnSp>
          <p:nvCxnSpPr>
            <p:cNvPr id="87" name="Connecteur droit 86">
              <a:extLst>
                <a:ext uri="{FF2B5EF4-FFF2-40B4-BE49-F238E27FC236}">
                  <a16:creationId xmlns:a16="http://schemas.microsoft.com/office/drawing/2014/main" id="{EE43A6DD-14CC-487F-8712-3FE00134AA89}"/>
                </a:ext>
              </a:extLst>
            </p:cNvPr>
            <p:cNvCxnSpPr>
              <a:cxnSpLocks/>
            </p:cNvCxnSpPr>
            <p:nvPr/>
          </p:nvCxnSpPr>
          <p:spPr>
            <a:xfrm>
              <a:off x="1096238" y="2809664"/>
              <a:ext cx="377641"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C175B389-4DB7-4BA1-A1ED-57CCB9A7401E}"/>
                </a:ext>
              </a:extLst>
            </p:cNvPr>
            <p:cNvSpPr/>
            <p:nvPr/>
          </p:nvSpPr>
          <p:spPr>
            <a:xfrm>
              <a:off x="1219383" y="2738148"/>
              <a:ext cx="131350" cy="131350"/>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9" name="Groupe 88">
            <a:extLst>
              <a:ext uri="{FF2B5EF4-FFF2-40B4-BE49-F238E27FC236}">
                <a16:creationId xmlns:a16="http://schemas.microsoft.com/office/drawing/2014/main" id="{86B713D9-5130-46A7-B611-EC67403A64AF}"/>
              </a:ext>
            </a:extLst>
          </p:cNvPr>
          <p:cNvGrpSpPr/>
          <p:nvPr/>
        </p:nvGrpSpPr>
        <p:grpSpPr>
          <a:xfrm>
            <a:off x="3011265" y="2280596"/>
            <a:ext cx="469900" cy="131350"/>
            <a:chOff x="915079" y="2280596"/>
            <a:chExt cx="469900" cy="131350"/>
          </a:xfrm>
        </p:grpSpPr>
        <p:cxnSp>
          <p:nvCxnSpPr>
            <p:cNvPr id="90" name="Connecteur droit 89">
              <a:extLst>
                <a:ext uri="{FF2B5EF4-FFF2-40B4-BE49-F238E27FC236}">
                  <a16:creationId xmlns:a16="http://schemas.microsoft.com/office/drawing/2014/main" id="{F5686722-656E-442B-A13A-8CE12C4B57FD}"/>
                </a:ext>
              </a:extLst>
            </p:cNvPr>
            <p:cNvCxnSpPr>
              <a:cxnSpLocks/>
            </p:cNvCxnSpPr>
            <p:nvPr/>
          </p:nvCxnSpPr>
          <p:spPr>
            <a:xfrm>
              <a:off x="915079" y="2346271"/>
              <a:ext cx="469900"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F080CFA9-5F7C-4664-92B0-8AAD0D63E597}"/>
                </a:ext>
              </a:extLst>
            </p:cNvPr>
            <p:cNvSpPr/>
            <p:nvPr/>
          </p:nvSpPr>
          <p:spPr>
            <a:xfrm>
              <a:off x="1084354" y="2280596"/>
              <a:ext cx="131350" cy="131350"/>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2" name="Groupe 91">
            <a:extLst>
              <a:ext uri="{FF2B5EF4-FFF2-40B4-BE49-F238E27FC236}">
                <a16:creationId xmlns:a16="http://schemas.microsoft.com/office/drawing/2014/main" id="{D11446A7-1BE8-4E17-A3A1-DD787D7E9B18}"/>
              </a:ext>
            </a:extLst>
          </p:cNvPr>
          <p:cNvGrpSpPr/>
          <p:nvPr/>
        </p:nvGrpSpPr>
        <p:grpSpPr>
          <a:xfrm>
            <a:off x="2857745" y="3199467"/>
            <a:ext cx="590550" cy="131350"/>
            <a:chOff x="945649" y="3199467"/>
            <a:chExt cx="590550" cy="131350"/>
          </a:xfrm>
        </p:grpSpPr>
        <p:cxnSp>
          <p:nvCxnSpPr>
            <p:cNvPr id="93" name="Connecteur droit 92">
              <a:extLst>
                <a:ext uri="{FF2B5EF4-FFF2-40B4-BE49-F238E27FC236}">
                  <a16:creationId xmlns:a16="http://schemas.microsoft.com/office/drawing/2014/main" id="{C0CA66D3-50B2-4F76-9181-523D287E09E8}"/>
                </a:ext>
              </a:extLst>
            </p:cNvPr>
            <p:cNvCxnSpPr>
              <a:cxnSpLocks/>
            </p:cNvCxnSpPr>
            <p:nvPr/>
          </p:nvCxnSpPr>
          <p:spPr>
            <a:xfrm>
              <a:off x="945649" y="3265142"/>
              <a:ext cx="590550" cy="1"/>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53B45584-2B41-4A8B-8BD6-86D9BF342588}"/>
                </a:ext>
              </a:extLst>
            </p:cNvPr>
            <p:cNvSpPr/>
            <p:nvPr/>
          </p:nvSpPr>
          <p:spPr>
            <a:xfrm>
              <a:off x="1175249" y="3199467"/>
              <a:ext cx="131350" cy="131350"/>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95" name="Connecteur droit 94">
            <a:extLst>
              <a:ext uri="{FF2B5EF4-FFF2-40B4-BE49-F238E27FC236}">
                <a16:creationId xmlns:a16="http://schemas.microsoft.com/office/drawing/2014/main" id="{E841ECD3-7D85-46F5-B6C4-0341459461EC}"/>
              </a:ext>
            </a:extLst>
          </p:cNvPr>
          <p:cNvCxnSpPr/>
          <p:nvPr/>
        </p:nvCxnSpPr>
        <p:spPr>
          <a:xfrm>
            <a:off x="3425805" y="2127250"/>
            <a:ext cx="0" cy="2889250"/>
          </a:xfrm>
          <a:prstGeom prst="line">
            <a:avLst/>
          </a:prstGeom>
          <a:ln w="19050">
            <a:solidFill>
              <a:srgbClr val="033778"/>
            </a:solidFill>
          </a:ln>
        </p:spPr>
        <p:style>
          <a:lnRef idx="1">
            <a:schemeClr val="accent1"/>
          </a:lnRef>
          <a:fillRef idx="0">
            <a:schemeClr val="accent1"/>
          </a:fillRef>
          <a:effectRef idx="0">
            <a:schemeClr val="accent1"/>
          </a:effectRef>
          <a:fontRef idx="minor">
            <a:schemeClr val="tx1"/>
          </a:fontRef>
        </p:style>
      </p:cxnSp>
      <p:grpSp>
        <p:nvGrpSpPr>
          <p:cNvPr id="96" name="Groupe 95">
            <a:extLst>
              <a:ext uri="{FF2B5EF4-FFF2-40B4-BE49-F238E27FC236}">
                <a16:creationId xmlns:a16="http://schemas.microsoft.com/office/drawing/2014/main" id="{162911C5-35B7-4253-9E28-A425CBE27EA5}"/>
              </a:ext>
            </a:extLst>
          </p:cNvPr>
          <p:cNvGrpSpPr/>
          <p:nvPr/>
        </p:nvGrpSpPr>
        <p:grpSpPr>
          <a:xfrm>
            <a:off x="3096791" y="3648886"/>
            <a:ext cx="529724" cy="131350"/>
            <a:chOff x="779239" y="3648886"/>
            <a:chExt cx="529724" cy="131350"/>
          </a:xfrm>
        </p:grpSpPr>
        <p:cxnSp>
          <p:nvCxnSpPr>
            <p:cNvPr id="97" name="Connecteur droit 96">
              <a:extLst>
                <a:ext uri="{FF2B5EF4-FFF2-40B4-BE49-F238E27FC236}">
                  <a16:creationId xmlns:a16="http://schemas.microsoft.com/office/drawing/2014/main" id="{BC454846-830E-4776-9245-FBF620DAFCA8}"/>
                </a:ext>
              </a:extLst>
            </p:cNvPr>
            <p:cNvCxnSpPr>
              <a:cxnSpLocks/>
            </p:cNvCxnSpPr>
            <p:nvPr/>
          </p:nvCxnSpPr>
          <p:spPr>
            <a:xfrm>
              <a:off x="779239" y="3714561"/>
              <a:ext cx="529724"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B1E89186-EE06-43AB-8D77-C3CC541D3B25}"/>
                </a:ext>
              </a:extLst>
            </p:cNvPr>
            <p:cNvSpPr/>
            <p:nvPr/>
          </p:nvSpPr>
          <p:spPr>
            <a:xfrm>
              <a:off x="978426" y="3648886"/>
              <a:ext cx="131350" cy="131350"/>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9" name="Groupe 98">
            <a:extLst>
              <a:ext uri="{FF2B5EF4-FFF2-40B4-BE49-F238E27FC236}">
                <a16:creationId xmlns:a16="http://schemas.microsoft.com/office/drawing/2014/main" id="{55645E84-814E-43AF-8EEE-E9E193B1C896}"/>
              </a:ext>
            </a:extLst>
          </p:cNvPr>
          <p:cNvGrpSpPr/>
          <p:nvPr/>
        </p:nvGrpSpPr>
        <p:grpSpPr>
          <a:xfrm>
            <a:off x="2969674" y="4108211"/>
            <a:ext cx="434008" cy="131350"/>
            <a:chOff x="984216" y="4108211"/>
            <a:chExt cx="434008" cy="131350"/>
          </a:xfrm>
        </p:grpSpPr>
        <p:cxnSp>
          <p:nvCxnSpPr>
            <p:cNvPr id="100" name="Connecteur droit 99">
              <a:extLst>
                <a:ext uri="{FF2B5EF4-FFF2-40B4-BE49-F238E27FC236}">
                  <a16:creationId xmlns:a16="http://schemas.microsoft.com/office/drawing/2014/main" id="{BB6CFE23-8513-4184-A4B1-52B12F989849}"/>
                </a:ext>
              </a:extLst>
            </p:cNvPr>
            <p:cNvCxnSpPr>
              <a:cxnSpLocks/>
            </p:cNvCxnSpPr>
            <p:nvPr/>
          </p:nvCxnSpPr>
          <p:spPr>
            <a:xfrm>
              <a:off x="984216" y="4173886"/>
              <a:ext cx="434008"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AFFBA8F-548A-4BF6-973C-24EF634BCE80}"/>
                </a:ext>
              </a:extLst>
            </p:cNvPr>
            <p:cNvSpPr/>
            <p:nvPr/>
          </p:nvSpPr>
          <p:spPr>
            <a:xfrm>
              <a:off x="1135545" y="4108211"/>
              <a:ext cx="131350" cy="131350"/>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2" name="Groupe 101">
            <a:extLst>
              <a:ext uri="{FF2B5EF4-FFF2-40B4-BE49-F238E27FC236}">
                <a16:creationId xmlns:a16="http://schemas.microsoft.com/office/drawing/2014/main" id="{F1DB0615-3526-41D5-B078-62BDFA21FF92}"/>
              </a:ext>
            </a:extLst>
          </p:cNvPr>
          <p:cNvGrpSpPr/>
          <p:nvPr/>
        </p:nvGrpSpPr>
        <p:grpSpPr>
          <a:xfrm>
            <a:off x="2835392" y="4567536"/>
            <a:ext cx="416916" cy="131350"/>
            <a:chOff x="1149528" y="4567536"/>
            <a:chExt cx="416916" cy="131350"/>
          </a:xfrm>
        </p:grpSpPr>
        <p:cxnSp>
          <p:nvCxnSpPr>
            <p:cNvPr id="103" name="Connecteur droit 102">
              <a:extLst>
                <a:ext uri="{FF2B5EF4-FFF2-40B4-BE49-F238E27FC236}">
                  <a16:creationId xmlns:a16="http://schemas.microsoft.com/office/drawing/2014/main" id="{1FC172CD-1D47-4CF6-B817-A8A2A28D1613}"/>
                </a:ext>
              </a:extLst>
            </p:cNvPr>
            <p:cNvCxnSpPr>
              <a:cxnSpLocks/>
            </p:cNvCxnSpPr>
            <p:nvPr/>
          </p:nvCxnSpPr>
          <p:spPr>
            <a:xfrm>
              <a:off x="1149528" y="4633211"/>
              <a:ext cx="416916" cy="0"/>
            </a:xfrm>
            <a:prstGeom prst="line">
              <a:avLst/>
            </a:prstGeom>
            <a:ln w="762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4B3AC77A-DCFC-4A80-8DD4-06CE88942BC8}"/>
                </a:ext>
              </a:extLst>
            </p:cNvPr>
            <p:cNvSpPr/>
            <p:nvPr/>
          </p:nvSpPr>
          <p:spPr>
            <a:xfrm>
              <a:off x="1292311" y="4567536"/>
              <a:ext cx="131350" cy="131350"/>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5" name="ZoneTexte 104">
            <a:extLst>
              <a:ext uri="{FF2B5EF4-FFF2-40B4-BE49-F238E27FC236}">
                <a16:creationId xmlns:a16="http://schemas.microsoft.com/office/drawing/2014/main" id="{AD4BE27F-FDF6-4C5B-B39D-70B8512136CB}"/>
              </a:ext>
            </a:extLst>
          </p:cNvPr>
          <p:cNvSpPr txBox="1"/>
          <p:nvPr/>
        </p:nvSpPr>
        <p:spPr>
          <a:xfrm>
            <a:off x="3808259" y="4987196"/>
            <a:ext cx="390547" cy="261610"/>
          </a:xfrm>
          <a:prstGeom prst="rect">
            <a:avLst/>
          </a:prstGeom>
          <a:noFill/>
        </p:spPr>
        <p:txBody>
          <a:bodyPr wrap="square" rtlCol="0">
            <a:spAutoFit/>
          </a:bodyPr>
          <a:lstStyle/>
          <a:p>
            <a:r>
              <a:rPr lang="en-US" sz="1100">
                <a:solidFill>
                  <a:srgbClr val="033778"/>
                </a:solidFill>
              </a:rPr>
              <a:t>-20</a:t>
            </a:r>
            <a:endParaRPr lang="fr-FR" sz="1100">
              <a:solidFill>
                <a:srgbClr val="033778"/>
              </a:solidFill>
            </a:endParaRPr>
          </a:p>
        </p:txBody>
      </p:sp>
      <p:sp>
        <p:nvSpPr>
          <p:cNvPr id="106" name="ZoneTexte 105">
            <a:extLst>
              <a:ext uri="{FF2B5EF4-FFF2-40B4-BE49-F238E27FC236}">
                <a16:creationId xmlns:a16="http://schemas.microsoft.com/office/drawing/2014/main" id="{2F6189C2-37AB-4879-B7CE-12357B361049}"/>
              </a:ext>
            </a:extLst>
          </p:cNvPr>
          <p:cNvSpPr txBox="1"/>
          <p:nvPr/>
        </p:nvSpPr>
        <p:spPr>
          <a:xfrm>
            <a:off x="3305486" y="4987196"/>
            <a:ext cx="240639" cy="261610"/>
          </a:xfrm>
          <a:prstGeom prst="rect">
            <a:avLst/>
          </a:prstGeom>
          <a:noFill/>
        </p:spPr>
        <p:txBody>
          <a:bodyPr wrap="square" rtlCol="0">
            <a:spAutoFit/>
          </a:bodyPr>
          <a:lstStyle/>
          <a:p>
            <a:r>
              <a:rPr lang="en-US" sz="1100">
                <a:solidFill>
                  <a:srgbClr val="033778"/>
                </a:solidFill>
              </a:rPr>
              <a:t>0</a:t>
            </a:r>
            <a:endParaRPr lang="fr-FR" sz="1100">
              <a:solidFill>
                <a:srgbClr val="033778"/>
              </a:solidFill>
            </a:endParaRPr>
          </a:p>
        </p:txBody>
      </p:sp>
      <p:sp>
        <p:nvSpPr>
          <p:cNvPr id="107" name="ZoneTexte 106">
            <a:extLst>
              <a:ext uri="{FF2B5EF4-FFF2-40B4-BE49-F238E27FC236}">
                <a16:creationId xmlns:a16="http://schemas.microsoft.com/office/drawing/2014/main" id="{2B199C36-0CA1-4F7F-B045-4AF5D9C9AE28}"/>
              </a:ext>
            </a:extLst>
          </p:cNvPr>
          <p:cNvSpPr txBox="1"/>
          <p:nvPr/>
        </p:nvSpPr>
        <p:spPr>
          <a:xfrm>
            <a:off x="2709841" y="4987196"/>
            <a:ext cx="390547" cy="261610"/>
          </a:xfrm>
          <a:prstGeom prst="rect">
            <a:avLst/>
          </a:prstGeom>
          <a:noFill/>
        </p:spPr>
        <p:txBody>
          <a:bodyPr wrap="square" rtlCol="0">
            <a:spAutoFit/>
          </a:bodyPr>
          <a:lstStyle/>
          <a:p>
            <a:r>
              <a:rPr lang="en-US" sz="1100">
                <a:solidFill>
                  <a:srgbClr val="033778"/>
                </a:solidFill>
              </a:rPr>
              <a:t>20</a:t>
            </a:r>
            <a:endParaRPr lang="fr-FR" sz="1100">
              <a:solidFill>
                <a:srgbClr val="033778"/>
              </a:solidFill>
            </a:endParaRPr>
          </a:p>
        </p:txBody>
      </p:sp>
      <p:sp>
        <p:nvSpPr>
          <p:cNvPr id="108" name="ZoneTexte 107">
            <a:extLst>
              <a:ext uri="{FF2B5EF4-FFF2-40B4-BE49-F238E27FC236}">
                <a16:creationId xmlns:a16="http://schemas.microsoft.com/office/drawing/2014/main" id="{038C8E69-35FA-40EB-90AA-946E833F7389}"/>
              </a:ext>
            </a:extLst>
          </p:cNvPr>
          <p:cNvSpPr txBox="1"/>
          <p:nvPr/>
        </p:nvSpPr>
        <p:spPr>
          <a:xfrm>
            <a:off x="2128816" y="4987196"/>
            <a:ext cx="390547" cy="261610"/>
          </a:xfrm>
          <a:prstGeom prst="rect">
            <a:avLst/>
          </a:prstGeom>
          <a:noFill/>
        </p:spPr>
        <p:txBody>
          <a:bodyPr wrap="square" rtlCol="0">
            <a:spAutoFit/>
          </a:bodyPr>
          <a:lstStyle/>
          <a:p>
            <a:r>
              <a:rPr lang="en-US" sz="1100">
                <a:solidFill>
                  <a:srgbClr val="033778"/>
                </a:solidFill>
              </a:rPr>
              <a:t>40</a:t>
            </a:r>
            <a:endParaRPr lang="fr-FR" sz="1100">
              <a:solidFill>
                <a:srgbClr val="033778"/>
              </a:solidFill>
            </a:endParaRPr>
          </a:p>
        </p:txBody>
      </p:sp>
      <p:cxnSp>
        <p:nvCxnSpPr>
          <p:cNvPr id="109" name="Connecteur droit 108">
            <a:extLst>
              <a:ext uri="{FF2B5EF4-FFF2-40B4-BE49-F238E27FC236}">
                <a16:creationId xmlns:a16="http://schemas.microsoft.com/office/drawing/2014/main" id="{911D395A-43FB-43A2-A4D6-F213FB4808B7}"/>
              </a:ext>
            </a:extLst>
          </p:cNvPr>
          <p:cNvCxnSpPr>
            <a:cxnSpLocks/>
          </p:cNvCxnSpPr>
          <p:nvPr/>
        </p:nvCxnSpPr>
        <p:spPr>
          <a:xfrm>
            <a:off x="2851130" y="4962525"/>
            <a:ext cx="0" cy="53975"/>
          </a:xfrm>
          <a:prstGeom prst="line">
            <a:avLst/>
          </a:prstGeom>
          <a:ln w="19050">
            <a:solidFill>
              <a:srgbClr val="033778"/>
            </a:solidFill>
          </a:ln>
        </p:spPr>
        <p:style>
          <a:lnRef idx="1">
            <a:schemeClr val="accent1"/>
          </a:lnRef>
          <a:fillRef idx="0">
            <a:schemeClr val="accent1"/>
          </a:fillRef>
          <a:effectRef idx="0">
            <a:schemeClr val="accent1"/>
          </a:effectRef>
          <a:fontRef idx="minor">
            <a:schemeClr val="tx1"/>
          </a:fontRef>
        </p:style>
      </p:cxnSp>
      <p:cxnSp>
        <p:nvCxnSpPr>
          <p:cNvPr id="110" name="Connecteur droit 109">
            <a:extLst>
              <a:ext uri="{FF2B5EF4-FFF2-40B4-BE49-F238E27FC236}">
                <a16:creationId xmlns:a16="http://schemas.microsoft.com/office/drawing/2014/main" id="{CE9730FE-70B8-4D48-BBEF-0D70B7D11F31}"/>
              </a:ext>
            </a:extLst>
          </p:cNvPr>
          <p:cNvCxnSpPr>
            <a:cxnSpLocks/>
          </p:cNvCxnSpPr>
          <p:nvPr/>
        </p:nvCxnSpPr>
        <p:spPr>
          <a:xfrm>
            <a:off x="2273280" y="4962525"/>
            <a:ext cx="0" cy="53975"/>
          </a:xfrm>
          <a:prstGeom prst="line">
            <a:avLst/>
          </a:prstGeom>
          <a:ln w="19050">
            <a:solidFill>
              <a:srgbClr val="033778"/>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544571EC-6C06-4818-8855-3F1F382FBFD2}"/>
              </a:ext>
            </a:extLst>
          </p:cNvPr>
          <p:cNvCxnSpPr>
            <a:cxnSpLocks/>
          </p:cNvCxnSpPr>
          <p:nvPr/>
        </p:nvCxnSpPr>
        <p:spPr>
          <a:xfrm>
            <a:off x="4010005" y="4962525"/>
            <a:ext cx="0" cy="53975"/>
          </a:xfrm>
          <a:prstGeom prst="line">
            <a:avLst/>
          </a:prstGeom>
          <a:ln w="19050">
            <a:solidFill>
              <a:srgbClr val="033778"/>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2E382A54-1C72-48AE-911D-FFEC4C04E54B}"/>
              </a:ext>
            </a:extLst>
          </p:cNvPr>
          <p:cNvCxnSpPr>
            <a:cxnSpLocks/>
          </p:cNvCxnSpPr>
          <p:nvPr/>
        </p:nvCxnSpPr>
        <p:spPr>
          <a:xfrm flipH="1">
            <a:off x="2272031" y="4968875"/>
            <a:ext cx="1737974" cy="0"/>
          </a:xfrm>
          <a:prstGeom prst="line">
            <a:avLst/>
          </a:prstGeom>
          <a:ln w="19050">
            <a:solidFill>
              <a:srgbClr val="0337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434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AU"/>
              <a:t>Treatment Emergent Adverse Events (</a:t>
            </a:r>
            <a:r>
              <a:rPr lang="en-GB"/>
              <a:t>TEAEs)</a:t>
            </a:r>
            <a:r>
              <a:rPr lang="en-GB" baseline="30000"/>
              <a:t>1</a:t>
            </a:r>
            <a:br>
              <a:rPr lang="en-GB" baseline="30000"/>
            </a:br>
            <a:r>
              <a:rPr lang="en-GB"/>
              <a:t>Grade ≥3</a:t>
            </a:r>
            <a:endParaRPr lang="en-US"/>
          </a:p>
        </p:txBody>
      </p:sp>
      <p:sp>
        <p:nvSpPr>
          <p:cNvPr id="5" name="Content Placeholder 2">
            <a:extLst>
              <a:ext uri="{FF2B5EF4-FFF2-40B4-BE49-F238E27FC236}">
                <a16:creationId xmlns:a16="http://schemas.microsoft.com/office/drawing/2014/main" id="{0539F0B8-5C47-4F62-B9EA-B0CD6A4CD7F8}"/>
              </a:ext>
            </a:extLst>
          </p:cNvPr>
          <p:cNvSpPr>
            <a:spLocks noGrp="1"/>
          </p:cNvSpPr>
          <p:nvPr>
            <p:ph idx="1"/>
          </p:nvPr>
        </p:nvSpPr>
        <p:spPr>
          <a:xfrm>
            <a:off x="7822136" y="1187450"/>
            <a:ext cx="3653589" cy="4895850"/>
          </a:xfrm>
        </p:spPr>
        <p:txBody>
          <a:bodyPr>
            <a:normAutofit/>
          </a:bodyPr>
          <a:lstStyle/>
          <a:p>
            <a:pPr marL="0" indent="0">
              <a:lnSpc>
                <a:spcPct val="110000"/>
              </a:lnSpc>
              <a:buNone/>
            </a:pPr>
            <a:endParaRPr lang="en-US" sz="1400"/>
          </a:p>
          <a:p>
            <a:pPr marL="0" indent="0">
              <a:lnSpc>
                <a:spcPct val="110000"/>
              </a:lnSpc>
              <a:buNone/>
            </a:pPr>
            <a:r>
              <a:rPr lang="en-US" sz="1400"/>
              <a:t>Most common grade ≥3 TEAEs</a:t>
            </a:r>
            <a:r>
              <a:rPr lang="en-US" sz="1400" baseline="30000"/>
              <a:t>‡</a:t>
            </a:r>
          </a:p>
          <a:p>
            <a:pPr marL="268288" lvl="2" indent="-268288">
              <a:lnSpc>
                <a:spcPct val="110000"/>
              </a:lnSpc>
              <a:tabLst>
                <a:tab pos="720725" algn="l"/>
              </a:tabLst>
            </a:pPr>
            <a:r>
              <a:rPr lang="en-US"/>
              <a:t>Ascites (6.8% vs 9.0%)</a:t>
            </a:r>
          </a:p>
          <a:p>
            <a:pPr marL="268288" lvl="2" indent="-268288">
              <a:lnSpc>
                <a:spcPct val="110000"/>
              </a:lnSpc>
              <a:tabLst>
                <a:tab pos="720725" algn="l"/>
              </a:tabLst>
            </a:pPr>
            <a:r>
              <a:rPr lang="en-US"/>
              <a:t>Anemia (0% vs 7.2%)</a:t>
            </a:r>
          </a:p>
          <a:p>
            <a:pPr marL="268288" lvl="2" indent="-268288">
              <a:lnSpc>
                <a:spcPct val="110000"/>
              </a:lnSpc>
              <a:tabLst>
                <a:tab pos="720725" algn="l"/>
              </a:tabLst>
            </a:pPr>
            <a:r>
              <a:rPr lang="en-US"/>
              <a:t>Blood bilirubin increased (1.7% vs 5.4%)</a:t>
            </a:r>
          </a:p>
          <a:p>
            <a:pPr marL="0" indent="0">
              <a:lnSpc>
                <a:spcPct val="110000"/>
              </a:lnSpc>
              <a:buNone/>
            </a:pPr>
            <a:endParaRPr lang="en-US" sz="1400"/>
          </a:p>
          <a:p>
            <a:pPr marL="0" indent="0">
              <a:lnSpc>
                <a:spcPct val="110000"/>
              </a:lnSpc>
              <a:buNone/>
            </a:pPr>
            <a:r>
              <a:rPr lang="en-US" sz="1400"/>
              <a:t>Grade 4 TEAEs were limited to:</a:t>
            </a:r>
          </a:p>
          <a:p>
            <a:pPr marL="268288" lvl="2" indent="-268288">
              <a:lnSpc>
                <a:spcPct val="110000"/>
              </a:lnSpc>
              <a:tabLst>
                <a:tab pos="720725" algn="l"/>
              </a:tabLst>
            </a:pPr>
            <a:r>
              <a:rPr lang="en-US"/>
              <a:t>Hyponatremia (0% vs 1.2%)</a:t>
            </a:r>
          </a:p>
          <a:p>
            <a:pPr marL="268288" lvl="2" indent="-268288">
              <a:lnSpc>
                <a:spcPct val="110000"/>
              </a:lnSpc>
              <a:tabLst>
                <a:tab pos="720725" algn="l"/>
              </a:tabLst>
            </a:pPr>
            <a:r>
              <a:rPr lang="en-US"/>
              <a:t>Hyperbilirubinemia (0% vs 1.2%)</a:t>
            </a:r>
          </a:p>
          <a:p>
            <a:pPr marL="268288" lvl="2" indent="-268288">
              <a:lnSpc>
                <a:spcPct val="110000"/>
              </a:lnSpc>
              <a:tabLst>
                <a:tab pos="720725" algn="l"/>
              </a:tabLst>
            </a:pPr>
            <a:r>
              <a:rPr lang="en-US"/>
              <a:t>Blood bilirubin increased (0% vs 0.6%)</a:t>
            </a:r>
            <a:br>
              <a:rPr lang="en-US" sz="1400"/>
            </a:br>
            <a:endParaRPr lang="en-US" sz="1400"/>
          </a:p>
          <a:p>
            <a:pPr marL="0" indent="0">
              <a:lnSpc>
                <a:spcPct val="110000"/>
              </a:lnSpc>
              <a:buNone/>
            </a:pPr>
            <a:r>
              <a:rPr lang="en-US" sz="1400"/>
              <a:t>No Grade 5 TEAEs were reported.</a:t>
            </a:r>
          </a:p>
        </p:txBody>
      </p:sp>
      <p:sp>
        <p:nvSpPr>
          <p:cNvPr id="3" name="Text Placeholder 2">
            <a:extLst>
              <a:ext uri="{FF2B5EF4-FFF2-40B4-BE49-F238E27FC236}">
                <a16:creationId xmlns:a16="http://schemas.microsoft.com/office/drawing/2014/main" id="{4343E488-A486-4676-90C2-986F5056053B}"/>
              </a:ext>
            </a:extLst>
          </p:cNvPr>
          <p:cNvSpPr>
            <a:spLocks noGrp="1"/>
          </p:cNvSpPr>
          <p:nvPr>
            <p:ph type="body" sz="quarter" idx="13"/>
          </p:nvPr>
        </p:nvSpPr>
        <p:spPr>
          <a:xfrm>
            <a:off x="1627200" y="6097710"/>
            <a:ext cx="9727200" cy="536665"/>
          </a:xfrm>
        </p:spPr>
        <p:txBody>
          <a:bodyPr/>
          <a:lstStyle/>
          <a:p>
            <a:r>
              <a:rPr lang="en-US"/>
              <a:t>*Total </a:t>
            </a:r>
            <a:r>
              <a:rPr lang="en-US" err="1"/>
              <a:t>ivosidenib</a:t>
            </a:r>
            <a:r>
              <a:rPr lang="en-US"/>
              <a:t> includes 43 patients initially assigned to placebo who had crossed over to </a:t>
            </a:r>
            <a:r>
              <a:rPr lang="en-US" err="1"/>
              <a:t>ivosidenib</a:t>
            </a:r>
            <a:r>
              <a:rPr lang="en-US"/>
              <a:t> upon radiographic disease progression and unblinding. All </a:t>
            </a:r>
            <a:r>
              <a:rPr lang="en-US" err="1"/>
              <a:t>randomised</a:t>
            </a:r>
            <a:r>
              <a:rPr lang="en-US"/>
              <a:t> patients as of May 31, 2020; </a:t>
            </a:r>
            <a:r>
              <a:rPr lang="en-US" baseline="30000">
                <a:latin typeface="Arial" panose="020B0604020202020204" pitchFamily="34" charset="0"/>
                <a:cs typeface="Arial" panose="020B0604020202020204" pitchFamily="34" charset="0"/>
              </a:rPr>
              <a:t>†</a:t>
            </a:r>
            <a:r>
              <a:rPr lang="en-GB" sz="800" b="0">
                <a:solidFill>
                  <a:schemeClr val="tx1"/>
                </a:solidFill>
                <a:effectLst/>
                <a:latin typeface="+mn-lt"/>
              </a:rPr>
              <a:t>≥</a:t>
            </a:r>
            <a:r>
              <a:rPr lang="en-US" sz="800" b="0">
                <a:solidFill>
                  <a:schemeClr val="tx1"/>
                </a:solidFill>
                <a:effectLst/>
                <a:latin typeface="+mn-lt"/>
              </a:rPr>
              <a:t>3</a:t>
            </a:r>
            <a:r>
              <a:rPr lang="en-US"/>
              <a:t>% cutoff used for Grade </a:t>
            </a:r>
            <a:r>
              <a:rPr lang="en-GB" sz="800" b="0">
                <a:solidFill>
                  <a:schemeClr val="tx1"/>
                </a:solidFill>
                <a:effectLst/>
                <a:latin typeface="+mn-lt"/>
              </a:rPr>
              <a:t>≥ 3</a:t>
            </a:r>
            <a:r>
              <a:rPr lang="en-US"/>
              <a:t> TEAEs based on total </a:t>
            </a:r>
            <a:r>
              <a:rPr lang="en-US" err="1"/>
              <a:t>ivosidenib</a:t>
            </a:r>
            <a:r>
              <a:rPr lang="en-US"/>
              <a:t>; </a:t>
            </a:r>
            <a:r>
              <a:rPr lang="en-US" baseline="30000"/>
              <a:t>‡</a:t>
            </a:r>
            <a:r>
              <a:rPr lang="en-GB" sz="700" b="0">
                <a:solidFill>
                  <a:schemeClr val="tx1"/>
                </a:solidFill>
                <a:effectLst/>
                <a:latin typeface="+mn-lt"/>
              </a:rPr>
              <a:t>≥ </a:t>
            </a:r>
            <a:r>
              <a:rPr lang="en-US"/>
              <a:t>3% cutoff used for grade ≥3 TEAEs based on total </a:t>
            </a:r>
            <a:r>
              <a:rPr lang="en-US" err="1"/>
              <a:t>ivosidenib</a:t>
            </a:r>
            <a:endParaRPr lang="en-US"/>
          </a:p>
          <a:p>
            <a:r>
              <a:rPr lang="en-US"/>
              <a:t>TEAE, treatment-emergent adverse event</a:t>
            </a:r>
          </a:p>
          <a:p>
            <a:r>
              <a:rPr lang="en-US"/>
              <a:t>1. </a:t>
            </a:r>
            <a:r>
              <a:rPr lang="en-US">
                <a:hlinkClick r:id="rId3"/>
              </a:rPr>
              <a:t>Zhu AX, et al. </a:t>
            </a:r>
            <a:r>
              <a:rPr lang="en-US" i="1">
                <a:hlinkClick r:id="rId3"/>
              </a:rPr>
              <a:t>JAMA Oncol. </a:t>
            </a:r>
            <a:r>
              <a:rPr lang="en-US">
                <a:hlinkClick r:id="rId3"/>
              </a:rPr>
              <a:t>2021;7(11):1669–1677</a:t>
            </a:r>
            <a:endParaRPr lang="en-US"/>
          </a:p>
          <a:p>
            <a:endParaRPr lang="en-US"/>
          </a:p>
          <a:p>
            <a:endParaRPr lang="en-GB"/>
          </a:p>
        </p:txBody>
      </p:sp>
      <p:graphicFrame>
        <p:nvGraphicFramePr>
          <p:cNvPr id="8" name="Table 10">
            <a:extLst>
              <a:ext uri="{FF2B5EF4-FFF2-40B4-BE49-F238E27FC236}">
                <a16:creationId xmlns:a16="http://schemas.microsoft.com/office/drawing/2014/main" id="{50EC2B17-D806-4FFC-B978-77D71636990B}"/>
              </a:ext>
            </a:extLst>
          </p:cNvPr>
          <p:cNvGraphicFramePr>
            <a:graphicFrameLocks noGrp="1"/>
          </p:cNvGraphicFramePr>
          <p:nvPr>
            <p:extLst>
              <p:ext uri="{D42A27DB-BD31-4B8C-83A1-F6EECF244321}">
                <p14:modId xmlns:p14="http://schemas.microsoft.com/office/powerpoint/2010/main" val="1375432046"/>
              </p:ext>
            </p:extLst>
          </p:nvPr>
        </p:nvGraphicFramePr>
        <p:xfrm>
          <a:off x="1630713" y="1281082"/>
          <a:ext cx="5967145" cy="4655951"/>
        </p:xfrm>
        <a:graphic>
          <a:graphicData uri="http://schemas.openxmlformats.org/drawingml/2006/table">
            <a:tbl>
              <a:tblPr firstRow="1" firstCol="1" bandRow="1"/>
              <a:tblGrid>
                <a:gridCol w="1956974">
                  <a:extLst>
                    <a:ext uri="{9D8B030D-6E8A-4147-A177-3AD203B41FA5}">
                      <a16:colId xmlns:a16="http://schemas.microsoft.com/office/drawing/2014/main" val="617164654"/>
                    </a:ext>
                  </a:extLst>
                </a:gridCol>
                <a:gridCol w="1190838">
                  <a:extLst>
                    <a:ext uri="{9D8B030D-6E8A-4147-A177-3AD203B41FA5}">
                      <a16:colId xmlns:a16="http://schemas.microsoft.com/office/drawing/2014/main" val="2442628081"/>
                    </a:ext>
                  </a:extLst>
                </a:gridCol>
                <a:gridCol w="1190838">
                  <a:extLst>
                    <a:ext uri="{9D8B030D-6E8A-4147-A177-3AD203B41FA5}">
                      <a16:colId xmlns:a16="http://schemas.microsoft.com/office/drawing/2014/main" val="3241567520"/>
                    </a:ext>
                  </a:extLst>
                </a:gridCol>
                <a:gridCol w="1628495">
                  <a:extLst>
                    <a:ext uri="{9D8B030D-6E8A-4147-A177-3AD203B41FA5}">
                      <a16:colId xmlns:a16="http://schemas.microsoft.com/office/drawing/2014/main" val="1671707354"/>
                    </a:ext>
                  </a:extLst>
                </a:gridCol>
              </a:tblGrid>
              <a:tr h="61356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endParaRPr lang="en-US" sz="1200" b="0">
                        <a:solidFill>
                          <a:schemeClr val="bg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GB" sz="1200" kern="1200">
                          <a:solidFill>
                            <a:schemeClr val="bg1"/>
                          </a:solidFill>
                          <a:effectLst/>
                          <a:latin typeface="+mn-lt"/>
                        </a:rPr>
                        <a:t>Placebo </a:t>
                      </a:r>
                      <a:br>
                        <a:rPr lang="en-GB" sz="1200" kern="1200">
                          <a:solidFill>
                            <a:schemeClr val="bg1"/>
                          </a:solidFill>
                          <a:effectLst/>
                          <a:latin typeface="+mn-lt"/>
                        </a:rPr>
                      </a:br>
                      <a:r>
                        <a:rPr lang="en-GB" sz="1200" kern="1200">
                          <a:solidFill>
                            <a:schemeClr val="bg1"/>
                          </a:solidFill>
                          <a:effectLst/>
                          <a:latin typeface="+mn-lt"/>
                        </a:rPr>
                        <a:t>n=59</a:t>
                      </a:r>
                      <a:endParaRPr lang="en-US" sz="1200">
                        <a:solidFill>
                          <a:schemeClr val="bg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bg1"/>
                          </a:solidFill>
                          <a:effectLst/>
                          <a:latin typeface="+mn-lt"/>
                        </a:rPr>
                        <a:t>Ivosidenib </a:t>
                      </a:r>
                      <a:br>
                        <a:rPr lang="en-US" sz="1200" kern="1200">
                          <a:solidFill>
                            <a:schemeClr val="bg1"/>
                          </a:solidFill>
                          <a:effectLst/>
                          <a:latin typeface="+mn-lt"/>
                        </a:rPr>
                      </a:br>
                      <a:r>
                        <a:rPr lang="en-US" sz="1200" kern="1200">
                          <a:solidFill>
                            <a:schemeClr val="bg1"/>
                          </a:solidFill>
                          <a:effectLst/>
                          <a:latin typeface="+mn-lt"/>
                        </a:rPr>
                        <a:t>n=123 </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bg1"/>
                          </a:solidFill>
                          <a:effectLst/>
                          <a:latin typeface="+mn-lt"/>
                        </a:rPr>
                        <a:t>Total ivosidenib </a:t>
                      </a:r>
                      <a:br>
                        <a:rPr lang="en-US" sz="1200" kern="1200">
                          <a:solidFill>
                            <a:schemeClr val="bg1"/>
                          </a:solidFill>
                          <a:effectLst/>
                          <a:latin typeface="+mn-lt"/>
                        </a:rPr>
                      </a:br>
                      <a:r>
                        <a:rPr lang="en-US" sz="1200" kern="1200">
                          <a:solidFill>
                            <a:schemeClr val="bg1"/>
                          </a:solidFill>
                          <a:effectLst/>
                          <a:latin typeface="+mn-lt"/>
                        </a:rPr>
                        <a:t>n=166</a:t>
                      </a:r>
                      <a:r>
                        <a:rPr lang="en-US" sz="1200" kern="1200" baseline="0">
                          <a:solidFill>
                            <a:schemeClr val="bg1"/>
                          </a:solidFill>
                          <a:effectLst/>
                          <a:latin typeface="+mn-lt"/>
                        </a:rPr>
                        <a:t>*</a:t>
                      </a:r>
                      <a:endParaRPr lang="en-US" sz="1200" baseline="0">
                        <a:solidFill>
                          <a:schemeClr val="bg1"/>
                        </a:solidFill>
                        <a:effectLst/>
                        <a:latin typeface="+mn-lt"/>
                        <a:ea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extLst>
                  <a:ext uri="{0D108BD9-81ED-4DB2-BD59-A6C34878D82A}">
                    <a16:rowId xmlns:a16="http://schemas.microsoft.com/office/drawing/2014/main" val="123987135"/>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100000"/>
                        </a:lnSpc>
                        <a:spcBef>
                          <a:spcPts val="0"/>
                        </a:spcBef>
                        <a:spcAft>
                          <a:spcPts val="0"/>
                        </a:spcAft>
                      </a:pPr>
                      <a:r>
                        <a:rPr lang="en-GB" sz="1200" b="0">
                          <a:solidFill>
                            <a:schemeClr val="tx1"/>
                          </a:solidFill>
                          <a:effectLst/>
                          <a:latin typeface="+mn-lt"/>
                        </a:rPr>
                        <a:t>Grade ≥3 TEAE n (%)</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latin typeface="+mn-lt"/>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4236571820"/>
                  </a:ext>
                </a:extLst>
              </a:tr>
              <a:tr h="327234">
                <a:tc gridSpan="4">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l">
                        <a:lnSpc>
                          <a:spcPct val="100000"/>
                        </a:lnSpc>
                        <a:spcBef>
                          <a:spcPts val="0"/>
                        </a:spcBef>
                        <a:spcAft>
                          <a:spcPts val="0"/>
                        </a:spcAft>
                      </a:pPr>
                      <a:r>
                        <a:rPr lang="en-GB" sz="1200" b="0">
                          <a:solidFill>
                            <a:schemeClr val="tx1"/>
                          </a:solidFill>
                          <a:effectLst/>
                          <a:latin typeface="+mn-lt"/>
                        </a:rPr>
                        <a:t>Most common Grade ≥3 TEAEs (</a:t>
                      </a:r>
                      <a:r>
                        <a:rPr lang="en-GB" sz="1200" b="0" kern="1200">
                          <a:solidFill>
                            <a:schemeClr val="tx1"/>
                          </a:solidFill>
                          <a:effectLst/>
                          <a:latin typeface="Arial" panose="020B0604020202020204"/>
                          <a:ea typeface="+mn-ea"/>
                          <a:cs typeface="+mn-cs"/>
                        </a:rPr>
                        <a:t>≥</a:t>
                      </a:r>
                      <a:r>
                        <a:rPr lang="en-GB" sz="1200" b="0">
                          <a:solidFill>
                            <a:schemeClr val="tx1"/>
                          </a:solidFill>
                          <a:effectLst/>
                          <a:latin typeface="+mn-lt"/>
                        </a:rPr>
                        <a:t>3%</a:t>
                      </a:r>
                      <a:r>
                        <a:rPr lang="en-GB" sz="1200" b="0" baseline="30000">
                          <a:solidFill>
                            <a:schemeClr val="tx1"/>
                          </a:solidFill>
                          <a:effectLst/>
                          <a:latin typeface="+mn-lt"/>
                          <a:cs typeface="Arial" panose="020B0604020202020204" pitchFamily="34" charset="0"/>
                        </a:rPr>
                        <a:t>†</a:t>
                      </a:r>
                      <a:r>
                        <a:rPr lang="en-GB" sz="1200" b="0">
                          <a:solidFill>
                            <a:schemeClr val="tx1"/>
                          </a:solidFill>
                          <a:effectLst/>
                          <a:latin typeface="+mn-lt"/>
                        </a:rPr>
                        <a:t>), n (%)</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105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105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105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75371498"/>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Ascites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a:solidFill>
                            <a:schemeClr val="tx1"/>
                          </a:solidFill>
                          <a:effectLst/>
                          <a:latin typeface="+mn-lt"/>
                          <a:ea typeface="Batang"/>
                          <a:cs typeface="Times New Roman" panose="02020603050405020304" pitchFamily="18" charset="0"/>
                        </a:rPr>
                        <a:t>4 (6.8)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a:solidFill>
                            <a:schemeClr val="tx1"/>
                          </a:solidFill>
                          <a:effectLst/>
                          <a:latin typeface="+mn-lt"/>
                        </a:rPr>
                        <a:t>11 (8.9)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15 (9.0)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264748523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noProof="0">
                          <a:solidFill>
                            <a:schemeClr val="tx1"/>
                          </a:solidFill>
                          <a:effectLst/>
                          <a:latin typeface="+mn-lt"/>
                          <a:ea typeface="Batang"/>
                          <a:cs typeface="Times New Roman" panose="02020603050405020304" pitchFamily="18" charset="0"/>
                        </a:rPr>
                        <a:t>Anemia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a:solidFill>
                            <a:schemeClr val="tx1"/>
                          </a:solidFill>
                          <a:effectLst/>
                          <a:latin typeface="+mn-lt"/>
                          <a:ea typeface="Batang"/>
                          <a:cs typeface="Times New Roman" panose="02020603050405020304" pitchFamily="18"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a:solidFill>
                            <a:schemeClr val="tx1"/>
                          </a:solidFill>
                          <a:effectLst/>
                          <a:latin typeface="+mn-lt"/>
                        </a:rPr>
                        <a:t>8 (6.5)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12 (7.2)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02917133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Blood bilirubin increased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a:solidFill>
                            <a:schemeClr val="tx1"/>
                          </a:solidFill>
                          <a:effectLst/>
                          <a:latin typeface="+mn-lt"/>
                          <a:ea typeface="Batang"/>
                          <a:cs typeface="Times New Roman" panose="02020603050405020304" pitchFamily="18" charset="0"/>
                        </a:rPr>
                        <a:t>1 (1.7)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a:ea typeface="+mn-ea"/>
                          <a:cs typeface="+mn-cs"/>
                        </a:rPr>
                        <a:t>7 (5.7)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9 (5.4)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884688636"/>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Aspartate aminotransferase increased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tx1"/>
                          </a:solidFill>
                          <a:effectLst/>
                          <a:latin typeface="Arial" panose="020B0604020202020204"/>
                          <a:ea typeface="Batang"/>
                          <a:cs typeface="Times New Roman" panose="02020603050405020304" pitchFamily="18" charset="0"/>
                        </a:rPr>
                        <a:t>1 (1.7)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a:ea typeface="+mn-ea"/>
                          <a:cs typeface="+mn-cs"/>
                        </a:rPr>
                        <a:t>6 (4.9)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0">
                          <a:solidFill>
                            <a:schemeClr val="tx1"/>
                          </a:solidFill>
                          <a:latin typeface="+mn-lt"/>
                        </a:rPr>
                        <a:t>8 (4.8)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77423435"/>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Hyponatremia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tx1"/>
                          </a:solidFill>
                          <a:effectLst/>
                          <a:latin typeface="Arial" panose="020B0604020202020204"/>
                          <a:ea typeface="Batang"/>
                          <a:cs typeface="Times New Roman" panose="02020603050405020304" pitchFamily="18" charset="0"/>
                        </a:rPr>
                        <a:t>1 (1.7)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7 (5.7)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0" kern="1200">
                          <a:solidFill>
                            <a:schemeClr val="tx1"/>
                          </a:solidFill>
                          <a:latin typeface="Arial" panose="020B0604020202020204"/>
                          <a:ea typeface="+mn-ea"/>
                          <a:cs typeface="+mn-cs"/>
                        </a:rPr>
                        <a:t>8 (4.8)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789694251"/>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Hypophosphatemia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3 (5.1)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4 (3.3)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0">
                          <a:solidFill>
                            <a:schemeClr val="tx1"/>
                          </a:solidFill>
                          <a:latin typeface="+mn-lt"/>
                        </a:rPr>
                        <a:t>6 (3.6)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24913356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Fatigue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tx1"/>
                          </a:solidFill>
                          <a:effectLst/>
                          <a:latin typeface="Arial" panose="020B0604020202020204"/>
                          <a:ea typeface="Batang"/>
                          <a:cs typeface="Times New Roman" panose="02020603050405020304" pitchFamily="18" charset="0"/>
                        </a:rPr>
                        <a:t>1 (1.7)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0" kern="1200">
                          <a:solidFill>
                            <a:schemeClr val="tx1"/>
                          </a:solidFill>
                          <a:effectLst/>
                          <a:latin typeface="Arial" panose="020B0604020202020204"/>
                          <a:ea typeface="Batang"/>
                          <a:cs typeface="Times New Roman" panose="02020603050405020304" pitchFamily="18" charset="0"/>
                        </a:rPr>
                        <a:t>4 (3.3)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0">
                          <a:solidFill>
                            <a:schemeClr val="tx1"/>
                          </a:solidFill>
                          <a:latin typeface="+mn-lt"/>
                        </a:rPr>
                        <a:t>5 (3.0)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86018821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noProof="0">
                          <a:solidFill>
                            <a:schemeClr val="tx1"/>
                          </a:solidFill>
                          <a:effectLst/>
                          <a:latin typeface="+mn-lt"/>
                          <a:ea typeface="Batang"/>
                          <a:cs typeface="Times New Roman" panose="02020603050405020304" pitchFamily="18" charset="0"/>
                        </a:rPr>
                        <a:t>Hypertension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tx1"/>
                          </a:solidFill>
                          <a:effectLst/>
                          <a:latin typeface="Arial" panose="020B0604020202020204"/>
                          <a:ea typeface="Batang"/>
                          <a:cs typeface="Times New Roman" panose="02020603050405020304" pitchFamily="18" charset="0"/>
                        </a:rPr>
                        <a:t>1 (1.7)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2 (1.6)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0" kern="1200">
                          <a:solidFill>
                            <a:schemeClr val="tx1"/>
                          </a:solidFill>
                          <a:latin typeface="Arial" panose="020B0604020202020204"/>
                          <a:ea typeface="+mn-ea"/>
                          <a:cs typeface="+mn-cs"/>
                        </a:rPr>
                        <a:t>5 (3.0)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4133728419"/>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AU" sz="1200" b="0"/>
                        <a:t>Hyperbilirubinemia</a:t>
                      </a:r>
                      <a:endParaRPr lang="en-US" sz="1200" b="0">
                        <a:solidFill>
                          <a:schemeClr val="tx1"/>
                        </a:solidFill>
                        <a:effectLst/>
                        <a:latin typeface="+mn-lt"/>
                        <a:ea typeface="Batang"/>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0 (0)</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0">
                          <a:solidFill>
                            <a:schemeClr val="tx1"/>
                          </a:solidFill>
                          <a:effectLst/>
                          <a:latin typeface="+mn-lt"/>
                          <a:ea typeface="Batang"/>
                          <a:cs typeface="Times New Roman" panose="02020603050405020304" pitchFamily="18" charset="0"/>
                        </a:rPr>
                        <a:t>4 (3.3)</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b="0">
                          <a:solidFill>
                            <a:schemeClr val="tx1"/>
                          </a:solidFill>
                          <a:latin typeface="+mn-lt"/>
                        </a:rPr>
                        <a:t>4 (2.4)</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759989088"/>
                  </a:ext>
                </a:extLst>
              </a:tr>
            </a:tbl>
          </a:graphicData>
        </a:graphic>
      </p:graphicFrame>
    </p:spTree>
    <p:extLst>
      <p:ext uri="{BB962C8B-B14F-4D97-AF65-F5344CB8AC3E}">
        <p14:creationId xmlns:p14="http://schemas.microsoft.com/office/powerpoint/2010/main" val="1768104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AU"/>
              <a:t>Treatment Emergent Adverse Events (</a:t>
            </a:r>
            <a:r>
              <a:rPr lang="en-GB"/>
              <a:t>TEAEs)</a:t>
            </a:r>
            <a:r>
              <a:rPr lang="en-GB" baseline="30000"/>
              <a:t>1</a:t>
            </a:r>
            <a:br>
              <a:rPr lang="en-GB" baseline="30000"/>
            </a:br>
            <a:r>
              <a:rPr lang="en-GB"/>
              <a:t>Any Grade</a:t>
            </a:r>
            <a:endParaRPr lang="en-US"/>
          </a:p>
        </p:txBody>
      </p:sp>
      <p:sp>
        <p:nvSpPr>
          <p:cNvPr id="5" name="Content Placeholder 2">
            <a:extLst>
              <a:ext uri="{FF2B5EF4-FFF2-40B4-BE49-F238E27FC236}">
                <a16:creationId xmlns:a16="http://schemas.microsoft.com/office/drawing/2014/main" id="{0539F0B8-5C47-4F62-B9EA-B0CD6A4CD7F8}"/>
              </a:ext>
            </a:extLst>
          </p:cNvPr>
          <p:cNvSpPr>
            <a:spLocks noGrp="1"/>
          </p:cNvSpPr>
          <p:nvPr>
            <p:ph idx="1"/>
          </p:nvPr>
        </p:nvSpPr>
        <p:spPr>
          <a:xfrm>
            <a:off x="7822136" y="1187450"/>
            <a:ext cx="3653589" cy="4895850"/>
          </a:xfrm>
        </p:spPr>
        <p:txBody>
          <a:bodyPr>
            <a:normAutofit/>
          </a:bodyPr>
          <a:lstStyle/>
          <a:p>
            <a:pPr marL="0" indent="0">
              <a:lnSpc>
                <a:spcPct val="110000"/>
              </a:lnSpc>
              <a:buNone/>
            </a:pPr>
            <a:endParaRPr lang="en-US" sz="1600"/>
          </a:p>
          <a:p>
            <a:pPr marL="0" indent="0">
              <a:lnSpc>
                <a:spcPct val="110000"/>
              </a:lnSpc>
              <a:buNone/>
            </a:pPr>
            <a:r>
              <a:rPr lang="en-US" sz="1600"/>
              <a:t>For placebo vs total </a:t>
            </a:r>
            <a:r>
              <a:rPr lang="en-US" sz="1600" err="1"/>
              <a:t>ivosidenib</a:t>
            </a:r>
            <a:r>
              <a:rPr lang="en-US" sz="1600"/>
              <a:t>:</a:t>
            </a:r>
          </a:p>
          <a:p>
            <a:pPr>
              <a:lnSpc>
                <a:spcPct val="110000"/>
              </a:lnSpc>
            </a:pPr>
            <a:r>
              <a:rPr lang="en-US" sz="1600"/>
              <a:t>Most common TEAEs are GI based</a:t>
            </a:r>
          </a:p>
          <a:p>
            <a:pPr>
              <a:lnSpc>
                <a:spcPct val="110000"/>
              </a:lnSpc>
            </a:pPr>
            <a:r>
              <a:rPr lang="en-US" sz="1600"/>
              <a:t>TEAEs leading to discontinuation were more common for placebo (8.5% vs 6.6%) than total </a:t>
            </a:r>
            <a:r>
              <a:rPr lang="en-US" sz="1600" err="1"/>
              <a:t>ivosidenib</a:t>
            </a:r>
            <a:endParaRPr lang="en-US" sz="1600"/>
          </a:p>
          <a:p>
            <a:pPr>
              <a:lnSpc>
                <a:spcPct val="110000"/>
              </a:lnSpc>
            </a:pPr>
            <a:r>
              <a:rPr lang="en-US" sz="1600"/>
              <a:t>TEAEs leading to dose reductions (0% vs 3.0%) and interruptions (18.6% vs 30.1%) were less common for placebo relative to total </a:t>
            </a:r>
            <a:r>
              <a:rPr lang="en-US" sz="1600" err="1"/>
              <a:t>ivosidenib</a:t>
            </a:r>
            <a:r>
              <a:rPr lang="en-US" sz="1600"/>
              <a:t> </a:t>
            </a:r>
          </a:p>
        </p:txBody>
      </p:sp>
      <p:sp>
        <p:nvSpPr>
          <p:cNvPr id="3" name="Text Placeholder 2">
            <a:extLst>
              <a:ext uri="{FF2B5EF4-FFF2-40B4-BE49-F238E27FC236}">
                <a16:creationId xmlns:a16="http://schemas.microsoft.com/office/drawing/2014/main" id="{4343E488-A486-4676-90C2-986F5056053B}"/>
              </a:ext>
            </a:extLst>
          </p:cNvPr>
          <p:cNvSpPr>
            <a:spLocks noGrp="1"/>
          </p:cNvSpPr>
          <p:nvPr>
            <p:ph type="body" sz="quarter" idx="13"/>
          </p:nvPr>
        </p:nvSpPr>
        <p:spPr>
          <a:xfrm>
            <a:off x="1627200" y="6097710"/>
            <a:ext cx="9727200" cy="536665"/>
          </a:xfrm>
        </p:spPr>
        <p:txBody>
          <a:bodyPr/>
          <a:lstStyle/>
          <a:p>
            <a:r>
              <a:rPr lang="en-US"/>
              <a:t>*Total </a:t>
            </a:r>
            <a:r>
              <a:rPr lang="en-US" err="1"/>
              <a:t>ivosidenib</a:t>
            </a:r>
            <a:r>
              <a:rPr lang="en-US"/>
              <a:t> includes 43 patients initially assigned to placebo who had crossed over to </a:t>
            </a:r>
            <a:r>
              <a:rPr lang="en-US" err="1"/>
              <a:t>ivosidenib</a:t>
            </a:r>
            <a:r>
              <a:rPr lang="en-US"/>
              <a:t> upon radiographic disease progression and unblinding. All </a:t>
            </a:r>
            <a:r>
              <a:rPr lang="en-US" err="1"/>
              <a:t>randomised</a:t>
            </a:r>
            <a:r>
              <a:rPr lang="en-US"/>
              <a:t> patients as of May 31, 2020; </a:t>
            </a:r>
            <a:r>
              <a:rPr lang="en-US" baseline="30000">
                <a:latin typeface="Arial" panose="020B0604020202020204" pitchFamily="34" charset="0"/>
                <a:cs typeface="Arial" panose="020B0604020202020204" pitchFamily="34" charset="0"/>
              </a:rPr>
              <a:t>†</a:t>
            </a:r>
            <a:r>
              <a:rPr lang="en-US"/>
              <a:t>&gt;15% cutoff used for all-grade TEAEs based on total </a:t>
            </a:r>
            <a:r>
              <a:rPr lang="en-US" err="1"/>
              <a:t>ivosidenib</a:t>
            </a:r>
            <a:r>
              <a:rPr lang="en-US"/>
              <a:t>; </a:t>
            </a:r>
            <a:r>
              <a:rPr lang="en-US" baseline="30000"/>
              <a:t>‡</a:t>
            </a:r>
            <a:r>
              <a:rPr lang="en-US"/>
              <a:t>&gt;5% cutoff used for grade ≥3 TEAEs based on total </a:t>
            </a:r>
            <a:r>
              <a:rPr lang="en-US" err="1"/>
              <a:t>ivosidenib</a:t>
            </a:r>
            <a:endParaRPr lang="en-US"/>
          </a:p>
          <a:p>
            <a:r>
              <a:rPr lang="en-US"/>
              <a:t>TEAE, treatment-emergent adverse event</a:t>
            </a:r>
          </a:p>
          <a:p>
            <a:r>
              <a:rPr lang="en-US"/>
              <a:t>1. </a:t>
            </a:r>
            <a:r>
              <a:rPr lang="en-US">
                <a:hlinkClick r:id="rId3"/>
              </a:rPr>
              <a:t>Zhu AX, et al. </a:t>
            </a:r>
            <a:r>
              <a:rPr lang="en-US" i="1">
                <a:hlinkClick r:id="rId3"/>
              </a:rPr>
              <a:t>JAMA Oncol. </a:t>
            </a:r>
            <a:r>
              <a:rPr lang="en-US">
                <a:hlinkClick r:id="rId3"/>
              </a:rPr>
              <a:t>2021;7(11):1669–1677</a:t>
            </a:r>
            <a:endParaRPr lang="en-US"/>
          </a:p>
          <a:p>
            <a:endParaRPr lang="en-US"/>
          </a:p>
          <a:p>
            <a:endParaRPr lang="en-GB"/>
          </a:p>
        </p:txBody>
      </p:sp>
      <p:graphicFrame>
        <p:nvGraphicFramePr>
          <p:cNvPr id="8" name="Table 10">
            <a:extLst>
              <a:ext uri="{FF2B5EF4-FFF2-40B4-BE49-F238E27FC236}">
                <a16:creationId xmlns:a16="http://schemas.microsoft.com/office/drawing/2014/main" id="{50EC2B17-D806-4FFC-B978-77D71636990B}"/>
              </a:ext>
            </a:extLst>
          </p:cNvPr>
          <p:cNvGraphicFramePr>
            <a:graphicFrameLocks noGrp="1"/>
          </p:cNvGraphicFramePr>
          <p:nvPr>
            <p:extLst>
              <p:ext uri="{D42A27DB-BD31-4B8C-83A1-F6EECF244321}">
                <p14:modId xmlns:p14="http://schemas.microsoft.com/office/powerpoint/2010/main" val="3467693839"/>
              </p:ext>
            </p:extLst>
          </p:nvPr>
        </p:nvGraphicFramePr>
        <p:xfrm>
          <a:off x="1630716" y="1272371"/>
          <a:ext cx="5967145" cy="4540373"/>
        </p:xfrm>
        <a:graphic>
          <a:graphicData uri="http://schemas.openxmlformats.org/drawingml/2006/table">
            <a:tbl>
              <a:tblPr firstRow="1" firstCol="1" bandRow="1"/>
              <a:tblGrid>
                <a:gridCol w="1956974">
                  <a:extLst>
                    <a:ext uri="{9D8B030D-6E8A-4147-A177-3AD203B41FA5}">
                      <a16:colId xmlns:a16="http://schemas.microsoft.com/office/drawing/2014/main" val="617164654"/>
                    </a:ext>
                  </a:extLst>
                </a:gridCol>
                <a:gridCol w="1190838">
                  <a:extLst>
                    <a:ext uri="{9D8B030D-6E8A-4147-A177-3AD203B41FA5}">
                      <a16:colId xmlns:a16="http://schemas.microsoft.com/office/drawing/2014/main" val="2442628081"/>
                    </a:ext>
                  </a:extLst>
                </a:gridCol>
                <a:gridCol w="1190838">
                  <a:extLst>
                    <a:ext uri="{9D8B030D-6E8A-4147-A177-3AD203B41FA5}">
                      <a16:colId xmlns:a16="http://schemas.microsoft.com/office/drawing/2014/main" val="3241567520"/>
                    </a:ext>
                  </a:extLst>
                </a:gridCol>
                <a:gridCol w="1628495">
                  <a:extLst>
                    <a:ext uri="{9D8B030D-6E8A-4147-A177-3AD203B41FA5}">
                      <a16:colId xmlns:a16="http://schemas.microsoft.com/office/drawing/2014/main" val="1671707354"/>
                    </a:ext>
                  </a:extLst>
                </a:gridCol>
              </a:tblGrid>
              <a:tr h="61356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endParaRPr lang="en-US" sz="1200" b="0">
                        <a:solidFill>
                          <a:schemeClr val="bg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GB" sz="1200" kern="1200">
                          <a:solidFill>
                            <a:schemeClr val="bg1"/>
                          </a:solidFill>
                          <a:effectLst/>
                          <a:latin typeface="+mn-lt"/>
                        </a:rPr>
                        <a:t>Placebo </a:t>
                      </a:r>
                      <a:br>
                        <a:rPr lang="en-GB" sz="1200" kern="1200">
                          <a:solidFill>
                            <a:schemeClr val="bg1"/>
                          </a:solidFill>
                          <a:effectLst/>
                          <a:latin typeface="+mn-lt"/>
                        </a:rPr>
                      </a:br>
                      <a:r>
                        <a:rPr lang="en-GB" sz="1200" kern="1200">
                          <a:solidFill>
                            <a:schemeClr val="bg1"/>
                          </a:solidFill>
                          <a:effectLst/>
                          <a:latin typeface="+mn-lt"/>
                        </a:rPr>
                        <a:t>n=59</a:t>
                      </a:r>
                      <a:endParaRPr lang="en-US" sz="1200">
                        <a:solidFill>
                          <a:schemeClr val="bg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bg1"/>
                          </a:solidFill>
                          <a:effectLst/>
                          <a:latin typeface="+mn-lt"/>
                        </a:rPr>
                        <a:t>Ivosidenib </a:t>
                      </a:r>
                      <a:br>
                        <a:rPr lang="en-US" sz="1200" kern="1200">
                          <a:solidFill>
                            <a:schemeClr val="bg1"/>
                          </a:solidFill>
                          <a:effectLst/>
                          <a:latin typeface="+mn-lt"/>
                        </a:rPr>
                      </a:br>
                      <a:r>
                        <a:rPr lang="en-US" sz="1200" kern="1200">
                          <a:solidFill>
                            <a:schemeClr val="bg1"/>
                          </a:solidFill>
                          <a:effectLst/>
                          <a:latin typeface="+mn-lt"/>
                        </a:rPr>
                        <a:t>n=123 </a:t>
                      </a:r>
                      <a:endParaRPr lang="en-US" sz="1200">
                        <a:solidFill>
                          <a:schemeClr val="bg1"/>
                        </a:solidFill>
                        <a:effectLst/>
                        <a:latin typeface="+mn-lt"/>
                        <a:ea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ctr">
                        <a:lnSpc>
                          <a:spcPct val="100000"/>
                        </a:lnSpc>
                        <a:spcBef>
                          <a:spcPts val="0"/>
                        </a:spcBef>
                        <a:spcAft>
                          <a:spcPts val="0"/>
                        </a:spcAft>
                      </a:pPr>
                      <a:r>
                        <a:rPr lang="en-US" sz="1200" kern="1200">
                          <a:solidFill>
                            <a:schemeClr val="bg1"/>
                          </a:solidFill>
                          <a:effectLst/>
                          <a:latin typeface="+mn-lt"/>
                        </a:rPr>
                        <a:t>Total ivosidenib </a:t>
                      </a:r>
                      <a:br>
                        <a:rPr lang="en-US" sz="1200" kern="1200">
                          <a:solidFill>
                            <a:schemeClr val="bg1"/>
                          </a:solidFill>
                          <a:effectLst/>
                          <a:latin typeface="+mn-lt"/>
                        </a:rPr>
                      </a:br>
                      <a:r>
                        <a:rPr lang="en-US" sz="1200" kern="1200">
                          <a:solidFill>
                            <a:schemeClr val="bg1"/>
                          </a:solidFill>
                          <a:effectLst/>
                          <a:latin typeface="+mn-lt"/>
                        </a:rPr>
                        <a:t>n=166</a:t>
                      </a:r>
                      <a:r>
                        <a:rPr lang="en-US" sz="1200" kern="1200" baseline="0">
                          <a:solidFill>
                            <a:schemeClr val="bg1"/>
                          </a:solidFill>
                          <a:effectLst/>
                          <a:latin typeface="+mn-lt"/>
                        </a:rPr>
                        <a:t>*</a:t>
                      </a:r>
                      <a:endParaRPr lang="en-US" sz="1200" baseline="0">
                        <a:solidFill>
                          <a:schemeClr val="bg1"/>
                        </a:solidFill>
                        <a:effectLst/>
                        <a:latin typeface="+mn-lt"/>
                        <a:ea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33778"/>
                    </a:solidFill>
                  </a:tcPr>
                </a:tc>
                <a:extLst>
                  <a:ext uri="{0D108BD9-81ED-4DB2-BD59-A6C34878D82A}">
                    <a16:rowId xmlns:a16="http://schemas.microsoft.com/office/drawing/2014/main" val="123987135"/>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nSpc>
                          <a:spcPct val="100000"/>
                        </a:lnSpc>
                        <a:spcBef>
                          <a:spcPts val="0"/>
                        </a:spcBef>
                        <a:spcAft>
                          <a:spcPts val="0"/>
                        </a:spcAft>
                      </a:pPr>
                      <a:r>
                        <a:rPr lang="en-GB" sz="1200" b="0">
                          <a:solidFill>
                            <a:schemeClr val="tx1"/>
                          </a:solidFill>
                          <a:effectLst/>
                          <a:latin typeface="+mn-lt"/>
                        </a:rPr>
                        <a:t>Any Grade TEAE, n (%)</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57 (96.6)</a:t>
                      </a: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120 (97.6) </a:t>
                      </a: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161 (97.0)</a:t>
                      </a:r>
                    </a:p>
                  </a:txBody>
                  <a:tcPr anchor="ctr">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4236571820"/>
                  </a:ext>
                </a:extLst>
              </a:tr>
              <a:tr h="327234">
                <a:tc gridSpan="4">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marR="0" algn="l">
                        <a:lnSpc>
                          <a:spcPct val="100000"/>
                        </a:lnSpc>
                        <a:spcBef>
                          <a:spcPts val="0"/>
                        </a:spcBef>
                        <a:spcAft>
                          <a:spcPts val="0"/>
                        </a:spcAft>
                      </a:pPr>
                      <a:r>
                        <a:rPr lang="en-GB" sz="1200" b="0">
                          <a:solidFill>
                            <a:schemeClr val="tx1"/>
                          </a:solidFill>
                          <a:effectLst/>
                          <a:latin typeface="+mn-lt"/>
                        </a:rPr>
                        <a:t>Most common TEAEs (&gt;15%</a:t>
                      </a:r>
                      <a:r>
                        <a:rPr lang="en-GB" sz="1200" b="0" baseline="30000">
                          <a:solidFill>
                            <a:schemeClr val="tx1"/>
                          </a:solidFill>
                          <a:effectLst/>
                          <a:latin typeface="+mn-lt"/>
                          <a:cs typeface="Arial" panose="020B0604020202020204" pitchFamily="34" charset="0"/>
                        </a:rPr>
                        <a:t>†</a:t>
                      </a:r>
                      <a:r>
                        <a:rPr lang="en-GB" sz="1200" b="0">
                          <a:solidFill>
                            <a:schemeClr val="tx1"/>
                          </a:solidFill>
                          <a:effectLst/>
                          <a:latin typeface="+mn-lt"/>
                        </a:rPr>
                        <a:t>), n (%)</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33778">
                        <a:alpha val="20000"/>
                      </a:srgbClr>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105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105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hMerge="1">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endParaRPr lang="en-US" sz="105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75371498"/>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0">
                          <a:solidFill>
                            <a:schemeClr val="tx1"/>
                          </a:solidFill>
                          <a:effectLst/>
                          <a:latin typeface="+mn-lt"/>
                        </a:rPr>
                        <a:t>Nausea</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17 (28.8)</a:t>
                      </a: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51 (41.5)</a:t>
                      </a:r>
                      <a:endParaRPr lang="en-US" sz="1200">
                        <a:solidFill>
                          <a:schemeClr val="tx1"/>
                        </a:solidFill>
                        <a:effectLst/>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63 (38.0)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264748523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noProof="0">
                          <a:solidFill>
                            <a:schemeClr val="tx1"/>
                          </a:solidFill>
                          <a:effectLst/>
                          <a:latin typeface="+mn-lt"/>
                        </a:rPr>
                        <a:t>Diarrhea</a:t>
                      </a:r>
                      <a:endParaRPr lang="en-US" sz="1200" b="0" noProof="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10 (16.9)</a:t>
                      </a: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43 (35.0)</a:t>
                      </a:r>
                      <a:endParaRPr lang="en-US" sz="1200">
                        <a:solidFill>
                          <a:schemeClr val="tx1"/>
                        </a:solidFill>
                        <a:effectLst/>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55 (33.1)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02917133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0">
                          <a:solidFill>
                            <a:schemeClr val="tx1"/>
                          </a:solidFill>
                          <a:effectLst/>
                          <a:latin typeface="+mn-lt"/>
                        </a:rPr>
                        <a:t>Fatigue</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10 (16.9)</a:t>
                      </a: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38 (30.9)</a:t>
                      </a:r>
                      <a:endParaRPr lang="en-US" sz="1200">
                        <a:solidFill>
                          <a:schemeClr val="tx1"/>
                        </a:solidFill>
                        <a:effectLst/>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48 (28.9)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884688636"/>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0">
                          <a:solidFill>
                            <a:schemeClr val="tx1"/>
                          </a:solidFill>
                          <a:effectLst/>
                          <a:latin typeface="+mn-lt"/>
                        </a:rPr>
                        <a:t>Abdominal pain</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9 (15.3)</a:t>
                      </a:r>
                      <a:endParaRPr lang="en-US" sz="120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effectLst/>
                          <a:latin typeface="+mn-lt"/>
                        </a:rPr>
                        <a:t>30 (24.4) </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37 (22.3)</a:t>
                      </a:r>
                      <a:endParaRPr lang="en-US" sz="1200" b="0">
                        <a:solidFill>
                          <a:schemeClr val="tx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77423435"/>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0">
                          <a:solidFill>
                            <a:schemeClr val="tx1"/>
                          </a:solidFill>
                          <a:effectLst/>
                          <a:latin typeface="+mn-lt"/>
                        </a:rPr>
                        <a:t>Cough</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5 (8.5)</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31 (25.2)</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36 (21.7)</a:t>
                      </a:r>
                      <a:endParaRPr lang="en-US" sz="1200" b="0">
                        <a:solidFill>
                          <a:schemeClr val="tx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789694251"/>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0">
                          <a:solidFill>
                            <a:schemeClr val="tx1"/>
                          </a:solidFill>
                          <a:effectLst/>
                          <a:latin typeface="+mn-lt"/>
                        </a:rPr>
                        <a:t>Decreased appetite</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11 (18.6)</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30 (24.4)</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36 (21.7)</a:t>
                      </a:r>
                      <a:endParaRPr lang="en-US" sz="1200" b="0">
                        <a:solidFill>
                          <a:schemeClr val="tx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24913356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0">
                          <a:solidFill>
                            <a:schemeClr val="tx1"/>
                          </a:solidFill>
                          <a:effectLst/>
                          <a:latin typeface="+mn-lt"/>
                        </a:rPr>
                        <a:t>Ascites</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9 (15.3)</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effectLst/>
                          <a:latin typeface="+mn-lt"/>
                        </a:rPr>
                        <a:t>28 (22.8)</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33 (19.9)</a:t>
                      </a:r>
                      <a:endParaRPr lang="en-US" sz="1200" b="0">
                        <a:solidFill>
                          <a:schemeClr val="tx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1860188210"/>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noProof="0">
                          <a:solidFill>
                            <a:schemeClr val="tx1"/>
                          </a:solidFill>
                          <a:effectLst/>
                          <a:latin typeface="+mn-lt"/>
                        </a:rPr>
                        <a:t>Vomiting</a:t>
                      </a:r>
                      <a:endParaRPr lang="en-US" sz="1200" b="0" noProof="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11 (18.6)</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28 (22.8)</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33 (19.9)</a:t>
                      </a:r>
                      <a:endParaRPr lang="en-US" sz="1200" b="0">
                        <a:solidFill>
                          <a:schemeClr val="tx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4133728419"/>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0">
                          <a:solidFill>
                            <a:schemeClr val="tx1"/>
                          </a:solidFill>
                          <a:effectLst/>
                          <a:latin typeface="+mn-lt"/>
                        </a:rPr>
                        <a:t>Anemia</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3 (5.1)</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GB" sz="1200">
                          <a:solidFill>
                            <a:schemeClr val="tx1"/>
                          </a:solidFill>
                          <a:effectLst/>
                          <a:latin typeface="+mn-lt"/>
                        </a:rPr>
                        <a:t>22 (17.9)</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30 (18.1)</a:t>
                      </a:r>
                      <a:endParaRPr lang="en-US" sz="1200" b="0">
                        <a:solidFill>
                          <a:schemeClr val="tx1"/>
                        </a:solidFill>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646894538"/>
                  </a:ext>
                </a:extLst>
              </a:tr>
              <a:tr h="32723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0">
                          <a:solidFill>
                            <a:schemeClr val="tx1"/>
                          </a:solidFill>
                          <a:effectLst/>
                          <a:latin typeface="+mn-lt"/>
                        </a:rPr>
                        <a:t>Edema peripheral</a:t>
                      </a:r>
                      <a:endParaRPr lang="en-US" sz="1200" b="0">
                        <a:solidFill>
                          <a:schemeClr val="tx1"/>
                        </a:solidFill>
                        <a:effectLst/>
                        <a:latin typeface="+mn-lt"/>
                        <a:ea typeface="Batang"/>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a:solidFill>
                            <a:schemeClr val="tx1"/>
                          </a:solidFill>
                          <a:effectLst/>
                          <a:latin typeface="+mn-lt"/>
                        </a:rPr>
                        <a:t>6 (10.2)</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a:solidFill>
                            <a:schemeClr val="tx1"/>
                          </a:solidFill>
                          <a:effectLst/>
                          <a:latin typeface="+mn-lt"/>
                        </a:rPr>
                        <a:t>17</a:t>
                      </a:r>
                      <a:r>
                        <a:rPr lang="en-US" sz="1200" baseline="0">
                          <a:solidFill>
                            <a:schemeClr val="tx1"/>
                          </a:solidFill>
                          <a:effectLst/>
                          <a:latin typeface="+mn-lt"/>
                        </a:rPr>
                        <a:t> (13.8)</a:t>
                      </a:r>
                      <a:endParaRPr lang="en-US" sz="1200" b="0">
                        <a:solidFill>
                          <a:schemeClr val="tx1"/>
                        </a:solidFill>
                        <a:effectLst/>
                        <a:latin typeface="+mn-lt"/>
                        <a:ea typeface="Batang"/>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latin typeface="+mn-lt"/>
                        </a:rPr>
                        <a:t>25 (15.1)</a:t>
                      </a:r>
                      <a:endParaRPr lang="en-US" sz="1200" b="0">
                        <a:solidFill>
                          <a:schemeClr val="tx1"/>
                        </a:solidFill>
                        <a:latin typeface="+mn-lt"/>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extLst>
                  <a:ext uri="{0D108BD9-81ED-4DB2-BD59-A6C34878D82A}">
                    <a16:rowId xmlns:a16="http://schemas.microsoft.com/office/drawing/2014/main" val="3759989088"/>
                  </a:ext>
                </a:extLst>
              </a:tr>
            </a:tbl>
          </a:graphicData>
        </a:graphic>
      </p:graphicFrame>
    </p:spTree>
    <p:extLst>
      <p:ext uri="{BB962C8B-B14F-4D97-AF65-F5344CB8AC3E}">
        <p14:creationId xmlns:p14="http://schemas.microsoft.com/office/powerpoint/2010/main" val="2938151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70730C-BD4A-4527-BAFB-6C479526BBB8}"/>
              </a:ext>
            </a:extLst>
          </p:cNvPr>
          <p:cNvSpPr>
            <a:spLocks noGrp="1"/>
          </p:cNvSpPr>
          <p:nvPr>
            <p:ph sz="half" idx="1"/>
          </p:nvPr>
        </p:nvSpPr>
        <p:spPr>
          <a:xfrm>
            <a:off x="1521005" y="1132244"/>
            <a:ext cx="4288074" cy="4896000"/>
          </a:xfrm>
        </p:spPr>
        <p:txBody>
          <a:bodyPr/>
          <a:lstStyle/>
          <a:p>
            <a:pPr marL="0" indent="0">
              <a:buNone/>
            </a:pPr>
            <a:r>
              <a:rPr lang="en-AU" sz="1200" b="1" u="sng"/>
              <a:t>QTc Interval Prolongation</a:t>
            </a:r>
            <a:r>
              <a:rPr lang="en-AU" sz="1200" b="1"/>
              <a:t>:</a:t>
            </a:r>
          </a:p>
          <a:p>
            <a:r>
              <a:rPr lang="en-GB" sz="1200" err="1"/>
              <a:t>Ivosidenib</a:t>
            </a:r>
            <a:r>
              <a:rPr lang="en-GB" sz="1200"/>
              <a:t> causes prolongation of the QTc interval, and ventricular arrhythmias have been reported following treatment with </a:t>
            </a:r>
            <a:r>
              <a:rPr lang="en-GB" sz="1200" err="1"/>
              <a:t>ivosidenib</a:t>
            </a:r>
            <a:endParaRPr lang="en-GB" sz="1200"/>
          </a:p>
          <a:p>
            <a:r>
              <a:rPr lang="en-GB" sz="1200"/>
              <a:t>In the </a:t>
            </a:r>
            <a:r>
              <a:rPr lang="en-GB" sz="1200" err="1"/>
              <a:t>ClarIDHy</a:t>
            </a:r>
            <a:r>
              <a:rPr lang="en-GB" sz="1200"/>
              <a:t> trial QTc prolongation was reported in 10% with 2% of patients experiencing Grade 3 or QTc prolongation.</a:t>
            </a:r>
          </a:p>
          <a:p>
            <a:r>
              <a:rPr lang="en-GB" sz="1200"/>
              <a:t>Based on the analysis of the ECGs, 2% of patients had a QTc interval ˃ 500 msec and 5% had QTc interval prolongation ˃60 msec from baseline.</a:t>
            </a:r>
          </a:p>
          <a:p>
            <a:r>
              <a:rPr lang="en-GB" sz="1200"/>
              <a:t>No patient discontinued treatment due to QTc prolongation, and dose reduction to manage signs/symptoms was required in 3% of patients.</a:t>
            </a:r>
          </a:p>
          <a:p>
            <a:r>
              <a:rPr lang="en-GB" sz="1200"/>
              <a:t>The median time to onset after treatment initiation was 28 days (range: 1 day to 698 days [23 months].</a:t>
            </a:r>
          </a:p>
          <a:p>
            <a:pPr marL="0" indent="0">
              <a:buNone/>
            </a:pPr>
            <a:endParaRPr lang="en-AU" sz="1200" b="1"/>
          </a:p>
          <a:p>
            <a:pPr marL="0" indent="0">
              <a:buNone/>
            </a:pPr>
            <a:r>
              <a:rPr lang="en-AU" sz="1200" b="1"/>
              <a:t>Monitoring Recommendations:</a:t>
            </a:r>
          </a:p>
          <a:p>
            <a:r>
              <a:rPr lang="en-GB" sz="1200"/>
              <a:t>Perform an ECG at baseline, at least weekly during the first 3 weeks of therapy and at least monthly thereafter.</a:t>
            </a:r>
          </a:p>
          <a:p>
            <a:r>
              <a:rPr lang="en-GB" sz="1200"/>
              <a:t>Patients at higher risk of QT prolongation, including due to concomitant medications, may require more frequent monitoring.</a:t>
            </a:r>
          </a:p>
        </p:txBody>
      </p:sp>
      <p:sp>
        <p:nvSpPr>
          <p:cNvPr id="5" name="Content Placeholder 4">
            <a:extLst>
              <a:ext uri="{FF2B5EF4-FFF2-40B4-BE49-F238E27FC236}">
                <a16:creationId xmlns:a16="http://schemas.microsoft.com/office/drawing/2014/main" id="{826C24DA-6F85-6053-720A-439B3EBBB824}"/>
              </a:ext>
            </a:extLst>
          </p:cNvPr>
          <p:cNvSpPr>
            <a:spLocks noGrp="1"/>
          </p:cNvSpPr>
          <p:nvPr>
            <p:ph sz="half" idx="2"/>
          </p:nvPr>
        </p:nvSpPr>
        <p:spPr>
          <a:xfrm>
            <a:off x="5998438" y="1150019"/>
            <a:ext cx="5468566" cy="4896000"/>
          </a:xfrm>
        </p:spPr>
        <p:txBody>
          <a:bodyPr/>
          <a:lstStyle/>
          <a:p>
            <a:pPr marL="0" indent="0">
              <a:buNone/>
            </a:pPr>
            <a:r>
              <a:rPr lang="en-AU" sz="1200" b="1"/>
              <a:t>If QTc increases to greater than 480ms and less than 500ms:</a:t>
            </a:r>
          </a:p>
          <a:p>
            <a:pPr>
              <a:spcBef>
                <a:spcPts val="600"/>
              </a:spcBef>
            </a:pPr>
            <a:r>
              <a:rPr lang="en-GB" sz="1200"/>
              <a:t>Review concomitant medicines and check electrolytes.</a:t>
            </a:r>
          </a:p>
          <a:p>
            <a:pPr>
              <a:spcBef>
                <a:spcPts val="600"/>
              </a:spcBef>
            </a:pPr>
            <a:r>
              <a:rPr lang="en-GB" sz="1200"/>
              <a:t>Interrupt </a:t>
            </a:r>
            <a:r>
              <a:rPr lang="en-GB" sz="1200" err="1"/>
              <a:t>ivosidenib</a:t>
            </a:r>
            <a:r>
              <a:rPr lang="en-GB" sz="1200"/>
              <a:t> treatment until QTc interval returns to ≤480 msec,  then resume at 500 mg daily.</a:t>
            </a:r>
          </a:p>
          <a:p>
            <a:pPr>
              <a:spcBef>
                <a:spcPts val="600"/>
              </a:spcBef>
            </a:pPr>
            <a:r>
              <a:rPr lang="en-GB" sz="1200"/>
              <a:t>Monitor ECGs at least weekly for 2 weeks following return of QTc interval to ≤480msec.</a:t>
            </a:r>
          </a:p>
          <a:p>
            <a:pPr marL="0" indent="0">
              <a:buNone/>
            </a:pPr>
            <a:endParaRPr lang="en-GB" sz="1200"/>
          </a:p>
          <a:p>
            <a:pPr marL="0" indent="0">
              <a:buNone/>
            </a:pPr>
            <a:r>
              <a:rPr lang="en-GB" sz="1200" b="1"/>
              <a:t>If QTc increases to greater than 500ms:</a:t>
            </a:r>
          </a:p>
          <a:p>
            <a:pPr>
              <a:spcBef>
                <a:spcPts val="600"/>
              </a:spcBef>
            </a:pPr>
            <a:r>
              <a:rPr lang="en-GB" sz="1200"/>
              <a:t>Review concomitant medicines and check electrolytes.</a:t>
            </a:r>
          </a:p>
          <a:p>
            <a:pPr>
              <a:spcBef>
                <a:spcPts val="600"/>
              </a:spcBef>
            </a:pPr>
            <a:r>
              <a:rPr lang="en-GB" sz="1200"/>
              <a:t>Interrupt </a:t>
            </a:r>
            <a:r>
              <a:rPr lang="en-GB" sz="1200" err="1"/>
              <a:t>ivosidenib</a:t>
            </a:r>
            <a:r>
              <a:rPr lang="en-GB" sz="1200"/>
              <a:t> treatment until QTc interval returns to within 30 msec of baseline or ≤480 msec, then resume treatment at 250 mg daily.</a:t>
            </a:r>
          </a:p>
          <a:p>
            <a:pPr>
              <a:spcBef>
                <a:spcPts val="600"/>
              </a:spcBef>
            </a:pPr>
            <a:r>
              <a:rPr lang="en-GB" sz="1200"/>
              <a:t>Monitor ECGs at least weekly for 2 weeks following return of QTc interval to within 30 msec of baseline or ≤480 msec. </a:t>
            </a:r>
          </a:p>
          <a:p>
            <a:pPr>
              <a:spcBef>
                <a:spcPts val="600"/>
              </a:spcBef>
            </a:pPr>
            <a:r>
              <a:rPr lang="en-GB" sz="1200"/>
              <a:t>Dose re-escalation to 500 mg daily can be considered if alternative aetiology for QTc interval prolongation is identified.</a:t>
            </a:r>
          </a:p>
          <a:p>
            <a:endParaRPr lang="en-GB" sz="1200"/>
          </a:p>
          <a:p>
            <a:pPr marL="0" indent="0">
              <a:buNone/>
            </a:pPr>
            <a:r>
              <a:rPr lang="en-GB" sz="1200" b="1"/>
              <a:t>If QTc interval prolongation with signs/symptoms of life-threatening ventricular arrhythmia:</a:t>
            </a:r>
          </a:p>
          <a:p>
            <a:r>
              <a:rPr lang="en-AU" sz="1200"/>
              <a:t>Permanently discontinue </a:t>
            </a:r>
            <a:r>
              <a:rPr lang="en-AU" sz="1200" err="1"/>
              <a:t>ivosidenib</a:t>
            </a:r>
            <a:r>
              <a:rPr lang="en-AU" sz="1200"/>
              <a:t>.</a:t>
            </a:r>
            <a:endParaRPr lang="en-GB" sz="1200" b="1"/>
          </a:p>
        </p:txBody>
      </p:sp>
      <p:sp>
        <p:nvSpPr>
          <p:cNvPr id="3" name="Title 2">
            <a:extLst>
              <a:ext uri="{FF2B5EF4-FFF2-40B4-BE49-F238E27FC236}">
                <a16:creationId xmlns:a16="http://schemas.microsoft.com/office/drawing/2014/main" id="{5B97198D-057D-4AA3-A201-377ED6886A68}"/>
              </a:ext>
            </a:extLst>
          </p:cNvPr>
          <p:cNvSpPr>
            <a:spLocks noGrp="1"/>
          </p:cNvSpPr>
          <p:nvPr>
            <p:ph type="title"/>
          </p:nvPr>
        </p:nvSpPr>
        <p:spPr/>
        <p:txBody>
          <a:bodyPr/>
          <a:lstStyle/>
          <a:p>
            <a:r>
              <a:rPr lang="en-AU"/>
              <a:t>Recommendations for managing Adverse Events</a:t>
            </a:r>
          </a:p>
        </p:txBody>
      </p:sp>
      <p:sp>
        <p:nvSpPr>
          <p:cNvPr id="6" name="Text Placeholder 5">
            <a:extLst>
              <a:ext uri="{FF2B5EF4-FFF2-40B4-BE49-F238E27FC236}">
                <a16:creationId xmlns:a16="http://schemas.microsoft.com/office/drawing/2014/main" id="{15285379-DE05-A4AC-F67F-1A4E79270E26}"/>
              </a:ext>
            </a:extLst>
          </p:cNvPr>
          <p:cNvSpPr>
            <a:spLocks noGrp="1"/>
          </p:cNvSpPr>
          <p:nvPr>
            <p:ph type="body" sz="quarter" idx="13"/>
          </p:nvPr>
        </p:nvSpPr>
        <p:spPr/>
        <p:txBody>
          <a:bodyPr vert="horz" lIns="0" tIns="0" rIns="91440" bIns="45720" rtlCol="0" anchor="t">
            <a:normAutofit/>
          </a:bodyPr>
          <a:lstStyle/>
          <a:p>
            <a:r>
              <a:rPr lang="en-AU"/>
              <a:t>Australian Product Information – TIBSOVO® (</a:t>
            </a:r>
            <a:r>
              <a:rPr lang="en-AU" err="1"/>
              <a:t>ivosidenib</a:t>
            </a:r>
            <a:r>
              <a:rPr lang="en-AU"/>
              <a:t>) (Updated 5 April 2023) available at https://servier.wpenginepowered.com/wp-content/uploads/2023/04/TIBSOVO_PI_v1_05-04-2023.pdf accessed 30 June 2023</a:t>
            </a:r>
            <a:endParaRPr lang="en-US"/>
          </a:p>
        </p:txBody>
      </p:sp>
    </p:spTree>
    <p:extLst>
      <p:ext uri="{BB962C8B-B14F-4D97-AF65-F5344CB8AC3E}">
        <p14:creationId xmlns:p14="http://schemas.microsoft.com/office/powerpoint/2010/main" val="3305898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7198D-057D-4AA3-A201-377ED6886A68}"/>
              </a:ext>
            </a:extLst>
          </p:cNvPr>
          <p:cNvSpPr>
            <a:spLocks noGrp="1"/>
          </p:cNvSpPr>
          <p:nvPr>
            <p:ph type="title"/>
          </p:nvPr>
        </p:nvSpPr>
        <p:spPr/>
        <p:txBody>
          <a:bodyPr/>
          <a:lstStyle/>
          <a:p>
            <a:r>
              <a:rPr lang="en-AU"/>
              <a:t>Recommendations for managing Adverse Events</a:t>
            </a:r>
          </a:p>
        </p:txBody>
      </p:sp>
      <p:sp>
        <p:nvSpPr>
          <p:cNvPr id="6" name="Text Placeholder 5">
            <a:extLst>
              <a:ext uri="{FF2B5EF4-FFF2-40B4-BE49-F238E27FC236}">
                <a16:creationId xmlns:a16="http://schemas.microsoft.com/office/drawing/2014/main" id="{15285379-DE05-A4AC-F67F-1A4E79270E26}"/>
              </a:ext>
            </a:extLst>
          </p:cNvPr>
          <p:cNvSpPr>
            <a:spLocks noGrp="1"/>
          </p:cNvSpPr>
          <p:nvPr>
            <p:ph type="body" sz="quarter" idx="13"/>
          </p:nvPr>
        </p:nvSpPr>
        <p:spPr/>
        <p:txBody>
          <a:bodyPr vert="horz" lIns="0" tIns="0" rIns="91440" bIns="45720" rtlCol="0" anchor="t">
            <a:normAutofit/>
          </a:bodyPr>
          <a:lstStyle/>
          <a:p>
            <a:r>
              <a:rPr lang="en-AU">
                <a:ea typeface="+mn-lt"/>
                <a:cs typeface="+mn-lt"/>
              </a:rPr>
              <a:t>Australian Product Information – TIBSOVO® (</a:t>
            </a:r>
            <a:r>
              <a:rPr lang="en-AU" err="1">
                <a:ea typeface="+mn-lt"/>
                <a:cs typeface="+mn-lt"/>
              </a:rPr>
              <a:t>ivosidenib</a:t>
            </a:r>
            <a:r>
              <a:rPr lang="en-AU">
                <a:ea typeface="+mn-lt"/>
                <a:cs typeface="+mn-lt"/>
              </a:rPr>
              <a:t>)</a:t>
            </a:r>
            <a:r>
              <a:rPr lang="en-AU"/>
              <a:t> (Updated 5 April 2023) available at </a:t>
            </a:r>
            <a:r>
              <a:rPr lang="en-AU">
                <a:ea typeface="+mn-lt"/>
                <a:cs typeface="+mn-lt"/>
              </a:rPr>
              <a:t>https://servier.wpenginepowered.com/wp-content/uploads/2023/04/TIBSOVO_PI_v1_05-04-2023.pdf</a:t>
            </a:r>
            <a:r>
              <a:rPr lang="en-AU"/>
              <a:t> accessed 30 June 2023</a:t>
            </a:r>
            <a:endParaRPr lang="en-US"/>
          </a:p>
        </p:txBody>
      </p:sp>
      <p:sp>
        <p:nvSpPr>
          <p:cNvPr id="9" name="Content Placeholder 4">
            <a:extLst>
              <a:ext uri="{FF2B5EF4-FFF2-40B4-BE49-F238E27FC236}">
                <a16:creationId xmlns:a16="http://schemas.microsoft.com/office/drawing/2014/main" id="{E4093E24-09D2-177E-4A43-25436BDF3514}"/>
              </a:ext>
            </a:extLst>
          </p:cNvPr>
          <p:cNvSpPr>
            <a:spLocks noGrp="1"/>
          </p:cNvSpPr>
          <p:nvPr>
            <p:ph sz="half" idx="1"/>
          </p:nvPr>
        </p:nvSpPr>
        <p:spPr>
          <a:xfrm>
            <a:off x="1637989" y="1187450"/>
            <a:ext cx="4852987" cy="4895850"/>
          </a:xfrm>
          <a:ln>
            <a:solidFill>
              <a:srgbClr val="033878"/>
            </a:solidFill>
          </a:ln>
        </p:spPr>
        <p:txBody>
          <a:bodyPr vert="horz" lIns="91440" tIns="45720" rIns="91440" bIns="45720" rtlCol="0" anchor="t">
            <a:noAutofit/>
          </a:bodyPr>
          <a:lstStyle/>
          <a:p>
            <a:pPr marL="0" indent="0">
              <a:buNone/>
            </a:pPr>
            <a:r>
              <a:rPr lang="en-AU" b="1" u="sng">
                <a:latin typeface="Arial"/>
                <a:cs typeface="Arial"/>
              </a:rPr>
              <a:t>Guillain-Barré Syndrome</a:t>
            </a:r>
            <a:r>
              <a:rPr lang="en-AU" b="1">
                <a:latin typeface="Arial"/>
                <a:cs typeface="Arial"/>
              </a:rPr>
              <a:t>:</a:t>
            </a:r>
          </a:p>
          <a:p>
            <a:r>
              <a:rPr lang="en-AU" sz="1300">
                <a:latin typeface="Arial"/>
                <a:cs typeface="Arial"/>
              </a:rPr>
              <a:t>Two cases of Guillain-Barré syndrome (&lt;1%) occurred in patients with haematological malignancies receiving </a:t>
            </a:r>
            <a:r>
              <a:rPr lang="en-AU" sz="1300" err="1">
                <a:latin typeface="Arial"/>
                <a:cs typeface="Arial"/>
              </a:rPr>
              <a:t>ivosidenib</a:t>
            </a:r>
            <a:r>
              <a:rPr lang="en-AU" sz="1300">
                <a:latin typeface="Arial"/>
                <a:cs typeface="Arial"/>
              </a:rPr>
              <a:t>. A causal mechanism is not known, and preclinical studies did not identify the CNS as a target  organ for </a:t>
            </a:r>
            <a:r>
              <a:rPr lang="en-AU" sz="1300" err="1">
                <a:latin typeface="Arial"/>
                <a:cs typeface="Arial"/>
              </a:rPr>
              <a:t>ivosidenib</a:t>
            </a:r>
            <a:r>
              <a:rPr lang="en-AU" sz="1300">
                <a:latin typeface="Arial"/>
                <a:cs typeface="Arial"/>
              </a:rPr>
              <a:t> toxicity.</a:t>
            </a:r>
          </a:p>
          <a:p>
            <a:r>
              <a:rPr lang="en-AU" sz="1300">
                <a:latin typeface="Arial"/>
                <a:cs typeface="Arial"/>
              </a:rPr>
              <a:t>No cases of Guillain-Barré syndrome have been reported in patients with solid tumours, though peripheral neuropathy is common</a:t>
            </a:r>
            <a:r>
              <a:rPr lang="en-AU" sz="1400">
                <a:latin typeface="Arial"/>
                <a:cs typeface="Arial"/>
              </a:rPr>
              <a:t>.</a:t>
            </a:r>
            <a:endParaRPr lang="en-AU" sz="1400"/>
          </a:p>
          <a:p>
            <a:pPr marL="0" indent="0">
              <a:buNone/>
            </a:pPr>
            <a:endParaRPr lang="en-AU" sz="1400" b="1"/>
          </a:p>
          <a:p>
            <a:pPr marL="0" indent="0">
              <a:buNone/>
            </a:pPr>
            <a:r>
              <a:rPr lang="en-AU" sz="1400" b="1">
                <a:latin typeface="Arial"/>
                <a:cs typeface="Arial"/>
              </a:rPr>
              <a:t>Recommendations:</a:t>
            </a:r>
          </a:p>
          <a:p>
            <a:r>
              <a:rPr lang="en-GB" sz="1300">
                <a:latin typeface="Arial"/>
                <a:cs typeface="Arial"/>
              </a:rPr>
              <a:t>Monitor patients taking </a:t>
            </a:r>
            <a:r>
              <a:rPr lang="en-GB" sz="1300" err="1">
                <a:latin typeface="Arial"/>
                <a:cs typeface="Arial"/>
              </a:rPr>
              <a:t>ivosidenib</a:t>
            </a:r>
            <a:r>
              <a:rPr lang="en-GB" sz="1300">
                <a:latin typeface="Arial"/>
                <a:cs typeface="Arial"/>
              </a:rPr>
              <a:t> for onset of new signs or symptoms of motor and/or sensory neuropathy such as unilateral or bilateral weakness, sensory alterations, </a:t>
            </a:r>
            <a:r>
              <a:rPr lang="en-GB" sz="1300" err="1">
                <a:latin typeface="Arial"/>
                <a:cs typeface="Arial"/>
              </a:rPr>
              <a:t>paresthesias</a:t>
            </a:r>
            <a:r>
              <a:rPr lang="en-GB" sz="1300">
                <a:latin typeface="Arial"/>
                <a:cs typeface="Arial"/>
              </a:rPr>
              <a:t>, or difficulty breathing.</a:t>
            </a:r>
          </a:p>
          <a:p>
            <a:r>
              <a:rPr lang="en-GB" sz="1300">
                <a:latin typeface="Arial"/>
                <a:cs typeface="Arial"/>
              </a:rPr>
              <a:t>Permanently discontinue </a:t>
            </a:r>
            <a:r>
              <a:rPr lang="en-GB" sz="1300" err="1">
                <a:latin typeface="Arial"/>
                <a:cs typeface="Arial"/>
              </a:rPr>
              <a:t>ivosidenib</a:t>
            </a:r>
            <a:r>
              <a:rPr lang="en-GB" sz="1300">
                <a:latin typeface="Arial"/>
                <a:cs typeface="Arial"/>
              </a:rPr>
              <a:t> in patients who are diagnosed with Guillain Barré syndrome.</a:t>
            </a:r>
            <a:endParaRPr lang="en-AU" sz="1300">
              <a:latin typeface="Arial"/>
              <a:cs typeface="Arial"/>
            </a:endParaRPr>
          </a:p>
        </p:txBody>
      </p:sp>
      <p:sp>
        <p:nvSpPr>
          <p:cNvPr id="12" name="Content Placeholder 11">
            <a:extLst>
              <a:ext uri="{FF2B5EF4-FFF2-40B4-BE49-F238E27FC236}">
                <a16:creationId xmlns:a16="http://schemas.microsoft.com/office/drawing/2014/main" id="{A195ADAC-8288-24A8-4E10-E1523DA86F8C}"/>
              </a:ext>
            </a:extLst>
          </p:cNvPr>
          <p:cNvSpPr>
            <a:spLocks noGrp="1"/>
          </p:cNvSpPr>
          <p:nvPr>
            <p:ph sz="half" idx="2"/>
          </p:nvPr>
        </p:nvSpPr>
        <p:spPr>
          <a:xfrm>
            <a:off x="6622934" y="1188000"/>
            <a:ext cx="4852792" cy="4896000"/>
          </a:xfrm>
          <a:ln>
            <a:solidFill>
              <a:srgbClr val="033878"/>
            </a:solidFill>
          </a:ln>
        </p:spPr>
        <p:txBody>
          <a:bodyPr vert="horz" lIns="91440" tIns="45720" rIns="91440" bIns="45720" rtlCol="0" anchor="t">
            <a:noAutofit/>
          </a:bodyPr>
          <a:lstStyle/>
          <a:p>
            <a:pPr marL="0" indent="0">
              <a:buNone/>
            </a:pPr>
            <a:r>
              <a:rPr lang="en-GB" b="1" u="sng">
                <a:latin typeface="Arial"/>
                <a:cs typeface="Arial"/>
              </a:rPr>
              <a:t>Other Grade 3 or higher adverse reactions</a:t>
            </a:r>
            <a:r>
              <a:rPr lang="en-GB" b="1">
                <a:latin typeface="Arial"/>
                <a:cs typeface="Arial"/>
              </a:rPr>
              <a:t>:</a:t>
            </a:r>
          </a:p>
          <a:p>
            <a:r>
              <a:rPr lang="en-GB" sz="1300">
                <a:latin typeface="Arial"/>
                <a:cs typeface="Arial"/>
              </a:rPr>
              <a:t>Interrupt </a:t>
            </a:r>
            <a:r>
              <a:rPr lang="en-GB" sz="1300" err="1">
                <a:latin typeface="Arial"/>
                <a:cs typeface="Arial"/>
              </a:rPr>
              <a:t>ivosidenib</a:t>
            </a:r>
            <a:r>
              <a:rPr lang="en-GB" sz="1300">
                <a:latin typeface="Arial"/>
                <a:cs typeface="Arial"/>
              </a:rPr>
              <a:t> until toxicity resolves to Grade 1 or lower, or baseline, then resume at:</a:t>
            </a:r>
          </a:p>
          <a:p>
            <a:pPr marL="547687" lvl="2">
              <a:spcBef>
                <a:spcPts val="1000"/>
              </a:spcBef>
            </a:pPr>
            <a:r>
              <a:rPr lang="en-GB" sz="1300">
                <a:latin typeface="Arial"/>
                <a:cs typeface="Arial"/>
              </a:rPr>
              <a:t>500 mg daily (Grade 3 toxicity); or</a:t>
            </a:r>
          </a:p>
          <a:p>
            <a:pPr marL="547687" lvl="2">
              <a:spcBef>
                <a:spcPts val="1000"/>
              </a:spcBef>
            </a:pPr>
            <a:r>
              <a:rPr lang="en-GB" sz="1300">
                <a:latin typeface="Arial"/>
                <a:cs typeface="Arial"/>
              </a:rPr>
              <a:t>250 mg daily (Grade 4 toxicity).</a:t>
            </a:r>
          </a:p>
          <a:p>
            <a:r>
              <a:rPr lang="en-GB" sz="1300">
                <a:latin typeface="Arial"/>
                <a:cs typeface="Arial"/>
              </a:rPr>
              <a:t>If Grade 3 toxicity recurs (a second time), reduce </a:t>
            </a:r>
            <a:r>
              <a:rPr lang="en-GB" sz="1300" err="1">
                <a:latin typeface="Arial"/>
                <a:cs typeface="Arial"/>
              </a:rPr>
              <a:t>ivosidenib</a:t>
            </a:r>
            <a:r>
              <a:rPr lang="en-GB" sz="1300">
                <a:latin typeface="Arial"/>
                <a:cs typeface="Arial"/>
              </a:rPr>
              <a:t> dose to 250 mg daily until the toxicity resolves, then resume 500 mg daily.</a:t>
            </a:r>
          </a:p>
          <a:p>
            <a:r>
              <a:rPr lang="en-GB" sz="1300">
                <a:latin typeface="Arial"/>
                <a:cs typeface="Arial"/>
              </a:rPr>
              <a:t>If Grade 3 toxicity recurs (a third time), or Grade 4 toxicity recurs, discontinue </a:t>
            </a:r>
            <a:r>
              <a:rPr lang="en-GB" sz="1300" err="1">
                <a:latin typeface="Arial"/>
                <a:cs typeface="Arial"/>
              </a:rPr>
              <a:t>ivosidenib</a:t>
            </a:r>
            <a:r>
              <a:rPr lang="en-GB" sz="1300">
                <a:latin typeface="Arial"/>
                <a:cs typeface="Arial"/>
              </a:rPr>
              <a:t>.</a:t>
            </a:r>
          </a:p>
        </p:txBody>
      </p:sp>
    </p:spTree>
    <p:extLst>
      <p:ext uri="{BB962C8B-B14F-4D97-AF65-F5344CB8AC3E}">
        <p14:creationId xmlns:p14="http://schemas.microsoft.com/office/powerpoint/2010/main" val="3535433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5649" y="225468"/>
            <a:ext cx="9838151" cy="814192"/>
          </a:xfrm>
        </p:spPr>
        <p:txBody>
          <a:bodyPr/>
          <a:lstStyle/>
          <a:p>
            <a:r>
              <a:rPr lang="en-US"/>
              <a:t>Conclusions</a:t>
            </a:r>
          </a:p>
        </p:txBody>
      </p:sp>
      <p:sp>
        <p:nvSpPr>
          <p:cNvPr id="3" name="Content Placeholder 2"/>
          <p:cNvSpPr>
            <a:spLocks noGrp="1"/>
          </p:cNvSpPr>
          <p:nvPr>
            <p:ph idx="1"/>
          </p:nvPr>
        </p:nvSpPr>
        <p:spPr>
          <a:xfrm>
            <a:off x="1515649" y="1187999"/>
            <a:ext cx="9838151" cy="4895539"/>
          </a:xfrm>
        </p:spPr>
        <p:txBody>
          <a:bodyPr/>
          <a:lstStyle/>
          <a:p>
            <a:r>
              <a:rPr lang="en-US" err="1"/>
              <a:t>ClarIDHy</a:t>
            </a:r>
            <a:r>
              <a:rPr lang="en-US"/>
              <a:t> is the first </a:t>
            </a:r>
            <a:r>
              <a:rPr lang="en-US" err="1"/>
              <a:t>randomised</a:t>
            </a:r>
            <a:r>
              <a:rPr lang="en-US"/>
              <a:t>, phase III study of a targeted, oral therapeutic with a </a:t>
            </a:r>
            <a:br>
              <a:rPr lang="en-US"/>
            </a:br>
            <a:r>
              <a:rPr lang="en-US"/>
              <a:t>non-cytotoxic mechanism of action in patients with advanced m</a:t>
            </a:r>
            <a:r>
              <a:rPr lang="en-US" i="1"/>
              <a:t>IDH1</a:t>
            </a:r>
            <a:r>
              <a:rPr lang="en-US"/>
              <a:t> CCA</a:t>
            </a:r>
            <a:r>
              <a:rPr lang="en-US" baseline="30000"/>
              <a:t>1–3 </a:t>
            </a:r>
          </a:p>
          <a:p>
            <a:pPr lvl="1"/>
            <a:r>
              <a:rPr lang="en-US" err="1"/>
              <a:t>Ivosidenib</a:t>
            </a:r>
            <a:r>
              <a:rPr lang="en-US"/>
              <a:t> treatment </a:t>
            </a:r>
          </a:p>
          <a:p>
            <a:pPr lvl="2"/>
            <a:r>
              <a:rPr lang="en-US"/>
              <a:t>Demonstrated a highly statistically significant improvement in PFS (HR=0.37, one-sided, p&lt;0.0001) compared with placebo</a:t>
            </a:r>
            <a:r>
              <a:rPr lang="en-US" baseline="30000"/>
              <a:t>3</a:t>
            </a:r>
          </a:p>
          <a:p>
            <a:pPr lvl="2"/>
            <a:r>
              <a:rPr lang="en-US"/>
              <a:t>Resulted in a numeric improvement in median OS despite a high rate of crossover from the placebo arm (~70%), and this improvement was further supported by the RPSFT adjustment for crossover (HR=0.49, one-sided, p&lt;0.001)</a:t>
            </a:r>
            <a:r>
              <a:rPr lang="en-US" baseline="30000"/>
              <a:t>4</a:t>
            </a:r>
          </a:p>
          <a:p>
            <a:pPr lvl="2"/>
            <a:endParaRPr lang="en-US"/>
          </a:p>
          <a:p>
            <a:r>
              <a:rPr lang="en-US"/>
              <a:t>The efficacy data, coupled with a tolerable safety profile and supportive </a:t>
            </a:r>
            <a:r>
              <a:rPr lang="en-US" err="1"/>
              <a:t>HRQoL</a:t>
            </a:r>
            <a:r>
              <a:rPr lang="en-US"/>
              <a:t> data demonstrate the clinical benefit of </a:t>
            </a:r>
            <a:r>
              <a:rPr lang="en-US" err="1"/>
              <a:t>ivosidenib</a:t>
            </a:r>
            <a:r>
              <a:rPr lang="en-US"/>
              <a:t> in this aggressive disease</a:t>
            </a:r>
            <a:r>
              <a:rPr lang="en-US" baseline="30000"/>
              <a:t>3,5</a:t>
            </a:r>
          </a:p>
        </p:txBody>
      </p:sp>
      <p:sp>
        <p:nvSpPr>
          <p:cNvPr id="9" name="Text Placeholder 8">
            <a:extLst>
              <a:ext uri="{FF2B5EF4-FFF2-40B4-BE49-F238E27FC236}">
                <a16:creationId xmlns:a16="http://schemas.microsoft.com/office/drawing/2014/main" id="{69436876-5EF0-478E-BB35-232957E8E158}"/>
              </a:ext>
            </a:extLst>
          </p:cNvPr>
          <p:cNvSpPr>
            <a:spLocks noGrp="1"/>
          </p:cNvSpPr>
          <p:nvPr>
            <p:ph type="body" sz="quarter" idx="13"/>
          </p:nvPr>
        </p:nvSpPr>
        <p:spPr>
          <a:xfrm>
            <a:off x="1627200" y="6106419"/>
            <a:ext cx="9727200" cy="536665"/>
          </a:xfrm>
        </p:spPr>
        <p:txBody>
          <a:bodyPr/>
          <a:lstStyle/>
          <a:p>
            <a:r>
              <a:rPr lang="en-US"/>
              <a:t>CCA, cholangiocarcinoma; FDA, US Food and Drug Administration; HR, hazard ratio; </a:t>
            </a:r>
            <a:r>
              <a:rPr lang="en-US" err="1"/>
              <a:t>HRQoL</a:t>
            </a:r>
            <a:r>
              <a:rPr lang="en-US"/>
              <a:t>, health-related quality of life; </a:t>
            </a:r>
            <a:r>
              <a:rPr lang="en-US" err="1"/>
              <a:t>mIDH</a:t>
            </a:r>
            <a:r>
              <a:rPr lang="en-US"/>
              <a:t>, mutant isocitrate dehydrogenase; OS, overall survival; PFS, progression-free survival; RPSFT, rank-preserving structural failure time</a:t>
            </a:r>
          </a:p>
          <a:p>
            <a:r>
              <a:rPr lang="en-US"/>
              <a:t>1. </a:t>
            </a:r>
            <a:r>
              <a:rPr lang="en-GB"/>
              <a:t>Agios Pharmaceuticals Inc. Press Release. </a:t>
            </a:r>
            <a:r>
              <a:rPr lang="en-GB">
                <a:hlinkClick r:id="rId3"/>
              </a:rPr>
              <a:t>https://investor.agios.com/news-releases/news-release-details/agios-submits-supplemental-new-drug-application-fda-tibsovor</a:t>
            </a:r>
            <a:r>
              <a:rPr lang="en-GB"/>
              <a:t>. Accessed November 16, 2021; 2. Agios Pharmaceuticals Inc. </a:t>
            </a:r>
            <a:r>
              <a:rPr lang="en-GB">
                <a:hlinkClick r:id="rId4"/>
              </a:rPr>
              <a:t>https://www.servier.us/node/411</a:t>
            </a:r>
            <a:r>
              <a:rPr lang="en-GB"/>
              <a:t>. Accessed November 16, 2021; </a:t>
            </a:r>
            <a:r>
              <a:rPr lang="en-US"/>
              <a:t>3. </a:t>
            </a:r>
            <a:r>
              <a:rPr lang="en-US">
                <a:hlinkClick r:id="rId5"/>
              </a:rPr>
              <a:t>Abou-Alfa GK, et al. </a:t>
            </a:r>
            <a:r>
              <a:rPr lang="en-US" i="1">
                <a:hlinkClick r:id="rId5"/>
              </a:rPr>
              <a:t>Lancet Oncol.</a:t>
            </a:r>
            <a:r>
              <a:rPr lang="en-US">
                <a:hlinkClick r:id="rId5"/>
              </a:rPr>
              <a:t> 2020;21:796–807</a:t>
            </a:r>
            <a:r>
              <a:rPr lang="en-US"/>
              <a:t>; 4.</a:t>
            </a:r>
            <a:r>
              <a:rPr lang="fr-FR"/>
              <a:t> </a:t>
            </a:r>
            <a:r>
              <a:rPr lang="fr-FR">
                <a:hlinkClick r:id="rId6"/>
              </a:rPr>
              <a:t>Zhu AX, et al. </a:t>
            </a:r>
            <a:r>
              <a:rPr lang="fr-FR" i="1">
                <a:hlinkClick r:id="rId6"/>
              </a:rPr>
              <a:t>JAMA </a:t>
            </a:r>
            <a:r>
              <a:rPr lang="fr-FR" i="1" err="1">
                <a:hlinkClick r:id="rId6"/>
              </a:rPr>
              <a:t>Oncol</a:t>
            </a:r>
            <a:r>
              <a:rPr lang="fr-FR" i="1">
                <a:hlinkClick r:id="rId6"/>
              </a:rPr>
              <a:t>. </a:t>
            </a:r>
            <a:r>
              <a:rPr lang="fr-FR">
                <a:hlinkClick r:id="rId6"/>
              </a:rPr>
              <a:t>2021;7(11):1669–1677</a:t>
            </a:r>
            <a:r>
              <a:rPr lang="fr-FR"/>
              <a:t>; 5. </a:t>
            </a:r>
            <a:r>
              <a:rPr lang="fr-FR">
                <a:hlinkClick r:id="rId7"/>
              </a:rPr>
              <a:t>Zhu AX, et al. </a:t>
            </a:r>
            <a:r>
              <a:rPr lang="fr-FR" i="1">
                <a:hlinkClick r:id="rId7"/>
              </a:rPr>
              <a:t>J Clin </a:t>
            </a:r>
            <a:r>
              <a:rPr lang="fr-FR" i="1" err="1">
                <a:hlinkClick r:id="rId7"/>
              </a:rPr>
              <a:t>Oncol</a:t>
            </a:r>
            <a:r>
              <a:rPr lang="fr-FR" i="1">
                <a:hlinkClick r:id="rId7"/>
              </a:rPr>
              <a:t>.</a:t>
            </a:r>
            <a:r>
              <a:rPr lang="fr-FR">
                <a:hlinkClick r:id="rId7"/>
              </a:rPr>
              <a:t> 2021;39(Suppl. 3):266</a:t>
            </a:r>
            <a:endParaRPr lang="fr-FR"/>
          </a:p>
          <a:p>
            <a:endParaRPr lang="fr-FR"/>
          </a:p>
          <a:p>
            <a:endParaRPr lang="en-US"/>
          </a:p>
          <a:p>
            <a:endParaRPr lang="en-GB"/>
          </a:p>
        </p:txBody>
      </p:sp>
    </p:spTree>
    <p:extLst>
      <p:ext uri="{BB962C8B-B14F-4D97-AF65-F5344CB8AC3E}">
        <p14:creationId xmlns:p14="http://schemas.microsoft.com/office/powerpoint/2010/main" val="2791467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5327-E05E-46BD-8116-C7361082ECA9}"/>
              </a:ext>
            </a:extLst>
          </p:cNvPr>
          <p:cNvSpPr>
            <a:spLocks noGrp="1"/>
          </p:cNvSpPr>
          <p:nvPr>
            <p:ph type="title"/>
          </p:nvPr>
        </p:nvSpPr>
        <p:spPr>
          <a:xfrm>
            <a:off x="5060514" y="3244240"/>
            <a:ext cx="6286935" cy="1415442"/>
          </a:xfrm>
        </p:spPr>
        <p:txBody>
          <a:bodyPr>
            <a:normAutofit/>
          </a:bodyPr>
          <a:lstStyle/>
          <a:p>
            <a:r>
              <a:rPr lang="en-GB">
                <a:latin typeface="Arial"/>
                <a:cs typeface="Arial"/>
              </a:rPr>
              <a:t>6. Regulatory history, inclusion in guidelines, and future timelines</a:t>
            </a:r>
            <a:br>
              <a:rPr lang="en-GB">
                <a:latin typeface="Arial"/>
                <a:cs typeface="Arial"/>
              </a:rPr>
            </a:br>
            <a:r>
              <a:rPr lang="en-GB">
                <a:latin typeface="Arial"/>
                <a:cs typeface="Arial"/>
              </a:rPr>
              <a:t> </a:t>
            </a:r>
            <a:endParaRPr lang="en-GB"/>
          </a:p>
        </p:txBody>
      </p:sp>
    </p:spTree>
    <p:extLst>
      <p:ext uri="{BB962C8B-B14F-4D97-AF65-F5344CB8AC3E}">
        <p14:creationId xmlns:p14="http://schemas.microsoft.com/office/powerpoint/2010/main" val="323303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100E4-9386-4112-900B-6F46426487AD}"/>
              </a:ext>
            </a:extLst>
          </p:cNvPr>
          <p:cNvSpPr>
            <a:spLocks noGrp="1"/>
          </p:cNvSpPr>
          <p:nvPr>
            <p:ph type="title"/>
          </p:nvPr>
        </p:nvSpPr>
        <p:spPr/>
        <p:txBody>
          <a:bodyPr/>
          <a:lstStyle/>
          <a:p>
            <a:r>
              <a:rPr lang="en-GB"/>
              <a:t>1. Epidemiology</a:t>
            </a:r>
          </a:p>
        </p:txBody>
      </p:sp>
    </p:spTree>
    <p:extLst>
      <p:ext uri="{BB962C8B-B14F-4D97-AF65-F5344CB8AC3E}">
        <p14:creationId xmlns:p14="http://schemas.microsoft.com/office/powerpoint/2010/main" val="2769912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3361-4FD8-44F3-92D8-A2032054E16D}"/>
              </a:ext>
            </a:extLst>
          </p:cNvPr>
          <p:cNvSpPr>
            <a:spLocks noGrp="1"/>
          </p:cNvSpPr>
          <p:nvPr>
            <p:ph type="title"/>
          </p:nvPr>
        </p:nvSpPr>
        <p:spPr>
          <a:xfrm>
            <a:off x="1516063" y="206952"/>
            <a:ext cx="10211339" cy="814388"/>
          </a:xfrm>
        </p:spPr>
        <p:txBody>
          <a:bodyPr>
            <a:noAutofit/>
          </a:bodyPr>
          <a:lstStyle/>
          <a:p>
            <a:r>
              <a:rPr lang="en-GB"/>
              <a:t>International guideline inclusion</a:t>
            </a:r>
            <a:r>
              <a:rPr lang="en-GB" baseline="30000"/>
              <a:t>2,3</a:t>
            </a:r>
            <a:r>
              <a:rPr lang="en-GB"/>
              <a:t> and approval status</a:t>
            </a:r>
          </a:p>
        </p:txBody>
      </p:sp>
      <p:sp>
        <p:nvSpPr>
          <p:cNvPr id="17" name="Text Placeholder 16">
            <a:extLst>
              <a:ext uri="{FF2B5EF4-FFF2-40B4-BE49-F238E27FC236}">
                <a16:creationId xmlns:a16="http://schemas.microsoft.com/office/drawing/2014/main" id="{EC12E4F3-E6F1-42AC-9F74-EFA5AA85021D}"/>
              </a:ext>
            </a:extLst>
          </p:cNvPr>
          <p:cNvSpPr>
            <a:spLocks noGrp="1"/>
          </p:cNvSpPr>
          <p:nvPr>
            <p:ph type="body" sz="quarter" idx="13"/>
          </p:nvPr>
        </p:nvSpPr>
        <p:spPr>
          <a:xfrm>
            <a:off x="1627200" y="6106419"/>
            <a:ext cx="9633017" cy="536665"/>
          </a:xfrm>
        </p:spPr>
        <p:txBody>
          <a:bodyPr>
            <a:noAutofit/>
          </a:bodyPr>
          <a:lstStyle/>
          <a:p>
            <a:r>
              <a:rPr lang="en-GB"/>
              <a:t>CCA, cholangiocarcinoma; ESMO, European Society for Medical Oncology; FDA, US Food and Drug Administration; IDH, isocitrate dehydrogenase; NCCN, National Comprehensive Cancer Network; OS, overall survival </a:t>
            </a:r>
          </a:p>
          <a:p>
            <a:r>
              <a:rPr lang="en-GB"/>
              <a:t>1. FDA. FDA approves </a:t>
            </a:r>
            <a:r>
              <a:rPr lang="en-GB" err="1"/>
              <a:t>Ivosidenib</a:t>
            </a:r>
            <a:r>
              <a:rPr lang="en-GB"/>
              <a:t> for advanced or metastatic cholangiocarcinoma. </a:t>
            </a:r>
            <a:r>
              <a:rPr lang="en-GB">
                <a:hlinkClick r:id="rId3"/>
              </a:rPr>
              <a:t>https://www.fda.gov/drugs/resources-information-approved-drugs/fda-approves-ivosidenib-advanced-or-metastatic-cholangiocarcinoma</a:t>
            </a:r>
            <a:r>
              <a:rPr lang="en-GB"/>
              <a:t>. Accessed November 19, 2021; 2. NCCN. Hepatobiliary cancers – NCCN Clinical Practice Guidelines in Oncology (NCCN Guidelines). Version 4.2022, December 9, 2022; 3. </a:t>
            </a:r>
            <a:r>
              <a:rPr lang="en-GB">
                <a:hlinkClick r:id="rId4"/>
              </a:rPr>
              <a:t>Vogel A et al. Ann Oncol. 2022; S0923-7534(22)04699-3</a:t>
            </a:r>
            <a:r>
              <a:rPr lang="en-GB"/>
              <a:t> 4. NCCN. Hepatobiliary cancers – NCCN Clinical Practice Guidelines in Oncology (NCCN Guidelines). Version 1.2023, February 17 2023</a:t>
            </a:r>
          </a:p>
        </p:txBody>
      </p:sp>
      <p:graphicFrame>
        <p:nvGraphicFramePr>
          <p:cNvPr id="38" name="Table 10">
            <a:extLst>
              <a:ext uri="{FF2B5EF4-FFF2-40B4-BE49-F238E27FC236}">
                <a16:creationId xmlns:a16="http://schemas.microsoft.com/office/drawing/2014/main" id="{4D7E780A-207E-46D3-B2DD-D079809FA926}"/>
              </a:ext>
            </a:extLst>
          </p:cNvPr>
          <p:cNvGraphicFramePr>
            <a:graphicFrameLocks noGrp="1"/>
          </p:cNvGraphicFramePr>
          <p:nvPr>
            <p:extLst>
              <p:ext uri="{D42A27DB-BD31-4B8C-83A1-F6EECF244321}">
                <p14:modId xmlns:p14="http://schemas.microsoft.com/office/powerpoint/2010/main" val="2467347265"/>
              </p:ext>
            </p:extLst>
          </p:nvPr>
        </p:nvGraphicFramePr>
        <p:xfrm>
          <a:off x="1996654" y="1362837"/>
          <a:ext cx="8479413" cy="4402085"/>
        </p:xfrm>
        <a:graphic>
          <a:graphicData uri="http://schemas.openxmlformats.org/drawingml/2006/table">
            <a:tbl>
              <a:tblPr firstRow="1" firstCol="1" bandRow="1"/>
              <a:tblGrid>
                <a:gridCol w="1560212">
                  <a:extLst>
                    <a:ext uri="{9D8B030D-6E8A-4147-A177-3AD203B41FA5}">
                      <a16:colId xmlns:a16="http://schemas.microsoft.com/office/drawing/2014/main" val="617164654"/>
                    </a:ext>
                  </a:extLst>
                </a:gridCol>
                <a:gridCol w="5392907">
                  <a:extLst>
                    <a:ext uri="{9D8B030D-6E8A-4147-A177-3AD203B41FA5}">
                      <a16:colId xmlns:a16="http://schemas.microsoft.com/office/drawing/2014/main" val="2442628081"/>
                    </a:ext>
                  </a:extLst>
                </a:gridCol>
                <a:gridCol w="1526294">
                  <a:extLst>
                    <a:ext uri="{9D8B030D-6E8A-4147-A177-3AD203B41FA5}">
                      <a16:colId xmlns:a16="http://schemas.microsoft.com/office/drawing/2014/main" val="1671707354"/>
                    </a:ext>
                  </a:extLst>
                </a:gridCol>
              </a:tblGrid>
              <a:tr h="38227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1">
                          <a:solidFill>
                            <a:schemeClr val="tx1"/>
                          </a:solidFill>
                          <a:effectLst/>
                          <a:latin typeface="Arial" panose="020B0604020202020204" pitchFamily="34" charset="0"/>
                          <a:cs typeface="Arial" panose="020B0604020202020204" pitchFamily="34" charset="0"/>
                        </a:rPr>
                        <a:t>Granted</a:t>
                      </a: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l">
                        <a:lnSpc>
                          <a:spcPct val="100000"/>
                        </a:lnSpc>
                        <a:spcBef>
                          <a:spcPts val="0"/>
                        </a:spcBef>
                        <a:spcAft>
                          <a:spcPts val="0"/>
                        </a:spcAft>
                      </a:pPr>
                      <a:r>
                        <a:rPr lang="en-US" sz="1200" b="1">
                          <a:solidFill>
                            <a:srgbClr val="033778"/>
                          </a:solidFill>
                          <a:effectLst/>
                          <a:latin typeface="Arial" panose="020B0604020202020204" pitchFamily="34" charset="0"/>
                          <a:cs typeface="Arial" panose="020B0604020202020204" pitchFamily="34" charset="0"/>
                        </a:rPr>
                        <a:t>FDA APPROVAL FOR PATIENTS WITH </a:t>
                      </a:r>
                      <a:r>
                        <a:rPr lang="en-US" sz="1200" b="1" i="1">
                          <a:solidFill>
                            <a:srgbClr val="033778"/>
                          </a:solidFill>
                          <a:effectLst/>
                          <a:latin typeface="Arial" panose="020B0604020202020204" pitchFamily="34" charset="0"/>
                          <a:cs typeface="Arial" panose="020B0604020202020204" pitchFamily="34" charset="0"/>
                        </a:rPr>
                        <a:t>IDH</a:t>
                      </a:r>
                      <a:r>
                        <a:rPr lang="en-US" sz="1200" b="1">
                          <a:solidFill>
                            <a:srgbClr val="033778"/>
                          </a:solidFill>
                          <a:effectLst/>
                          <a:latin typeface="Arial" panose="020B0604020202020204" pitchFamily="34" charset="0"/>
                          <a:cs typeface="Arial" panose="020B0604020202020204" pitchFamily="34" charset="0"/>
                        </a:rPr>
                        <a:t>1-POSITIVE CCA</a:t>
                      </a:r>
                      <a:r>
                        <a:rPr lang="en-US" sz="1200" b="1" baseline="30000">
                          <a:solidFill>
                            <a:srgbClr val="033778"/>
                          </a:solidFill>
                          <a:effectLst/>
                          <a:latin typeface="Arial" panose="020B0604020202020204" pitchFamily="34" charset="0"/>
                          <a:cs typeface="Arial" panose="020B0604020202020204" pitchFamily="34" charset="0"/>
                        </a:rPr>
                        <a:t>1</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a:r>
                        <a:rPr lang="en-US" sz="1200">
                          <a:solidFill>
                            <a:srgbClr val="033878"/>
                          </a:solidFill>
                          <a:latin typeface="Arial" panose="020B0604020202020204" pitchFamily="34" charset="0"/>
                          <a:cs typeface="Arial" panose="020B0604020202020204" pitchFamily="34" charset="0"/>
                        </a:rPr>
                        <a:t>25 August 2021</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607567917"/>
                  </a:ext>
                </a:extLst>
              </a:tr>
              <a:tr h="38227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1" noProof="0">
                          <a:solidFill>
                            <a:srgbClr val="033778"/>
                          </a:solidFill>
                          <a:effectLst/>
                          <a:latin typeface="Arial" panose="020B0604020202020204" pitchFamily="34" charset="0"/>
                          <a:cs typeface="Arial" panose="020B0604020202020204" pitchFamily="34" charset="0"/>
                        </a:rPr>
                        <a:t>Category 2A</a:t>
                      </a: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33778"/>
                          </a:solidFill>
                          <a:effectLst/>
                          <a:latin typeface="Arial" panose="020B0604020202020204" pitchFamily="34" charset="0"/>
                          <a:ea typeface="+mn-ea"/>
                          <a:cs typeface="Arial" panose="020B0604020202020204" pitchFamily="34" charset="0"/>
                        </a:rPr>
                        <a:t>NCCN GUIDELINES: BILIARY TRACT CANCERS (VER 4.2022)</a:t>
                      </a:r>
                      <a:r>
                        <a:rPr lang="en-US" sz="1200" b="1" kern="1200" baseline="30000">
                          <a:solidFill>
                            <a:srgbClr val="033778"/>
                          </a:solidFill>
                          <a:effectLst/>
                          <a:latin typeface="Arial" panose="020B0604020202020204" pitchFamily="34" charset="0"/>
                          <a:ea typeface="+mn-ea"/>
                          <a:cs typeface="Arial" panose="020B0604020202020204" pitchFamily="34" charset="0"/>
                        </a:rPr>
                        <a:t>2</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a:r>
                        <a:rPr lang="en-US" sz="1200">
                          <a:solidFill>
                            <a:srgbClr val="033878"/>
                          </a:solidFill>
                          <a:latin typeface="Arial" panose="020B0604020202020204" pitchFamily="34" charset="0"/>
                          <a:cs typeface="Arial" panose="020B0604020202020204" pitchFamily="34" charset="0"/>
                        </a:rPr>
                        <a:t>Updated </a:t>
                      </a:r>
                    </a:p>
                    <a:p>
                      <a:pPr algn="r"/>
                      <a:r>
                        <a:rPr lang="en-US" sz="1200">
                          <a:solidFill>
                            <a:srgbClr val="033878"/>
                          </a:solidFill>
                          <a:latin typeface="Arial" panose="020B0604020202020204" pitchFamily="34" charset="0"/>
                          <a:cs typeface="Arial" panose="020B0604020202020204" pitchFamily="34" charset="0"/>
                        </a:rPr>
                        <a:t>October 2022</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2647485230"/>
                  </a:ext>
                </a:extLst>
              </a:tr>
              <a:tr h="38227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GB" sz="1200" b="1">
                          <a:solidFill>
                            <a:srgbClr val="033778"/>
                          </a:solidFill>
                          <a:effectLst/>
                          <a:latin typeface="Arial" panose="020B0604020202020204" pitchFamily="34" charset="0"/>
                          <a:cs typeface="Arial" panose="020B0604020202020204" pitchFamily="34" charset="0"/>
                        </a:rPr>
                        <a:t>[I, A]</a:t>
                      </a:r>
                      <a:endParaRPr lang="en-US" sz="1200" b="1">
                        <a:solidFill>
                          <a:srgbClr val="033778"/>
                        </a:solidFill>
                        <a:effectLst/>
                        <a:latin typeface="Arial" panose="020B0604020202020204" pitchFamily="34" charset="0"/>
                        <a:ea typeface="Batang"/>
                        <a:cs typeface="Arial" panose="020B0604020202020204" pitchFamily="34" charset="0"/>
                      </a:endParaRP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rgbClr val="033778"/>
                          </a:solidFill>
                          <a:effectLst/>
                          <a:latin typeface="Arial" panose="020B0604020202020204" pitchFamily="34" charset="0"/>
                          <a:ea typeface="+mn-ea"/>
                          <a:cs typeface="Arial" panose="020B0604020202020204" pitchFamily="34" charset="0"/>
                        </a:rPr>
                        <a:t>ESMO GUIDELINES: BILARY TRACT CANCERS</a:t>
                      </a:r>
                      <a:r>
                        <a:rPr lang="en-US" sz="1200" b="1" kern="1200" baseline="30000">
                          <a:solidFill>
                            <a:srgbClr val="033778"/>
                          </a:solidFill>
                          <a:effectLst/>
                          <a:latin typeface="Arial" panose="020B0604020202020204" pitchFamily="34" charset="0"/>
                          <a:ea typeface="+mn-ea"/>
                          <a:cs typeface="Arial" panose="020B0604020202020204" pitchFamily="34"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kern="1200">
                          <a:solidFill>
                            <a:srgbClr val="033778"/>
                          </a:solidFill>
                          <a:effectLst/>
                          <a:latin typeface="Arial" panose="020B0604020202020204" pitchFamily="34" charset="0"/>
                          <a:ea typeface="+mn-ea"/>
                          <a:cs typeface="Arial" panose="020B0604020202020204" pitchFamily="34" charset="0"/>
                        </a:rPr>
                        <a:t>[LoE: I, GoR: A; ESMO-MCBS v1.1 score: 3; ESCAT score: I-A]</a:t>
                      </a:r>
                      <a:endParaRPr lang="en-US" sz="1200" b="0" kern="1200">
                        <a:solidFill>
                          <a:srgbClr val="033778"/>
                        </a:solidFill>
                        <a:effectLst/>
                        <a:latin typeface="Arial" panose="020B0604020202020204" pitchFamily="34" charset="0"/>
                        <a:ea typeface="+mn-ea"/>
                        <a:cs typeface="Arial" panose="020B0604020202020204" pitchFamily="34" charset="0"/>
                      </a:endParaRP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a:r>
                        <a:rPr lang="en-US" sz="1200">
                          <a:solidFill>
                            <a:srgbClr val="033878"/>
                          </a:solidFill>
                          <a:latin typeface="Arial" panose="020B0604020202020204" pitchFamily="34" charset="0"/>
                          <a:cs typeface="Arial" panose="020B0604020202020204" pitchFamily="34" charset="0"/>
                        </a:rPr>
                        <a:t>Updated</a:t>
                      </a:r>
                    </a:p>
                    <a:p>
                      <a:pPr algn="r"/>
                      <a:r>
                        <a:rPr lang="en-US" sz="1200">
                          <a:solidFill>
                            <a:srgbClr val="033878"/>
                          </a:solidFill>
                          <a:latin typeface="Arial" panose="020B0604020202020204" pitchFamily="34" charset="0"/>
                          <a:cs typeface="Arial" panose="020B0604020202020204" pitchFamily="34" charset="0"/>
                        </a:rPr>
                        <a:t>November 2022</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029171330"/>
                  </a:ext>
                </a:extLst>
              </a:tr>
              <a:tr h="447418">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a:lnSpc>
                          <a:spcPct val="100000"/>
                        </a:lnSpc>
                        <a:spcBef>
                          <a:spcPts val="0"/>
                        </a:spcBef>
                        <a:spcAft>
                          <a:spcPts val="0"/>
                        </a:spcAft>
                      </a:pPr>
                      <a:r>
                        <a:rPr lang="en-US" sz="1200" b="1">
                          <a:solidFill>
                            <a:schemeClr val="tx1"/>
                          </a:solidFill>
                          <a:effectLst/>
                          <a:latin typeface="Arial" panose="020B0604020202020204" pitchFamily="34" charset="0"/>
                          <a:ea typeface="Batang"/>
                          <a:cs typeface="Arial" panose="020B0604020202020204" pitchFamily="34" charset="0"/>
                        </a:rPr>
                        <a:t>Granted</a:t>
                      </a: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Arial" panose="020B0604020202020204" pitchFamily="34" charset="0"/>
                          <a:ea typeface="+mn-ea"/>
                          <a:cs typeface="Arial" panose="020B0604020202020204" pitchFamily="34" charset="0"/>
                        </a:rPr>
                        <a:t>PRIORITY &amp; ORPHAN DESIGNATION (TGA)</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Arial" panose="020B0604020202020204" pitchFamily="34" charset="0"/>
                          <a:ea typeface="+mn-ea"/>
                          <a:cs typeface="Arial" panose="020B0604020202020204" pitchFamily="34" charset="0"/>
                        </a:rPr>
                        <a:t>May 2022</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884688636"/>
                  </a:ext>
                </a:extLst>
              </a:tr>
              <a:tr h="480291">
                <a:tc>
                  <a:txBody>
                    <a:bodyPr/>
                    <a:lstStyle/>
                    <a:p>
                      <a:pPr marL="182880" marR="0" lvl="0">
                        <a:lnSpc>
                          <a:spcPct val="100000"/>
                        </a:lnSpc>
                        <a:spcBef>
                          <a:spcPts val="0"/>
                        </a:spcBef>
                        <a:spcAft>
                          <a:spcPts val="0"/>
                        </a:spcAft>
                        <a:buNone/>
                      </a:pPr>
                      <a:r>
                        <a:rPr lang="en-GB" sz="1200" b="1" i="0">
                          <a:solidFill>
                            <a:schemeClr val="tx1"/>
                          </a:solidFill>
                          <a:effectLst/>
                          <a:latin typeface="Arial" panose="020B0604020202020204" pitchFamily="34" charset="0"/>
                          <a:cs typeface="Arial" panose="020B0604020202020204" pitchFamily="34" charset="0"/>
                        </a:rPr>
                        <a:t>Category 1</a:t>
                      </a:r>
                    </a:p>
                    <a:p>
                      <a:pPr marL="182880" marR="0" lvl="0">
                        <a:lnSpc>
                          <a:spcPct val="100000"/>
                        </a:lnSpc>
                        <a:spcBef>
                          <a:spcPts val="0"/>
                        </a:spcBef>
                        <a:spcAft>
                          <a:spcPts val="0"/>
                        </a:spcAft>
                        <a:buNone/>
                      </a:pPr>
                      <a:r>
                        <a:rPr lang="en-GB" sz="1200" b="1" i="1">
                          <a:solidFill>
                            <a:schemeClr val="tx1"/>
                          </a:solidFill>
                          <a:effectLst/>
                          <a:latin typeface="Arial" panose="020B0604020202020204" pitchFamily="34" charset="0"/>
                          <a:cs typeface="Arial" panose="020B0604020202020204" pitchFamily="34" charset="0"/>
                        </a:rPr>
                        <a:t>(Upgraded)</a:t>
                      </a: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fr-FR" sz="1200" b="1" i="0" u="none" strike="noStrike" kern="1200">
                          <a:solidFill>
                            <a:schemeClr val="tx1"/>
                          </a:solidFill>
                          <a:effectLst/>
                          <a:latin typeface="Arial" panose="020B0604020202020204" pitchFamily="34" charset="0"/>
                          <a:ea typeface="+mn-ea"/>
                          <a:cs typeface="Arial" panose="020B0604020202020204" pitchFamily="34" charset="0"/>
                        </a:rPr>
                        <a:t>NCCN GUIDELINES: BILIARY TRACT CANCERS (VER 1.2023)</a:t>
                      </a:r>
                      <a:r>
                        <a:rPr lang="fr-FR" sz="1200" b="1" i="0" u="none" strike="noStrike" kern="1200" baseline="30000">
                          <a:solidFill>
                            <a:schemeClr val="tx1"/>
                          </a:solidFill>
                          <a:effectLst/>
                          <a:latin typeface="Arial" panose="020B0604020202020204" pitchFamily="34" charset="0"/>
                          <a:ea typeface="+mn-ea"/>
                          <a:cs typeface="Arial" panose="020B0604020202020204" pitchFamily="34" charset="0"/>
                        </a:rPr>
                        <a:t>4</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latin typeface="Arial" panose="020B0604020202020204" pitchFamily="34" charset="0"/>
                          <a:ea typeface="+mn-ea"/>
                          <a:cs typeface="Arial" panose="020B0604020202020204" pitchFamily="34" charset="0"/>
                        </a:rPr>
                        <a:t>Updated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latin typeface="Arial" panose="020B0604020202020204" pitchFamily="34" charset="0"/>
                          <a:ea typeface="+mn-ea"/>
                          <a:cs typeface="Arial" panose="020B0604020202020204" pitchFamily="34" charset="0"/>
                        </a:rPr>
                        <a:t>February 2023</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4253116101"/>
                  </a:ext>
                </a:extLst>
              </a:tr>
              <a:tr h="443346">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lvl="0">
                        <a:lnSpc>
                          <a:spcPct val="100000"/>
                        </a:lnSpc>
                        <a:spcBef>
                          <a:spcPts val="0"/>
                        </a:spcBef>
                        <a:spcAft>
                          <a:spcPts val="0"/>
                        </a:spcAft>
                        <a:buNone/>
                      </a:pPr>
                      <a:r>
                        <a:rPr lang="en-US" sz="1200" b="1" i="0" u="none" strike="noStrike" noProof="0">
                          <a:solidFill>
                            <a:schemeClr val="tx1"/>
                          </a:solidFill>
                          <a:effectLst/>
                          <a:latin typeface="Arial" panose="020B0604020202020204" pitchFamily="34" charset="0"/>
                          <a:cs typeface="Arial" panose="020B0604020202020204" pitchFamily="34" charset="0"/>
                        </a:rPr>
                        <a:t>Granted</a:t>
                      </a:r>
                      <a:endParaRPr lang="en-GB" sz="1200" b="1" i="1">
                        <a:solidFill>
                          <a:schemeClr val="tx1"/>
                        </a:solidFill>
                        <a:effectLst/>
                        <a:latin typeface="Arial" panose="020B0604020202020204" pitchFamily="34" charset="0"/>
                        <a:cs typeface="Arial" panose="020B0604020202020204" pitchFamily="34" charset="0"/>
                      </a:endParaRP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fr-FR" sz="1200" b="1" i="0" u="none" strike="noStrike" kern="1200">
                          <a:solidFill>
                            <a:schemeClr val="tx1"/>
                          </a:solidFill>
                          <a:effectLst/>
                          <a:latin typeface="Arial" panose="020B0604020202020204" pitchFamily="34" charset="0"/>
                          <a:ea typeface="+mn-ea"/>
                          <a:cs typeface="Arial" panose="020B0604020202020204" pitchFamily="34" charset="0"/>
                        </a:rPr>
                        <a:t>TGA APPROVED</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latin typeface="Arial" panose="020B0604020202020204" pitchFamily="34" charset="0"/>
                          <a:ea typeface="+mn-ea"/>
                          <a:cs typeface="Arial" panose="020B0604020202020204" pitchFamily="34" charset="0"/>
                        </a:rPr>
                        <a:t>April 2023</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377423435"/>
                  </a:ext>
                </a:extLst>
              </a:tr>
              <a:tr h="406400">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182880" marR="0" lvl="0">
                        <a:lnSpc>
                          <a:spcPct val="100000"/>
                        </a:lnSpc>
                        <a:spcBef>
                          <a:spcPts val="0"/>
                        </a:spcBef>
                        <a:spcAft>
                          <a:spcPts val="0"/>
                        </a:spcAft>
                        <a:buNone/>
                      </a:pPr>
                      <a:r>
                        <a:rPr lang="en-US" sz="1200" b="1" i="0" u="none" strike="noStrike" noProof="0">
                          <a:solidFill>
                            <a:schemeClr val="tx1"/>
                          </a:solidFill>
                          <a:effectLst/>
                          <a:latin typeface="Arial" panose="020B0604020202020204" pitchFamily="34" charset="0"/>
                          <a:cs typeface="Arial" panose="020B0604020202020204" pitchFamily="34" charset="0"/>
                        </a:rPr>
                        <a:t>Granted</a:t>
                      </a:r>
                      <a:endParaRPr lang="en-GB" sz="1200" b="1" i="1">
                        <a:solidFill>
                          <a:schemeClr val="tx1"/>
                        </a:solidFill>
                        <a:effectLst/>
                        <a:latin typeface="Arial" panose="020B0604020202020204" pitchFamily="34" charset="0"/>
                        <a:cs typeface="Arial" panose="020B0604020202020204" pitchFamily="34" charset="0"/>
                      </a:endParaRP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fr-FR" sz="1200" b="1" i="0" u="none" strike="noStrike" kern="1200">
                          <a:solidFill>
                            <a:schemeClr val="tx1"/>
                          </a:solidFill>
                          <a:effectLst/>
                          <a:latin typeface="Arial" panose="020B0604020202020204" pitchFamily="34" charset="0"/>
                          <a:ea typeface="+mn-ea"/>
                          <a:cs typeface="Arial" panose="020B0604020202020204" pitchFamily="34" charset="0"/>
                        </a:rPr>
                        <a:t>EMA APPROVED</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latin typeface="Arial" panose="020B0604020202020204" pitchFamily="34" charset="0"/>
                          <a:ea typeface="+mn-ea"/>
                          <a:cs typeface="Arial" panose="020B0604020202020204" pitchFamily="34" charset="0"/>
                        </a:rPr>
                        <a:t>May 2023</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2410858599"/>
                  </a:ext>
                </a:extLst>
              </a:tr>
              <a:tr h="663978">
                <a:tc>
                  <a:txBody>
                    <a:bodyPr/>
                    <a:lstStyle/>
                    <a:p>
                      <a:pPr marL="182880" marR="0">
                        <a:lnSpc>
                          <a:spcPct val="100000"/>
                        </a:lnSpc>
                        <a:spcBef>
                          <a:spcPts val="0"/>
                        </a:spcBef>
                        <a:spcAft>
                          <a:spcPts val="0"/>
                        </a:spcAft>
                      </a:pPr>
                      <a:r>
                        <a:rPr lang="en-GB" sz="1200" b="1" i="1">
                          <a:solidFill>
                            <a:schemeClr val="accent6"/>
                          </a:solidFill>
                          <a:effectLst/>
                          <a:latin typeface="Arial" panose="020B0604020202020204" pitchFamily="34" charset="0"/>
                          <a:cs typeface="Arial" panose="020B0604020202020204" pitchFamily="34" charset="0"/>
                        </a:rPr>
                        <a:t>Ongoing</a:t>
                      </a: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err="1">
                          <a:solidFill>
                            <a:schemeClr val="accent6"/>
                          </a:solidFill>
                          <a:effectLst/>
                          <a:latin typeface="Arial" panose="020B0604020202020204" pitchFamily="34" charset="0"/>
                          <a:ea typeface="+mn-ea"/>
                          <a:cs typeface="Arial" panose="020B0604020202020204" pitchFamily="34" charset="0"/>
                        </a:rPr>
                        <a:t>ProvIDHe</a:t>
                      </a:r>
                      <a:r>
                        <a:rPr lang="fr-FR" sz="1200" b="1" i="0" u="none" strike="noStrike" kern="1200">
                          <a:solidFill>
                            <a:schemeClr val="accent6"/>
                          </a:solidFill>
                          <a:effectLst/>
                          <a:latin typeface="Arial" panose="020B0604020202020204" pitchFamily="34" charset="0"/>
                          <a:ea typeface="+mn-ea"/>
                          <a:cs typeface="Arial" panose="020B0604020202020204" pitchFamily="34" charset="0"/>
                        </a:rPr>
                        <a:t> Phase 3b Trial (VIC, SA, NSW, QLD, WA)</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sz="1200" i="1">
                          <a:solidFill>
                            <a:schemeClr val="accent6"/>
                          </a:solidFill>
                          <a:latin typeface="Arial" panose="020B0604020202020204" pitchFamily="34" charset="0"/>
                          <a:cs typeface="Arial" panose="020B0604020202020204" pitchFamily="34" charset="0"/>
                        </a:rPr>
                        <a:t>June 2023</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a:solidFill>
                            <a:schemeClr val="accent6"/>
                          </a:solidFill>
                          <a:latin typeface="Arial" panose="020B0604020202020204" pitchFamily="34" charset="0"/>
                          <a:cs typeface="Arial" panose="020B0604020202020204" pitchFamily="34" charset="0"/>
                        </a:rPr>
                        <a:t>(ONGOING)</a:t>
                      </a: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459738984"/>
                  </a:ext>
                </a:extLst>
              </a:tr>
              <a:tr h="663978">
                <a:tc>
                  <a:txBody>
                    <a:bodyPr/>
                    <a:lstStyle/>
                    <a:p>
                      <a:pPr marL="182880" marR="0">
                        <a:lnSpc>
                          <a:spcPct val="100000"/>
                        </a:lnSpc>
                        <a:spcBef>
                          <a:spcPts val="0"/>
                        </a:spcBef>
                        <a:spcAft>
                          <a:spcPts val="0"/>
                        </a:spcAft>
                      </a:pPr>
                      <a:r>
                        <a:rPr lang="en-GB" sz="1200" b="1" i="1">
                          <a:solidFill>
                            <a:schemeClr val="accent2"/>
                          </a:solidFill>
                          <a:effectLst/>
                          <a:latin typeface="Arial" panose="020B0604020202020204" pitchFamily="34" charset="0"/>
                          <a:cs typeface="Arial" panose="020B0604020202020204" pitchFamily="34" charset="0"/>
                        </a:rPr>
                        <a:t>Anticipated</a:t>
                      </a:r>
                    </a:p>
                  </a:txBody>
                  <a:tcPr marL="36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a:solidFill>
                            <a:schemeClr val="accent2"/>
                          </a:solidFill>
                          <a:effectLst/>
                          <a:latin typeface="Arial" panose="020B0604020202020204" pitchFamily="34" charset="0"/>
                          <a:ea typeface="+mn-ea"/>
                          <a:cs typeface="Arial" panose="020B0604020202020204" pitchFamily="34" charset="0"/>
                        </a:rPr>
                        <a:t>PBS REIMBURSEMENT (ESTIMATED)</a:t>
                      </a:r>
                    </a:p>
                  </a:txBody>
                  <a:tcPr marL="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C8FF">
                        <a:alpha val="20000"/>
                      </a:srgbClr>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sz="1200" i="1">
                          <a:solidFill>
                            <a:schemeClr val="accent2"/>
                          </a:solidFill>
                          <a:latin typeface="Arial" panose="020B0604020202020204" pitchFamily="34" charset="0"/>
                          <a:cs typeface="Arial" panose="020B0604020202020204" pitchFamily="34" charset="0"/>
                        </a:rPr>
                        <a:t>Q4 2024</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1200" b="0" i="1" u="none" strike="noStrike" kern="1200">
                          <a:solidFill>
                            <a:schemeClr val="accent2"/>
                          </a:solidFill>
                          <a:effectLst/>
                          <a:latin typeface="Arial" panose="020B0604020202020204" pitchFamily="34" charset="0"/>
                          <a:ea typeface="+mn-ea"/>
                          <a:cs typeface="Arial" panose="020B0604020202020204" pitchFamily="34" charset="0"/>
                        </a:rPr>
                        <a:t>(ESTIMATE)</a:t>
                      </a:r>
                      <a:endParaRPr lang="en-US" sz="1200" b="0" i="1">
                        <a:solidFill>
                          <a:schemeClr val="accent2"/>
                        </a:solidFill>
                        <a:latin typeface="Arial" panose="020B0604020202020204" pitchFamily="34" charset="0"/>
                        <a:cs typeface="Arial" panose="020B0604020202020204" pitchFamily="34" charset="0"/>
                      </a:endParaRPr>
                    </a:p>
                  </a:txBody>
                  <a:tcPr marR="180000" anchor="ct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alpha val="20000"/>
                      </a:sysClr>
                    </a:solidFill>
                  </a:tcPr>
                </a:tc>
                <a:extLst>
                  <a:ext uri="{0D108BD9-81ED-4DB2-BD59-A6C34878D82A}">
                    <a16:rowId xmlns:a16="http://schemas.microsoft.com/office/drawing/2014/main" val="1871422393"/>
                  </a:ext>
                </a:extLst>
              </a:tr>
            </a:tbl>
          </a:graphicData>
        </a:graphic>
      </p:graphicFrame>
    </p:spTree>
    <p:extLst>
      <p:ext uri="{BB962C8B-B14F-4D97-AF65-F5344CB8AC3E}">
        <p14:creationId xmlns:p14="http://schemas.microsoft.com/office/powerpoint/2010/main" val="1085372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DC9D-3357-B9CE-6CDC-861A979B3617}"/>
              </a:ext>
            </a:extLst>
          </p:cNvPr>
          <p:cNvSpPr>
            <a:spLocks noGrp="1"/>
          </p:cNvSpPr>
          <p:nvPr>
            <p:ph type="title"/>
          </p:nvPr>
        </p:nvSpPr>
        <p:spPr/>
        <p:txBody>
          <a:bodyPr/>
          <a:lstStyle/>
          <a:p>
            <a:r>
              <a:rPr lang="en-AU" err="1"/>
              <a:t>Ivosidenib</a:t>
            </a:r>
            <a:r>
              <a:rPr lang="en-AU"/>
              <a:t> within ESMO Guidelines (Nov 2022)</a:t>
            </a:r>
          </a:p>
        </p:txBody>
      </p:sp>
      <p:sp>
        <p:nvSpPr>
          <p:cNvPr id="5" name="Text Placeholder 4">
            <a:extLst>
              <a:ext uri="{FF2B5EF4-FFF2-40B4-BE49-F238E27FC236}">
                <a16:creationId xmlns:a16="http://schemas.microsoft.com/office/drawing/2014/main" id="{5DD034ED-3796-4D0F-54D1-B0B52595C309}"/>
              </a:ext>
            </a:extLst>
          </p:cNvPr>
          <p:cNvSpPr>
            <a:spLocks noGrp="1"/>
          </p:cNvSpPr>
          <p:nvPr>
            <p:ph type="body" sz="quarter" idx="13"/>
          </p:nvPr>
        </p:nvSpPr>
        <p:spPr>
          <a:xfrm>
            <a:off x="1626600" y="6184790"/>
            <a:ext cx="9727200" cy="536665"/>
          </a:xfrm>
        </p:spPr>
        <p:txBody>
          <a:bodyPr/>
          <a:lstStyle/>
          <a:p>
            <a:r>
              <a:rPr lang="en-AU"/>
              <a:t>Source: </a:t>
            </a:r>
            <a:r>
              <a:rPr lang="en-GB">
                <a:hlinkClick r:id="rId2"/>
              </a:rPr>
              <a:t>Vogel A et al. Ann Oncol. 2022; S0923-7534(22)04699-3</a:t>
            </a:r>
            <a:endParaRPr lang="en-AU"/>
          </a:p>
        </p:txBody>
      </p:sp>
      <p:sp>
        <p:nvSpPr>
          <p:cNvPr id="8" name="Content Placeholder 2">
            <a:extLst>
              <a:ext uri="{FF2B5EF4-FFF2-40B4-BE49-F238E27FC236}">
                <a16:creationId xmlns:a16="http://schemas.microsoft.com/office/drawing/2014/main" id="{80D403D1-6E38-B285-D2B4-52CA994054C1}"/>
              </a:ext>
            </a:extLst>
          </p:cNvPr>
          <p:cNvSpPr txBox="1">
            <a:spLocks/>
          </p:cNvSpPr>
          <p:nvPr/>
        </p:nvSpPr>
        <p:spPr>
          <a:xfrm>
            <a:off x="8402855" y="919143"/>
            <a:ext cx="3653589" cy="4895850"/>
          </a:xfrm>
          <a:prstGeom prst="rect">
            <a:avLst/>
          </a:prstGeom>
        </p:spPr>
        <p:txBody>
          <a:bodyPr vert="horz" lIns="91440" tIns="45720" rIns="91440" bIns="45720" rtlCol="0">
            <a:normAutofit/>
          </a:bodyPr>
          <a:lstStyle>
            <a:lvl1pPr marL="266700" indent="-266700" algn="l" defTabSz="914400" rtl="0" eaLnBrk="1" latinLnBrk="0" hangingPunct="1">
              <a:lnSpc>
                <a:spcPct val="100000"/>
              </a:lnSpc>
              <a:spcBef>
                <a:spcPts val="1000"/>
              </a:spcBef>
              <a:buFont typeface="Arial" panose="020B0604020202020204" pitchFamily="34" charset="0"/>
              <a:buChar char="•"/>
              <a:tabLst/>
              <a:defRPr sz="1800" kern="1200">
                <a:solidFill>
                  <a:schemeClr val="bg2"/>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100000"/>
              </a:lnSpc>
              <a:spcBef>
                <a:spcPts val="500"/>
              </a:spcBef>
              <a:buFont typeface="Arial" panose="020B0604020202020204" pitchFamily="34" charset="0"/>
              <a:buChar char="–"/>
              <a:tabLst/>
              <a:defRPr sz="1600" kern="1200">
                <a:solidFill>
                  <a:schemeClr val="bg2"/>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US" sz="1400"/>
          </a:p>
          <a:p>
            <a:pPr marL="0" indent="0">
              <a:lnSpc>
                <a:spcPct val="110000"/>
              </a:lnSpc>
              <a:buFont typeface="Arial" panose="020B0604020202020204" pitchFamily="34" charset="0"/>
              <a:buNone/>
            </a:pPr>
            <a:endParaRPr lang="en-US" sz="1400"/>
          </a:p>
          <a:p>
            <a:pPr marL="0" indent="0">
              <a:lnSpc>
                <a:spcPct val="110000"/>
              </a:lnSpc>
              <a:buFont typeface="Arial" panose="020B0604020202020204" pitchFamily="34" charset="0"/>
              <a:buNone/>
            </a:pPr>
            <a:endParaRPr lang="en-US" sz="1400"/>
          </a:p>
          <a:p>
            <a:pPr marL="0" indent="0">
              <a:lnSpc>
                <a:spcPct val="110000"/>
              </a:lnSpc>
              <a:buFont typeface="Arial" panose="020B0604020202020204" pitchFamily="34" charset="0"/>
              <a:buNone/>
            </a:pPr>
            <a:r>
              <a:rPr lang="en-GB" sz="1400" b="1" err="1">
                <a:solidFill>
                  <a:srgbClr val="0070C0"/>
                </a:solidFill>
              </a:rPr>
              <a:t>Ivosidenib</a:t>
            </a:r>
            <a:r>
              <a:rPr lang="en-GB" sz="1400" b="1">
                <a:solidFill>
                  <a:srgbClr val="0070C0"/>
                </a:solidFill>
              </a:rPr>
              <a:t> is recommended </a:t>
            </a:r>
            <a:r>
              <a:rPr lang="en-GB" sz="1400">
                <a:solidFill>
                  <a:srgbClr val="0070C0"/>
                </a:solidFill>
              </a:rPr>
              <a:t>for the treatment of patients with CCA and IDH1 mutations who have progressed after ≥1 prior line of systemic therapy</a:t>
            </a:r>
          </a:p>
          <a:p>
            <a:pPr marL="182563" indent="0">
              <a:lnSpc>
                <a:spcPct val="110000"/>
              </a:lnSpc>
              <a:buFont typeface="Arial" panose="020B0604020202020204" pitchFamily="34" charset="0"/>
              <a:buNone/>
            </a:pPr>
            <a:r>
              <a:rPr lang="en-GB" sz="1400">
                <a:solidFill>
                  <a:srgbClr val="0070C0"/>
                </a:solidFill>
              </a:rPr>
              <a:t>ESMO: I, A</a:t>
            </a:r>
            <a:br>
              <a:rPr lang="en-GB" sz="1400">
                <a:solidFill>
                  <a:srgbClr val="0070C0"/>
                </a:solidFill>
              </a:rPr>
            </a:br>
            <a:r>
              <a:rPr lang="en-GB" sz="1400">
                <a:solidFill>
                  <a:srgbClr val="0070C0"/>
                </a:solidFill>
              </a:rPr>
              <a:t>ESMO-MCBS v1.1 score: 3</a:t>
            </a:r>
            <a:br>
              <a:rPr lang="en-GB" sz="1400">
                <a:solidFill>
                  <a:srgbClr val="0070C0"/>
                </a:solidFill>
              </a:rPr>
            </a:br>
            <a:r>
              <a:rPr lang="en-GB" sz="1400">
                <a:solidFill>
                  <a:srgbClr val="0070C0"/>
                </a:solidFill>
              </a:rPr>
              <a:t>ESCAT score: I-A</a:t>
            </a:r>
            <a:br>
              <a:rPr lang="en-GB" sz="1400">
                <a:solidFill>
                  <a:srgbClr val="0070C0"/>
                </a:solidFill>
              </a:rPr>
            </a:br>
            <a:r>
              <a:rPr lang="en-GB" sz="1400">
                <a:solidFill>
                  <a:srgbClr val="0070C0"/>
                </a:solidFill>
              </a:rPr>
              <a:t>FDA &amp; EMA approved</a:t>
            </a:r>
            <a:endParaRPr lang="en-US" sz="1400">
              <a:solidFill>
                <a:srgbClr val="0070C0"/>
              </a:solidFill>
            </a:endParaRPr>
          </a:p>
        </p:txBody>
      </p:sp>
      <p:sp>
        <p:nvSpPr>
          <p:cNvPr id="12" name="Content Placeholder 11">
            <a:extLst>
              <a:ext uri="{FF2B5EF4-FFF2-40B4-BE49-F238E27FC236}">
                <a16:creationId xmlns:a16="http://schemas.microsoft.com/office/drawing/2014/main" id="{ED5AD657-A430-AADE-310D-F08E5E79F5F4}"/>
              </a:ext>
            </a:extLst>
          </p:cNvPr>
          <p:cNvSpPr>
            <a:spLocks noGrp="1"/>
          </p:cNvSpPr>
          <p:nvPr>
            <p:ph idx="1"/>
          </p:nvPr>
        </p:nvSpPr>
        <p:spPr>
          <a:xfrm>
            <a:off x="1717385" y="1187999"/>
            <a:ext cx="9838151" cy="4895539"/>
          </a:xfrm>
        </p:spPr>
        <p:txBody>
          <a:bodyPr/>
          <a:lstStyle/>
          <a:p>
            <a:endParaRPr lang="en-AU"/>
          </a:p>
        </p:txBody>
      </p:sp>
      <p:pic>
        <p:nvPicPr>
          <p:cNvPr id="13" name="Picture 12">
            <a:extLst>
              <a:ext uri="{FF2B5EF4-FFF2-40B4-BE49-F238E27FC236}">
                <a16:creationId xmlns:a16="http://schemas.microsoft.com/office/drawing/2014/main" id="{972D8084-309B-79F8-69F9-AE8B170AE83C}"/>
              </a:ext>
            </a:extLst>
          </p:cNvPr>
          <p:cNvPicPr>
            <a:picLocks noChangeAspect="1"/>
          </p:cNvPicPr>
          <p:nvPr/>
        </p:nvPicPr>
        <p:blipFill>
          <a:blip r:embed="rId3"/>
          <a:stretch>
            <a:fillRect/>
          </a:stretch>
        </p:blipFill>
        <p:spPr>
          <a:xfrm>
            <a:off x="1441599" y="1135387"/>
            <a:ext cx="6719559" cy="4889790"/>
          </a:xfrm>
          <a:prstGeom prst="rect">
            <a:avLst/>
          </a:prstGeom>
        </p:spPr>
      </p:pic>
      <p:cxnSp>
        <p:nvCxnSpPr>
          <p:cNvPr id="14" name="Straight Connector 13">
            <a:extLst>
              <a:ext uri="{FF2B5EF4-FFF2-40B4-BE49-F238E27FC236}">
                <a16:creationId xmlns:a16="http://schemas.microsoft.com/office/drawing/2014/main" id="{5387CBC5-94E4-9EAF-C0CF-96E1DE9E1310}"/>
              </a:ext>
            </a:extLst>
          </p:cNvPr>
          <p:cNvCxnSpPr>
            <a:cxnSpLocks/>
            <a:stCxn id="15" idx="3"/>
          </p:cNvCxnSpPr>
          <p:nvPr/>
        </p:nvCxnSpPr>
        <p:spPr>
          <a:xfrm flipV="1">
            <a:off x="8159296" y="2264229"/>
            <a:ext cx="234850" cy="1319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63CC245-7583-500A-7F07-9E5115514E50}"/>
              </a:ext>
            </a:extLst>
          </p:cNvPr>
          <p:cNvSpPr/>
          <p:nvPr/>
        </p:nvSpPr>
        <p:spPr>
          <a:xfrm>
            <a:off x="7084097" y="3317102"/>
            <a:ext cx="1075199" cy="53391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52835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DC9D-3357-B9CE-6CDC-861A979B3617}"/>
              </a:ext>
            </a:extLst>
          </p:cNvPr>
          <p:cNvSpPr>
            <a:spLocks noGrp="1"/>
          </p:cNvSpPr>
          <p:nvPr>
            <p:ph type="title"/>
          </p:nvPr>
        </p:nvSpPr>
        <p:spPr/>
        <p:txBody>
          <a:bodyPr/>
          <a:lstStyle/>
          <a:p>
            <a:r>
              <a:rPr lang="en-AU" err="1"/>
              <a:t>Ivosidenib</a:t>
            </a:r>
            <a:r>
              <a:rPr lang="en-AU"/>
              <a:t> within NCCN Guidelines (May 2023)</a:t>
            </a:r>
          </a:p>
        </p:txBody>
      </p:sp>
      <p:sp>
        <p:nvSpPr>
          <p:cNvPr id="5" name="Text Placeholder 4">
            <a:extLst>
              <a:ext uri="{FF2B5EF4-FFF2-40B4-BE49-F238E27FC236}">
                <a16:creationId xmlns:a16="http://schemas.microsoft.com/office/drawing/2014/main" id="{5DD034ED-3796-4D0F-54D1-B0B52595C309}"/>
              </a:ext>
            </a:extLst>
          </p:cNvPr>
          <p:cNvSpPr>
            <a:spLocks noGrp="1"/>
          </p:cNvSpPr>
          <p:nvPr>
            <p:ph type="body" sz="quarter" idx="13"/>
          </p:nvPr>
        </p:nvSpPr>
        <p:spPr>
          <a:xfrm>
            <a:off x="1627200" y="6097710"/>
            <a:ext cx="9727200" cy="536665"/>
          </a:xfrm>
        </p:spPr>
        <p:txBody>
          <a:bodyPr/>
          <a:lstStyle/>
          <a:p>
            <a:r>
              <a:rPr lang="en-GB"/>
              <a:t>Source: NCCN. Hepatobiliary cancers – NCCN Clinical Practice Guidelines in Oncology (NCCN Guidelines). Version 2.2023, May 10 2023</a:t>
            </a:r>
            <a:endParaRPr lang="en-AU"/>
          </a:p>
        </p:txBody>
      </p:sp>
      <p:sp>
        <p:nvSpPr>
          <p:cNvPr id="8" name="Content Placeholder 2">
            <a:extLst>
              <a:ext uri="{FF2B5EF4-FFF2-40B4-BE49-F238E27FC236}">
                <a16:creationId xmlns:a16="http://schemas.microsoft.com/office/drawing/2014/main" id="{80D403D1-6E38-B285-D2B4-52CA994054C1}"/>
              </a:ext>
            </a:extLst>
          </p:cNvPr>
          <p:cNvSpPr txBox="1">
            <a:spLocks/>
          </p:cNvSpPr>
          <p:nvPr/>
        </p:nvSpPr>
        <p:spPr>
          <a:xfrm>
            <a:off x="10200435" y="1291226"/>
            <a:ext cx="1720544" cy="4895850"/>
          </a:xfrm>
          <a:prstGeom prst="rect">
            <a:avLst/>
          </a:prstGeom>
        </p:spPr>
        <p:txBody>
          <a:bodyPr vert="horz" lIns="91440" tIns="45720" rIns="91440" bIns="45720" rtlCol="0" anchor="t">
            <a:noAutofit/>
          </a:bodyPr>
          <a:lstStyle>
            <a:lvl1pPr marL="266700" indent="-266700" algn="l" defTabSz="914400" rtl="0" eaLnBrk="1" latinLnBrk="0" hangingPunct="1">
              <a:lnSpc>
                <a:spcPct val="100000"/>
              </a:lnSpc>
              <a:spcBef>
                <a:spcPts val="1000"/>
              </a:spcBef>
              <a:buFont typeface="Arial" panose="020B0604020202020204" pitchFamily="34" charset="0"/>
              <a:buChar char="•"/>
              <a:tabLst/>
              <a:defRPr sz="1800" kern="1200">
                <a:solidFill>
                  <a:schemeClr val="bg2"/>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100000"/>
              </a:lnSpc>
              <a:spcBef>
                <a:spcPts val="500"/>
              </a:spcBef>
              <a:buFont typeface="Arial" panose="020B0604020202020204" pitchFamily="34" charset="0"/>
              <a:buChar char="–"/>
              <a:tabLst/>
              <a:defRPr sz="1600" kern="1200">
                <a:solidFill>
                  <a:schemeClr val="bg2"/>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000">
                <a:latin typeface="Arial"/>
                <a:cs typeface="Arial"/>
              </a:rPr>
              <a:t>“</a:t>
            </a:r>
            <a:r>
              <a:rPr lang="en-GB" sz="1000" err="1">
                <a:latin typeface="Arial"/>
                <a:cs typeface="Arial"/>
              </a:rPr>
              <a:t>Ivosidenib</a:t>
            </a:r>
            <a:r>
              <a:rPr lang="en-GB" sz="1000">
                <a:latin typeface="Arial"/>
                <a:cs typeface="Arial"/>
              </a:rPr>
              <a:t> has been approved by the FDA for previously treated, locally advanced or metastatic CCA harbouring IDH1 mutations.</a:t>
            </a:r>
          </a:p>
          <a:p>
            <a:pPr marL="0" indent="0">
              <a:lnSpc>
                <a:spcPct val="110000"/>
              </a:lnSpc>
              <a:buFont typeface="Arial" panose="020B0604020202020204" pitchFamily="34" charset="0"/>
              <a:buNone/>
            </a:pPr>
            <a:r>
              <a:rPr lang="en-GB" sz="1000" err="1"/>
              <a:t>Ivosidenib</a:t>
            </a:r>
            <a:r>
              <a:rPr lang="en-GB" sz="1000"/>
              <a:t> is a category 1 useful in certain circumstances subsequent-line systemic therapy option for unresectable or metastatic progressive CCA with IDH1 mutations.”</a:t>
            </a:r>
          </a:p>
          <a:p>
            <a:pPr marL="0" indent="0">
              <a:lnSpc>
                <a:spcPct val="110000"/>
              </a:lnSpc>
              <a:buFont typeface="Arial" panose="020B0604020202020204" pitchFamily="34" charset="0"/>
              <a:buNone/>
            </a:pPr>
            <a:endParaRPr lang="en-GB" sz="1000"/>
          </a:p>
          <a:p>
            <a:pPr marL="0" indent="0">
              <a:lnSpc>
                <a:spcPct val="110000"/>
              </a:lnSpc>
              <a:buFont typeface="Arial" panose="020B0604020202020204" pitchFamily="34" charset="0"/>
              <a:buNone/>
            </a:pPr>
            <a:r>
              <a:rPr lang="en-GB" sz="1000"/>
              <a:t>“Testing for IDH1 mutations is recommended for patients with unresectable or metastatic intrahepatic CCA or extrahepatic CCA and should be considered for patients with unresectable or metastatic gallbladder cancer.”</a:t>
            </a:r>
            <a:endParaRPr lang="en-US" sz="1000">
              <a:solidFill>
                <a:srgbClr val="0070C0"/>
              </a:solidFill>
            </a:endParaRPr>
          </a:p>
        </p:txBody>
      </p:sp>
      <p:graphicFrame>
        <p:nvGraphicFramePr>
          <p:cNvPr id="3" name="Table 5">
            <a:extLst>
              <a:ext uri="{FF2B5EF4-FFF2-40B4-BE49-F238E27FC236}">
                <a16:creationId xmlns:a16="http://schemas.microsoft.com/office/drawing/2014/main" id="{C1B0610E-DA95-2B10-A32E-839198B76BD2}"/>
              </a:ext>
            </a:extLst>
          </p:cNvPr>
          <p:cNvGraphicFramePr>
            <a:graphicFrameLocks noGrp="1"/>
          </p:cNvGraphicFramePr>
          <p:nvPr>
            <p:extLst>
              <p:ext uri="{D42A27DB-BD31-4B8C-83A1-F6EECF244321}">
                <p14:modId xmlns:p14="http://schemas.microsoft.com/office/powerpoint/2010/main" val="1695543221"/>
              </p:ext>
            </p:extLst>
          </p:nvPr>
        </p:nvGraphicFramePr>
        <p:xfrm>
          <a:off x="1330036" y="1623699"/>
          <a:ext cx="8806740" cy="4378883"/>
        </p:xfrm>
        <a:graphic>
          <a:graphicData uri="http://schemas.openxmlformats.org/drawingml/2006/table">
            <a:tbl>
              <a:tblPr firstRow="1" bandRow="1">
                <a:tableStyleId>{5C22544A-7EE6-4342-B048-85BDC9FD1C3A}</a:tableStyleId>
              </a:tblPr>
              <a:tblGrid>
                <a:gridCol w="953828">
                  <a:extLst>
                    <a:ext uri="{9D8B030D-6E8A-4147-A177-3AD203B41FA5}">
                      <a16:colId xmlns:a16="http://schemas.microsoft.com/office/drawing/2014/main" val="702337995"/>
                    </a:ext>
                  </a:extLst>
                </a:gridCol>
                <a:gridCol w="1602814">
                  <a:extLst>
                    <a:ext uri="{9D8B030D-6E8A-4147-A177-3AD203B41FA5}">
                      <a16:colId xmlns:a16="http://schemas.microsoft.com/office/drawing/2014/main" val="3542948321"/>
                    </a:ext>
                  </a:extLst>
                </a:gridCol>
                <a:gridCol w="3079688">
                  <a:extLst>
                    <a:ext uri="{9D8B030D-6E8A-4147-A177-3AD203B41FA5}">
                      <a16:colId xmlns:a16="http://schemas.microsoft.com/office/drawing/2014/main" val="2454982902"/>
                    </a:ext>
                  </a:extLst>
                </a:gridCol>
                <a:gridCol w="3170410">
                  <a:extLst>
                    <a:ext uri="{9D8B030D-6E8A-4147-A177-3AD203B41FA5}">
                      <a16:colId xmlns:a16="http://schemas.microsoft.com/office/drawing/2014/main" val="326998953"/>
                    </a:ext>
                  </a:extLst>
                </a:gridCol>
              </a:tblGrid>
              <a:tr h="515543">
                <a:tc>
                  <a:txBody>
                    <a:bodyPr/>
                    <a:lstStyle/>
                    <a:p>
                      <a:endParaRPr lang="en-AU" sz="105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Category 1</a:t>
                      </a:r>
                    </a:p>
                    <a:p>
                      <a:endParaRPr lang="en-AU" sz="105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Category 2A</a:t>
                      </a:r>
                    </a:p>
                    <a:p>
                      <a:endParaRPr lang="en-AU" sz="105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Category 2B</a:t>
                      </a:r>
                    </a:p>
                    <a:p>
                      <a:endParaRPr lang="en-AU" sz="1050"/>
                    </a:p>
                  </a:txBody>
                  <a:tcPr>
                    <a:solidFill>
                      <a:schemeClr val="tx1"/>
                    </a:solidFill>
                  </a:tcPr>
                </a:tc>
                <a:extLst>
                  <a:ext uri="{0D108BD9-81ED-4DB2-BD59-A6C34878D82A}">
                    <a16:rowId xmlns:a16="http://schemas.microsoft.com/office/drawing/2014/main" val="3566075223"/>
                  </a:ext>
                </a:extLst>
              </a:tr>
              <a:tr h="14591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Primary Treatment</a:t>
                      </a:r>
                    </a:p>
                  </a:txBody>
                  <a:tcPr>
                    <a:solidFill>
                      <a:srgbClr val="A4D3EC"/>
                    </a:solidFill>
                  </a:tcPr>
                </a:tc>
                <a:tc>
                  <a:txBody>
                    <a:bodyPr/>
                    <a:lstStyle/>
                    <a:p>
                      <a:pPr marL="171450" indent="-171450">
                        <a:buFont typeface="Arial" panose="020B0604020202020204" pitchFamily="34" charset="0"/>
                        <a:buChar char="•"/>
                      </a:pPr>
                      <a:r>
                        <a:rPr lang="en-AU" sz="1050">
                          <a:solidFill>
                            <a:srgbClr val="033878"/>
                          </a:solidFill>
                        </a:rPr>
                        <a:t>Durvalumab + gemcitabine + cisplatin</a:t>
                      </a:r>
                    </a:p>
                    <a:p>
                      <a:pPr marL="171450" indent="-171450">
                        <a:buFont typeface="Arial" panose="020B0604020202020204" pitchFamily="34" charset="0"/>
                        <a:buChar char="•"/>
                      </a:pPr>
                      <a:r>
                        <a:rPr lang="en-AU" sz="1050">
                          <a:solidFill>
                            <a:srgbClr val="033878"/>
                          </a:solidFill>
                        </a:rPr>
                        <a:t>Gemcitabine + cisplatin</a:t>
                      </a:r>
                    </a:p>
                  </a:txBody>
                  <a:tcPr>
                    <a:solidFill>
                      <a:srgbClr val="A4D3EC"/>
                    </a:solidFill>
                  </a:tcPr>
                </a:tc>
                <a:tc>
                  <a:txBody>
                    <a:bodyPr/>
                    <a:lstStyle/>
                    <a:p>
                      <a:pPr marL="171450" indent="-171450">
                        <a:buFont typeface="Arial" panose="020B0604020202020204" pitchFamily="34" charset="0"/>
                        <a:buChar char="•"/>
                      </a:pPr>
                      <a:r>
                        <a:rPr lang="en-AU" sz="1050">
                          <a:solidFill>
                            <a:srgbClr val="033878"/>
                          </a:solidFill>
                        </a:rPr>
                        <a:t>FOLFOX</a:t>
                      </a:r>
                    </a:p>
                    <a:p>
                      <a:pPr marL="171450" indent="-171450">
                        <a:buFont typeface="Arial" panose="020B0604020202020204" pitchFamily="34" charset="0"/>
                        <a:buChar char="•"/>
                      </a:pPr>
                      <a:r>
                        <a:rPr lang="en-AU" sz="1050">
                          <a:solidFill>
                            <a:srgbClr val="033878"/>
                          </a:solidFill>
                        </a:rPr>
                        <a:t>Capecitabine + oxaliplatin</a:t>
                      </a:r>
                    </a:p>
                    <a:p>
                      <a:pPr marL="171450" indent="-171450">
                        <a:buFont typeface="Arial" panose="020B0604020202020204" pitchFamily="34" charset="0"/>
                        <a:buChar char="•"/>
                      </a:pPr>
                      <a:r>
                        <a:rPr lang="en-AU" sz="1050">
                          <a:solidFill>
                            <a:srgbClr val="033878"/>
                          </a:solidFill>
                        </a:rPr>
                        <a:t>Gemcitabine + albumin-bound paclitaxel</a:t>
                      </a:r>
                    </a:p>
                    <a:p>
                      <a:pPr marL="171450" indent="-171450" algn="l" defTabSz="914400" rtl="0" eaLnBrk="1" latinLnBrk="0" hangingPunct="1">
                        <a:buFont typeface="Arial" panose="020B0604020202020204" pitchFamily="34" charset="0"/>
                        <a:buChar char="•"/>
                      </a:pPr>
                      <a:r>
                        <a:rPr lang="en-AU" sz="1050" kern="1200">
                          <a:solidFill>
                            <a:srgbClr val="033878"/>
                          </a:solidFill>
                          <a:latin typeface="+mn-lt"/>
                          <a:ea typeface="+mn-ea"/>
                          <a:cs typeface="+mn-cs"/>
                        </a:rPr>
                        <a:t>Gemcitabine + capecitabine</a:t>
                      </a:r>
                    </a:p>
                    <a:p>
                      <a:pPr marL="171450" indent="-171450" algn="l" defTabSz="914400" rtl="0" eaLnBrk="1" latinLnBrk="0" hangingPunct="1">
                        <a:buFont typeface="Arial" panose="020B0604020202020204" pitchFamily="34" charset="0"/>
                        <a:buChar char="•"/>
                      </a:pPr>
                      <a:r>
                        <a:rPr lang="en-AU" sz="1050" kern="1200">
                          <a:solidFill>
                            <a:srgbClr val="033878"/>
                          </a:solidFill>
                          <a:latin typeface="+mn-lt"/>
                          <a:ea typeface="+mn-ea"/>
                          <a:cs typeface="+mn-cs"/>
                        </a:rPr>
                        <a:t>Gemcitabine + oxaliplatin</a:t>
                      </a:r>
                    </a:p>
                    <a:p>
                      <a:pPr marL="171450" indent="-171450" algn="l" defTabSz="914400" rtl="0" eaLnBrk="1" latinLnBrk="0" hangingPunct="1">
                        <a:buFont typeface="Arial" panose="020B0604020202020204" pitchFamily="34" charset="0"/>
                        <a:buChar char="•"/>
                      </a:pPr>
                      <a:r>
                        <a:rPr lang="en-AU" sz="1050" kern="1200">
                          <a:solidFill>
                            <a:srgbClr val="033878"/>
                          </a:solidFill>
                          <a:latin typeface="+mn-lt"/>
                          <a:ea typeface="+mn-ea"/>
                          <a:cs typeface="+mn-cs"/>
                        </a:rPr>
                        <a:t>Single agents (5-fluorouracil, capecitabine,                or gemcitabine)</a:t>
                      </a:r>
                    </a:p>
                    <a:p>
                      <a:pPr marL="171450" lvl="0" indent="-171450" algn="l" defTabSz="914400" rtl="0" eaLnBrk="1" latinLnBrk="0" hangingPunct="1">
                        <a:buFont typeface="Arial" panose="020B0604020202020204" pitchFamily="34" charset="0"/>
                        <a:buChar char="•"/>
                      </a:pPr>
                      <a:r>
                        <a:rPr lang="en-AU" sz="1050" kern="1200" err="1">
                          <a:solidFill>
                            <a:srgbClr val="033878"/>
                          </a:solidFill>
                          <a:latin typeface="+mn-lt"/>
                          <a:ea typeface="+mn-ea"/>
                          <a:cs typeface="+mn-cs"/>
                        </a:rPr>
                        <a:t>Entrectinib</a:t>
                      </a:r>
                      <a:r>
                        <a:rPr lang="en-AU" sz="1050" kern="1200">
                          <a:solidFill>
                            <a:srgbClr val="033878"/>
                          </a:solidFill>
                          <a:latin typeface="+mn-lt"/>
                          <a:ea typeface="+mn-ea"/>
                          <a:cs typeface="+mn-cs"/>
                        </a:rPr>
                        <a:t> </a:t>
                      </a:r>
                      <a:r>
                        <a:rPr lang="en-AU" sz="1050" kern="1200">
                          <a:solidFill>
                            <a:srgbClr val="7030A0"/>
                          </a:solidFill>
                          <a:latin typeface="+mn-lt"/>
                          <a:ea typeface="+mn-ea"/>
                          <a:cs typeface="+mn-cs"/>
                        </a:rPr>
                        <a:t>(if NTRK fusion)</a:t>
                      </a:r>
                    </a:p>
                    <a:p>
                      <a:pPr marL="171450" lvl="0" indent="-171450" algn="l" defTabSz="914400" rtl="0" eaLnBrk="1" latinLnBrk="0" hangingPunct="1">
                        <a:buFont typeface="Arial" panose="020B0604020202020204" pitchFamily="34" charset="0"/>
                        <a:buChar char="•"/>
                      </a:pPr>
                      <a:r>
                        <a:rPr lang="en-AU" sz="1050" kern="1200">
                          <a:solidFill>
                            <a:srgbClr val="033878"/>
                          </a:solidFill>
                          <a:latin typeface="+mn-lt"/>
                          <a:ea typeface="+mn-ea"/>
                          <a:cs typeface="+mn-cs"/>
                        </a:rPr>
                        <a:t>Larotrectinib </a:t>
                      </a:r>
                      <a:r>
                        <a:rPr lang="en-AU" sz="1050" kern="1200">
                          <a:solidFill>
                            <a:srgbClr val="7030A0"/>
                          </a:solidFill>
                          <a:latin typeface="+mn-lt"/>
                          <a:ea typeface="+mn-ea"/>
                          <a:cs typeface="+mn-cs"/>
                        </a:rPr>
                        <a:t>(if NTRK fusion)</a:t>
                      </a:r>
                    </a:p>
                    <a:p>
                      <a:pPr marL="171450" lvl="0" indent="-171450" algn="l" defTabSz="914400" rtl="0" eaLnBrk="1" latinLnBrk="0" hangingPunct="1">
                        <a:buFont typeface="Arial" panose="020B0604020202020204" pitchFamily="34" charset="0"/>
                        <a:buChar char="•"/>
                      </a:pPr>
                      <a:r>
                        <a:rPr lang="en-AU" sz="1050" kern="1200">
                          <a:solidFill>
                            <a:srgbClr val="033878"/>
                          </a:solidFill>
                          <a:latin typeface="+mn-lt"/>
                          <a:ea typeface="+mn-ea"/>
                          <a:cs typeface="+mn-cs"/>
                        </a:rPr>
                        <a:t>Pembrolizumab </a:t>
                      </a:r>
                      <a:r>
                        <a:rPr lang="en-AU" sz="1050" kern="1200">
                          <a:solidFill>
                            <a:srgbClr val="7030A0"/>
                          </a:solidFill>
                          <a:latin typeface="+mn-lt"/>
                          <a:ea typeface="+mn-ea"/>
                          <a:cs typeface="+mn-cs"/>
                        </a:rPr>
                        <a:t>(if MSI-H/</a:t>
                      </a:r>
                      <a:r>
                        <a:rPr lang="en-AU" sz="1050" kern="1200" err="1">
                          <a:solidFill>
                            <a:srgbClr val="7030A0"/>
                          </a:solidFill>
                          <a:latin typeface="+mn-lt"/>
                          <a:ea typeface="+mn-ea"/>
                          <a:cs typeface="+mn-cs"/>
                        </a:rPr>
                        <a:t>dMMR</a:t>
                      </a:r>
                      <a:r>
                        <a:rPr lang="en-AU" sz="1050" kern="1200">
                          <a:solidFill>
                            <a:srgbClr val="7030A0"/>
                          </a:solidFill>
                          <a:latin typeface="+mn-lt"/>
                          <a:ea typeface="+mn-ea"/>
                          <a:cs typeface="+mn-cs"/>
                        </a:rPr>
                        <a:t>)</a:t>
                      </a:r>
                    </a:p>
                    <a:p>
                      <a:pPr marL="0" lvl="0" indent="-280987">
                        <a:buFont typeface="Arial" panose="020B0604020202020204" pitchFamily="34" charset="0"/>
                        <a:buChar char="•"/>
                      </a:pPr>
                      <a:endParaRPr lang="en-AU" sz="1050">
                        <a:solidFill>
                          <a:srgbClr val="033878"/>
                        </a:solidFill>
                      </a:endParaRPr>
                    </a:p>
                  </a:txBody>
                  <a:tcPr>
                    <a:solidFill>
                      <a:srgbClr val="A4D3EC"/>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a:solidFill>
                            <a:srgbClr val="033878"/>
                          </a:solidFill>
                        </a:rPr>
                        <a:t>Gemcitabine + cisplatin + albumin-bound paclitaxel</a:t>
                      </a:r>
                    </a:p>
                    <a:p>
                      <a:pPr marL="171450" indent="-171450">
                        <a:buFont typeface="Arial" panose="020B0604020202020204" pitchFamily="34" charset="0"/>
                        <a:buChar char="•"/>
                      </a:pPr>
                      <a:r>
                        <a:rPr lang="en-AU" sz="1050">
                          <a:solidFill>
                            <a:srgbClr val="033878"/>
                          </a:solidFill>
                        </a:rPr>
                        <a:t>Nivolumab + ipilimumab </a:t>
                      </a:r>
                      <a:r>
                        <a:rPr lang="en-AU" sz="1050">
                          <a:solidFill>
                            <a:srgbClr val="7030A0"/>
                          </a:solidFill>
                        </a:rPr>
                        <a:t>(if TMB-H)</a:t>
                      </a:r>
                    </a:p>
                    <a:p>
                      <a:pPr marL="171450" indent="-171450">
                        <a:buFont typeface="Arial" panose="020B0604020202020204" pitchFamily="34" charset="0"/>
                        <a:buChar char="•"/>
                      </a:pPr>
                      <a:r>
                        <a:rPr lang="en-AU" sz="1050" err="1">
                          <a:solidFill>
                            <a:srgbClr val="033878"/>
                          </a:solidFill>
                        </a:rPr>
                        <a:t>Pralsetinib</a:t>
                      </a:r>
                      <a:r>
                        <a:rPr lang="en-AU" sz="1050">
                          <a:solidFill>
                            <a:srgbClr val="033878"/>
                          </a:solidFill>
                        </a:rPr>
                        <a:t> </a:t>
                      </a:r>
                      <a:r>
                        <a:rPr lang="en-AU" sz="1050">
                          <a:solidFill>
                            <a:srgbClr val="7030A0"/>
                          </a:solidFill>
                        </a:rPr>
                        <a:t>(if RET fusion)</a:t>
                      </a:r>
                    </a:p>
                    <a:p>
                      <a:pPr marL="171450" indent="-171450">
                        <a:buFont typeface="Arial" panose="020B0604020202020204" pitchFamily="34" charset="0"/>
                        <a:buChar char="•"/>
                      </a:pPr>
                      <a:r>
                        <a:rPr lang="en-AU" sz="1050" err="1">
                          <a:solidFill>
                            <a:srgbClr val="033878"/>
                          </a:solidFill>
                        </a:rPr>
                        <a:t>Selpercatinib</a:t>
                      </a:r>
                      <a:r>
                        <a:rPr lang="en-AU" sz="1050">
                          <a:solidFill>
                            <a:srgbClr val="033878"/>
                          </a:solidFill>
                        </a:rPr>
                        <a:t> </a:t>
                      </a:r>
                      <a:r>
                        <a:rPr lang="en-AU" sz="1050">
                          <a:solidFill>
                            <a:srgbClr val="7030A0"/>
                          </a:solidFill>
                        </a:rPr>
                        <a:t>(if RET fusion)</a:t>
                      </a:r>
                    </a:p>
                  </a:txBody>
                  <a:tcPr>
                    <a:solidFill>
                      <a:srgbClr val="A4D3EC"/>
                    </a:solidFill>
                  </a:tcPr>
                </a:tc>
                <a:extLst>
                  <a:ext uri="{0D108BD9-81ED-4DB2-BD59-A6C34878D82A}">
                    <a16:rowId xmlns:a16="http://schemas.microsoft.com/office/drawing/2014/main" val="2019415300"/>
                  </a:ext>
                </a:extLst>
              </a:tr>
              <a:tr h="14591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Subsequent Therapy</a:t>
                      </a:r>
                    </a:p>
                  </a:txBody>
                  <a:tcPr>
                    <a:solidFill>
                      <a:schemeClr val="bg1">
                        <a:lumMod val="85000"/>
                      </a:schemeClr>
                    </a:solidFill>
                  </a:tcPr>
                </a:tc>
                <a:tc>
                  <a:txBody>
                    <a:bodyPr/>
                    <a:lstStyle/>
                    <a:p>
                      <a:pPr marL="171450" indent="-171450">
                        <a:buFont typeface="Arial" panose="020B0604020202020204" pitchFamily="34" charset="0"/>
                        <a:buChar char="•"/>
                      </a:pPr>
                      <a:r>
                        <a:rPr lang="en-AU" sz="1050" err="1">
                          <a:solidFill>
                            <a:srgbClr val="033878"/>
                          </a:solidFill>
                        </a:rPr>
                        <a:t>Ivosidenib</a:t>
                      </a:r>
                      <a:r>
                        <a:rPr lang="en-AU" sz="1050">
                          <a:solidFill>
                            <a:srgbClr val="033878"/>
                          </a:solidFill>
                        </a:rPr>
                        <a:t> </a:t>
                      </a:r>
                      <a:r>
                        <a:rPr lang="en-AU" sz="1050">
                          <a:solidFill>
                            <a:srgbClr val="7030A0"/>
                          </a:solidFill>
                        </a:rPr>
                        <a:t>(if IDH1)</a:t>
                      </a:r>
                    </a:p>
                  </a:txBody>
                  <a:tcPr>
                    <a:solidFill>
                      <a:schemeClr val="bg1">
                        <a:lumMod val="85000"/>
                      </a:schemeClr>
                    </a:solidFill>
                  </a:tcPr>
                </a:tc>
                <a:tc>
                  <a:txBody>
                    <a:bodyPr/>
                    <a:lstStyle/>
                    <a:p>
                      <a:pPr marL="171450" indent="-171450">
                        <a:buFont typeface="Arial" panose="020B0604020202020204" pitchFamily="34" charset="0"/>
                        <a:buChar char="•"/>
                      </a:pPr>
                      <a:r>
                        <a:rPr lang="en-AU" sz="1050">
                          <a:solidFill>
                            <a:srgbClr val="033878"/>
                          </a:solidFill>
                        </a:rPr>
                        <a:t>FOLFOX</a:t>
                      </a:r>
                    </a:p>
                    <a:p>
                      <a:pPr marL="171450" lvl="0" indent="-171450" algn="l" defTabSz="914400" rtl="0" eaLnBrk="1" latinLnBrk="0" hangingPunct="1">
                        <a:buFont typeface="Arial" panose="020B0604020202020204" pitchFamily="34" charset="0"/>
                        <a:buChar char="•"/>
                      </a:pPr>
                      <a:r>
                        <a:rPr lang="en-AU" sz="1050" kern="1200" err="1">
                          <a:solidFill>
                            <a:srgbClr val="033878"/>
                          </a:solidFill>
                          <a:latin typeface="+mn-lt"/>
                          <a:ea typeface="+mn-ea"/>
                          <a:cs typeface="+mn-cs"/>
                        </a:rPr>
                        <a:t>Entrectinib</a:t>
                      </a:r>
                      <a:r>
                        <a:rPr lang="en-AU" sz="1050" kern="1200">
                          <a:solidFill>
                            <a:srgbClr val="033878"/>
                          </a:solidFill>
                          <a:latin typeface="+mn-lt"/>
                          <a:ea typeface="+mn-ea"/>
                          <a:cs typeface="+mn-cs"/>
                        </a:rPr>
                        <a:t> </a:t>
                      </a:r>
                      <a:r>
                        <a:rPr lang="en-AU" sz="1050" kern="1200">
                          <a:solidFill>
                            <a:srgbClr val="7030A0"/>
                          </a:solidFill>
                          <a:latin typeface="+mn-lt"/>
                          <a:ea typeface="+mn-ea"/>
                          <a:cs typeface="+mn-cs"/>
                        </a:rPr>
                        <a:t>(if NTRK fusion)</a:t>
                      </a:r>
                    </a:p>
                    <a:p>
                      <a:pPr marL="171450" lvl="0" indent="-171450" algn="l" defTabSz="914400" rtl="0" eaLnBrk="1" latinLnBrk="0" hangingPunct="1">
                        <a:buFont typeface="Arial" panose="020B0604020202020204" pitchFamily="34" charset="0"/>
                        <a:buChar char="•"/>
                      </a:pPr>
                      <a:r>
                        <a:rPr lang="en-AU" sz="1050" kern="1200">
                          <a:solidFill>
                            <a:srgbClr val="033878"/>
                          </a:solidFill>
                          <a:latin typeface="+mn-lt"/>
                          <a:ea typeface="+mn-ea"/>
                          <a:cs typeface="+mn-cs"/>
                        </a:rPr>
                        <a:t>Larotrectinib </a:t>
                      </a:r>
                      <a:r>
                        <a:rPr lang="en-AU" sz="1050" kern="1200">
                          <a:solidFill>
                            <a:srgbClr val="7030A0"/>
                          </a:solidFill>
                          <a:latin typeface="+mn-lt"/>
                          <a:ea typeface="+mn-ea"/>
                          <a:cs typeface="+mn-cs"/>
                        </a:rPr>
                        <a:t>(if NTRK fusion)</a:t>
                      </a:r>
                    </a:p>
                    <a:p>
                      <a:pPr marL="171450" lvl="0" indent="-171450" algn="l" defTabSz="914400" rtl="0" eaLnBrk="1" latinLnBrk="0" hangingPunct="1">
                        <a:buFont typeface="Arial" panose="020B0604020202020204" pitchFamily="34" charset="0"/>
                        <a:buChar char="•"/>
                      </a:pPr>
                      <a:r>
                        <a:rPr lang="en-AU" sz="1050" kern="1200">
                          <a:solidFill>
                            <a:srgbClr val="033878"/>
                          </a:solidFill>
                          <a:latin typeface="+mn-lt"/>
                          <a:ea typeface="+mn-ea"/>
                          <a:cs typeface="+mn-cs"/>
                        </a:rPr>
                        <a:t>Pembrolizumab </a:t>
                      </a:r>
                      <a:r>
                        <a:rPr lang="en-AU" sz="1050" kern="1200">
                          <a:solidFill>
                            <a:srgbClr val="7030A0"/>
                          </a:solidFill>
                          <a:latin typeface="+mn-lt"/>
                          <a:ea typeface="+mn-ea"/>
                          <a:cs typeface="+mn-cs"/>
                        </a:rPr>
                        <a:t>(if MSI-H/</a:t>
                      </a:r>
                      <a:r>
                        <a:rPr lang="en-AU" sz="1050" kern="1200" err="1">
                          <a:solidFill>
                            <a:srgbClr val="7030A0"/>
                          </a:solidFill>
                          <a:latin typeface="+mn-lt"/>
                          <a:ea typeface="+mn-ea"/>
                          <a:cs typeface="+mn-cs"/>
                        </a:rPr>
                        <a:t>dMMR</a:t>
                      </a:r>
                      <a:r>
                        <a:rPr lang="en-AU" sz="1050" kern="1200">
                          <a:solidFill>
                            <a:srgbClr val="7030A0"/>
                          </a:solidFill>
                          <a:latin typeface="+mn-lt"/>
                          <a:ea typeface="+mn-ea"/>
                          <a:cs typeface="+mn-cs"/>
                        </a:rPr>
                        <a:t>)</a:t>
                      </a:r>
                    </a:p>
                    <a:p>
                      <a:pPr marL="171450" indent="-171450">
                        <a:buFont typeface="Arial" panose="020B0604020202020204" pitchFamily="34" charset="0"/>
                        <a:buChar char="•"/>
                      </a:pPr>
                      <a:r>
                        <a:rPr lang="en-AU" sz="1050">
                          <a:solidFill>
                            <a:srgbClr val="033878"/>
                          </a:solidFill>
                        </a:rPr>
                        <a:t>Pembrolizumab </a:t>
                      </a:r>
                      <a:r>
                        <a:rPr lang="en-AU" sz="1050">
                          <a:solidFill>
                            <a:srgbClr val="7030A0"/>
                          </a:solidFill>
                        </a:rPr>
                        <a:t>(if TMB-H)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a:solidFill>
                            <a:srgbClr val="033878"/>
                          </a:solidFill>
                        </a:rPr>
                        <a:t>Nivolumab + ipilimumab </a:t>
                      </a:r>
                      <a:r>
                        <a:rPr lang="en-AU" sz="1050">
                          <a:solidFill>
                            <a:srgbClr val="7030A0"/>
                          </a:solidFill>
                        </a:rPr>
                        <a:t>(if TMB-H)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a:solidFill>
                            <a:srgbClr val="033878"/>
                          </a:solidFill>
                        </a:rPr>
                        <a:t>Dabrafenib + trametinib </a:t>
                      </a:r>
                      <a:r>
                        <a:rPr lang="en-AU" sz="1050">
                          <a:solidFill>
                            <a:srgbClr val="7030A0"/>
                          </a:solidFill>
                        </a:rPr>
                        <a:t>(if BRAF-V600E)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err="1">
                          <a:solidFill>
                            <a:srgbClr val="033878"/>
                          </a:solidFill>
                        </a:rPr>
                        <a:t>Futibatinib</a:t>
                      </a:r>
                      <a:r>
                        <a:rPr lang="en-AU" sz="1050">
                          <a:solidFill>
                            <a:srgbClr val="033878"/>
                          </a:solidFill>
                        </a:rPr>
                        <a:t> </a:t>
                      </a:r>
                      <a:r>
                        <a:rPr lang="en-AU" sz="1050">
                          <a:solidFill>
                            <a:srgbClr val="7030A0"/>
                          </a:solidFill>
                        </a:rPr>
                        <a:t>(if FGFR2 fusion)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err="1">
                          <a:solidFill>
                            <a:srgbClr val="033878"/>
                          </a:solidFill>
                        </a:rPr>
                        <a:t>Pemigatinib</a:t>
                      </a:r>
                      <a:r>
                        <a:rPr lang="en-AU" sz="1050">
                          <a:solidFill>
                            <a:srgbClr val="033878"/>
                          </a:solidFill>
                        </a:rPr>
                        <a:t> </a:t>
                      </a:r>
                      <a:r>
                        <a:rPr lang="en-AU" sz="1050">
                          <a:solidFill>
                            <a:srgbClr val="7030A0"/>
                          </a:solidFill>
                        </a:rPr>
                        <a:t>(if FGFR2 fusion)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a:solidFill>
                            <a:srgbClr val="033878"/>
                          </a:solidFill>
                        </a:rPr>
                        <a:t>Trastuzumab + </a:t>
                      </a:r>
                      <a:r>
                        <a:rPr lang="en-AU" sz="1050" err="1">
                          <a:solidFill>
                            <a:srgbClr val="033878"/>
                          </a:solidFill>
                        </a:rPr>
                        <a:t>pertuzumab</a:t>
                      </a:r>
                      <a:r>
                        <a:rPr lang="en-AU" sz="1050">
                          <a:solidFill>
                            <a:srgbClr val="033878"/>
                          </a:solidFill>
                        </a:rPr>
                        <a:t> </a:t>
                      </a:r>
                      <a:r>
                        <a:rPr lang="en-AU" sz="1050">
                          <a:solidFill>
                            <a:srgbClr val="7030A0"/>
                          </a:solidFill>
                        </a:rPr>
                        <a:t>(if HER2)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err="1">
                          <a:solidFill>
                            <a:srgbClr val="033878"/>
                          </a:solidFill>
                        </a:rPr>
                        <a:t>Selpercatinib</a:t>
                      </a:r>
                      <a:r>
                        <a:rPr lang="en-AU" sz="1050">
                          <a:solidFill>
                            <a:srgbClr val="033878"/>
                          </a:solidFill>
                        </a:rPr>
                        <a:t> </a:t>
                      </a:r>
                      <a:r>
                        <a:rPr lang="en-AU" sz="1050">
                          <a:solidFill>
                            <a:srgbClr val="7030A0"/>
                          </a:solidFill>
                        </a:rPr>
                        <a:t>(if RET fusion)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50">
                        <a:solidFill>
                          <a:srgbClr val="033878"/>
                        </a:solidFill>
                      </a:endParaRPr>
                    </a:p>
                  </a:txBody>
                  <a:tcPr>
                    <a:solidFill>
                      <a:schemeClr val="bg1">
                        <a:lumMod val="85000"/>
                      </a:schemeClr>
                    </a:solidFill>
                  </a:tcPr>
                </a:tc>
                <a:tc>
                  <a:txBody>
                    <a:bodyPr/>
                    <a:lstStyle/>
                    <a:p>
                      <a:pPr marL="171450" indent="-171450">
                        <a:buFont typeface="Arial" panose="020B0604020202020204" pitchFamily="34" charset="0"/>
                        <a:buChar char="•"/>
                      </a:pPr>
                      <a:r>
                        <a:rPr lang="en-AU" sz="1050">
                          <a:solidFill>
                            <a:srgbClr val="033878"/>
                          </a:solidFill>
                        </a:rPr>
                        <a:t>FOLFIRI</a:t>
                      </a:r>
                    </a:p>
                    <a:p>
                      <a:pPr marL="171450" indent="-171450">
                        <a:buFont typeface="Arial" panose="020B0604020202020204" pitchFamily="34" charset="0"/>
                        <a:buChar char="•"/>
                      </a:pPr>
                      <a:r>
                        <a:rPr lang="en-AU" sz="1050">
                          <a:solidFill>
                            <a:srgbClr val="033878"/>
                          </a:solidFill>
                        </a:rPr>
                        <a:t>Regorafenib</a:t>
                      </a:r>
                    </a:p>
                    <a:p>
                      <a:pPr marL="171450" indent="-171450">
                        <a:buFont typeface="Arial" panose="020B0604020202020204" pitchFamily="34" charset="0"/>
                        <a:buChar char="•"/>
                      </a:pPr>
                      <a:r>
                        <a:rPr lang="en-AU" sz="1050">
                          <a:solidFill>
                            <a:srgbClr val="033878"/>
                          </a:solidFill>
                        </a:rPr>
                        <a:t>Liposomal irinotecan + fluorouracil + leucovorin</a:t>
                      </a:r>
                    </a:p>
                    <a:p>
                      <a:pPr marL="171450" indent="-171450">
                        <a:buFont typeface="Arial" panose="020B0604020202020204" pitchFamily="34" charset="0"/>
                        <a:buChar char="•"/>
                      </a:pPr>
                      <a:r>
                        <a:rPr lang="en-AU" sz="1050">
                          <a:solidFill>
                            <a:srgbClr val="033878"/>
                          </a:solidFill>
                        </a:rPr>
                        <a:t>Nivolumab</a:t>
                      </a:r>
                    </a:p>
                    <a:p>
                      <a:pPr marL="171450" indent="-171450">
                        <a:buFont typeface="Arial" panose="020B0604020202020204" pitchFamily="34" charset="0"/>
                        <a:buChar char="•"/>
                      </a:pPr>
                      <a:r>
                        <a:rPr lang="en-AU" sz="1050">
                          <a:solidFill>
                            <a:srgbClr val="033878"/>
                          </a:solidFill>
                        </a:rPr>
                        <a:t>Lenvatinib + pembrolizumab</a:t>
                      </a:r>
                    </a:p>
                    <a:p>
                      <a:pPr marL="171450" indent="-171450">
                        <a:buFont typeface="Arial" panose="020B0604020202020204" pitchFamily="34" charset="0"/>
                        <a:buChar char="•"/>
                      </a:pPr>
                      <a:r>
                        <a:rPr lang="en-AU" sz="1050" err="1">
                          <a:solidFill>
                            <a:srgbClr val="033878"/>
                          </a:solidFill>
                        </a:rPr>
                        <a:t>Dostarlimab-gxly</a:t>
                      </a:r>
                      <a:r>
                        <a:rPr lang="en-AU" sz="1050">
                          <a:solidFill>
                            <a:srgbClr val="7030A0"/>
                          </a:solidFill>
                        </a:rPr>
                        <a:t> (if MSI-H/</a:t>
                      </a:r>
                      <a:r>
                        <a:rPr lang="en-AU" sz="1050" err="1">
                          <a:solidFill>
                            <a:srgbClr val="7030A0"/>
                          </a:solidFill>
                        </a:rPr>
                        <a:t>dMMR</a:t>
                      </a:r>
                      <a:r>
                        <a:rPr lang="en-AU" sz="1050">
                          <a:solidFill>
                            <a:srgbClr val="7030A0"/>
                          </a:solidFill>
                        </a:rPr>
                        <a:t>)</a:t>
                      </a:r>
                    </a:p>
                    <a:p>
                      <a:pPr marL="171450" indent="-171450">
                        <a:buFont typeface="Arial" panose="020B0604020202020204" pitchFamily="34" charset="0"/>
                        <a:buChar char="•"/>
                      </a:pPr>
                      <a:r>
                        <a:rPr lang="en-AU" sz="1050" err="1">
                          <a:solidFill>
                            <a:srgbClr val="033878"/>
                          </a:solidFill>
                        </a:rPr>
                        <a:t>Pralsetinib</a:t>
                      </a:r>
                      <a:r>
                        <a:rPr lang="en-AU" sz="1050">
                          <a:solidFill>
                            <a:srgbClr val="033878"/>
                          </a:solidFill>
                        </a:rPr>
                        <a:t> </a:t>
                      </a:r>
                      <a:r>
                        <a:rPr lang="en-AU" sz="1050">
                          <a:solidFill>
                            <a:srgbClr val="7030A0"/>
                          </a:solidFill>
                        </a:rPr>
                        <a:t>(if RET fusion)</a:t>
                      </a:r>
                    </a:p>
                  </a:txBody>
                  <a:tcPr>
                    <a:solidFill>
                      <a:schemeClr val="bg1">
                        <a:lumMod val="85000"/>
                      </a:schemeClr>
                    </a:solidFill>
                  </a:tcPr>
                </a:tc>
                <a:extLst>
                  <a:ext uri="{0D108BD9-81ED-4DB2-BD59-A6C34878D82A}">
                    <a16:rowId xmlns:a16="http://schemas.microsoft.com/office/drawing/2014/main" val="1987491435"/>
                  </a:ext>
                </a:extLst>
              </a:tr>
            </a:tbl>
          </a:graphicData>
        </a:graphic>
      </p:graphicFrame>
      <p:sp>
        <p:nvSpPr>
          <p:cNvPr id="6" name="Rectangle 5">
            <a:extLst>
              <a:ext uri="{FF2B5EF4-FFF2-40B4-BE49-F238E27FC236}">
                <a16:creationId xmlns:a16="http://schemas.microsoft.com/office/drawing/2014/main" id="{ABB5FE2D-7D7E-F399-57DE-3664314F1DFA}"/>
              </a:ext>
            </a:extLst>
          </p:cNvPr>
          <p:cNvSpPr/>
          <p:nvPr/>
        </p:nvSpPr>
        <p:spPr>
          <a:xfrm>
            <a:off x="1325288" y="1207240"/>
            <a:ext cx="8806739" cy="3157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t>NCCN Recommended Regimens for Unresectable and Metastatic Disease (Cholangiocarcinoma)</a:t>
            </a:r>
            <a:endParaRPr lang="en-AU" sz="1400" b="1" baseline="30000"/>
          </a:p>
        </p:txBody>
      </p:sp>
    </p:spTree>
    <p:extLst>
      <p:ext uri="{BB962C8B-B14F-4D97-AF65-F5344CB8AC3E}">
        <p14:creationId xmlns:p14="http://schemas.microsoft.com/office/powerpoint/2010/main" val="305232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E188A2-078F-D0F9-BE6A-8521BF2F06B4}"/>
              </a:ext>
            </a:extLst>
          </p:cNvPr>
          <p:cNvPicPr>
            <a:picLocks noChangeAspect="1"/>
          </p:cNvPicPr>
          <p:nvPr/>
        </p:nvPicPr>
        <p:blipFill rotWithShape="1">
          <a:blip r:embed="rId3"/>
          <a:srcRect l="4547"/>
          <a:stretch/>
        </p:blipFill>
        <p:spPr>
          <a:xfrm>
            <a:off x="3410292" y="1500258"/>
            <a:ext cx="5937004" cy="3914775"/>
          </a:xfrm>
          <a:prstGeom prst="rect">
            <a:avLst/>
          </a:prstGeom>
        </p:spPr>
      </p:pic>
      <p:sp>
        <p:nvSpPr>
          <p:cNvPr id="2" name="Titre 1">
            <a:extLst>
              <a:ext uri="{FF2B5EF4-FFF2-40B4-BE49-F238E27FC236}">
                <a16:creationId xmlns:a16="http://schemas.microsoft.com/office/drawing/2014/main" id="{50D83D08-5173-49EF-9432-B2FE1F1D28CE}"/>
              </a:ext>
            </a:extLst>
          </p:cNvPr>
          <p:cNvSpPr>
            <a:spLocks noGrp="1"/>
          </p:cNvSpPr>
          <p:nvPr>
            <p:ph type="title"/>
          </p:nvPr>
        </p:nvSpPr>
        <p:spPr>
          <a:xfrm>
            <a:off x="1533405" y="225468"/>
            <a:ext cx="9838151" cy="814192"/>
          </a:xfrm>
        </p:spPr>
        <p:txBody>
          <a:bodyPr>
            <a:normAutofit/>
          </a:bodyPr>
          <a:lstStyle/>
          <a:p>
            <a:r>
              <a:rPr lang="en-GB" altLang="x-none"/>
              <a:t>Global incidence varies with differences seen between CCA subtypes</a:t>
            </a:r>
            <a:r>
              <a:rPr lang="en-GB" altLang="x-none" baseline="30000"/>
              <a:t>1,2</a:t>
            </a:r>
            <a:endParaRPr lang="en-GB" baseline="30000"/>
          </a:p>
        </p:txBody>
      </p:sp>
      <p:sp>
        <p:nvSpPr>
          <p:cNvPr id="6" name="Text Placeholder 5">
            <a:extLst>
              <a:ext uri="{FF2B5EF4-FFF2-40B4-BE49-F238E27FC236}">
                <a16:creationId xmlns:a16="http://schemas.microsoft.com/office/drawing/2014/main" id="{3B829E94-96CE-453C-807A-CDC85498234B}"/>
              </a:ext>
            </a:extLst>
          </p:cNvPr>
          <p:cNvSpPr>
            <a:spLocks noGrp="1"/>
          </p:cNvSpPr>
          <p:nvPr>
            <p:ph type="body" sz="quarter" idx="13"/>
          </p:nvPr>
        </p:nvSpPr>
        <p:spPr>
          <a:xfrm>
            <a:off x="1627200" y="6097710"/>
            <a:ext cx="9727200" cy="536665"/>
          </a:xfrm>
        </p:spPr>
        <p:txBody>
          <a:bodyPr/>
          <a:lstStyle/>
          <a:p>
            <a:pPr>
              <a:spcAft>
                <a:spcPts val="600"/>
              </a:spcAft>
            </a:pPr>
            <a:r>
              <a:rPr lang="en-GB"/>
              <a:t>CCA, cholangiocarcinoma; </a:t>
            </a:r>
            <a:r>
              <a:rPr lang="en-GB" err="1"/>
              <a:t>dCCA</a:t>
            </a:r>
            <a:r>
              <a:rPr lang="en-GB"/>
              <a:t>, distal cholangiocarcinoma; </a:t>
            </a:r>
            <a:r>
              <a:rPr lang="en-GB" err="1"/>
              <a:t>iCCA</a:t>
            </a:r>
            <a:r>
              <a:rPr lang="en-GB"/>
              <a:t>, intrahepatic cholangiocarcinoma; </a:t>
            </a:r>
            <a:r>
              <a:rPr lang="en-GB" err="1"/>
              <a:t>pCCA</a:t>
            </a:r>
            <a:r>
              <a:rPr lang="en-GB"/>
              <a:t> perihilar cholangiocarcinoma</a:t>
            </a:r>
          </a:p>
          <a:p>
            <a:pPr>
              <a:spcAft>
                <a:spcPts val="400"/>
              </a:spcAft>
            </a:pPr>
            <a:r>
              <a:rPr lang="en-GB"/>
              <a:t>1. </a:t>
            </a:r>
            <a:r>
              <a:rPr lang="en-GB">
                <a:hlinkClick r:id="rId4"/>
              </a:rPr>
              <a:t>Khan SA, et al. </a:t>
            </a:r>
            <a:r>
              <a:rPr lang="en-GB" i="1">
                <a:hlinkClick r:id="rId4"/>
              </a:rPr>
              <a:t>Liver Int. </a:t>
            </a:r>
            <a:r>
              <a:rPr lang="en-GB">
                <a:hlinkClick r:id="rId4"/>
              </a:rPr>
              <a:t>2019;39(Suppl. 1):19–31</a:t>
            </a:r>
            <a:r>
              <a:rPr lang="en-GB"/>
              <a:t>; 2. </a:t>
            </a:r>
            <a:r>
              <a:rPr lang="en-GB" err="1">
                <a:hlinkClick r:id="rId5"/>
              </a:rPr>
              <a:t>Banales</a:t>
            </a:r>
            <a:r>
              <a:rPr lang="en-GB">
                <a:hlinkClick r:id="rId5"/>
              </a:rPr>
              <a:t> JM, et al. </a:t>
            </a:r>
            <a:r>
              <a:rPr lang="sv-SE" i="1">
                <a:hlinkClick r:id="rId5"/>
              </a:rPr>
              <a:t>Nat Rev Gastroenterol Hepatol. </a:t>
            </a:r>
            <a:r>
              <a:rPr lang="sv-SE">
                <a:hlinkClick r:id="rId5"/>
              </a:rPr>
              <a:t>2016;13(5):261–280</a:t>
            </a:r>
            <a:r>
              <a:rPr lang="sv-SE"/>
              <a:t>; </a:t>
            </a:r>
            <a:r>
              <a:rPr lang="da-DK"/>
              <a:t>3. </a:t>
            </a:r>
            <a:r>
              <a:rPr lang="da-DK">
                <a:hlinkClick r:id="rId6"/>
              </a:rPr>
              <a:t>Banales JM, et al. </a:t>
            </a:r>
            <a:r>
              <a:rPr lang="da-DK" i="1">
                <a:hlinkClick r:id="rId6"/>
              </a:rPr>
              <a:t>Nat Rev Gastroenterol Hepatol</a:t>
            </a:r>
            <a:r>
              <a:rPr lang="da-DK">
                <a:hlinkClick r:id="rId6"/>
              </a:rPr>
              <a:t>. 2020;17(9):557–588</a:t>
            </a:r>
            <a:r>
              <a:rPr lang="da-DK"/>
              <a:t>; </a:t>
            </a:r>
            <a:r>
              <a:rPr lang="en-GB"/>
              <a:t>4. </a:t>
            </a:r>
            <a:r>
              <a:rPr lang="en-GB">
                <a:hlinkClick r:id="rId7"/>
              </a:rPr>
              <a:t>NCCN. Hepatobiliary cancers – NCCN Clinical Practice Guidelines in Oncology (NCCN Guidelines). Version 3.2021 June 17 2021</a:t>
            </a:r>
            <a:endParaRPr lang="en-GB"/>
          </a:p>
        </p:txBody>
      </p:sp>
      <p:sp>
        <p:nvSpPr>
          <p:cNvPr id="8" name="Rectangle 7">
            <a:extLst>
              <a:ext uri="{FF2B5EF4-FFF2-40B4-BE49-F238E27FC236}">
                <a16:creationId xmlns:a16="http://schemas.microsoft.com/office/drawing/2014/main" id="{3278B53A-B0A1-4C1E-B9A6-1F5FB158F5B8}"/>
              </a:ext>
            </a:extLst>
          </p:cNvPr>
          <p:cNvSpPr/>
          <p:nvPr/>
        </p:nvSpPr>
        <p:spPr>
          <a:xfrm>
            <a:off x="1649902" y="1192481"/>
            <a:ext cx="3778527" cy="307777"/>
          </a:xfrm>
          <a:prstGeom prst="rect">
            <a:avLst/>
          </a:prstGeom>
          <a:solidFill>
            <a:srgbClr val="033778"/>
          </a:solid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1400" b="1">
                <a:solidFill>
                  <a:schemeClr val="bg1"/>
                </a:solidFill>
                <a:latin typeface="+mn-lt"/>
                <a:cs typeface="Arial" panose="020B0604020202020204" pitchFamily="34" charset="0"/>
              </a:rPr>
              <a:t>Maximum reported Incidence of CCA</a:t>
            </a:r>
            <a:r>
              <a:rPr lang="en-US" sz="1400" b="1" baseline="30000">
                <a:solidFill>
                  <a:schemeClr val="bg1"/>
                </a:solidFill>
                <a:latin typeface="+mn-lt"/>
                <a:cs typeface="Arial" panose="020B0604020202020204" pitchFamily="34" charset="0"/>
              </a:rPr>
              <a:t>2</a:t>
            </a:r>
            <a:endParaRPr lang="en-US" sz="1400" b="1">
              <a:solidFill>
                <a:schemeClr val="bg1"/>
              </a:solidFill>
              <a:latin typeface="+mn-lt"/>
              <a:cs typeface="Arial" panose="020B0604020202020204" pitchFamily="34" charset="0"/>
            </a:endParaRPr>
          </a:p>
        </p:txBody>
      </p:sp>
      <p:sp>
        <p:nvSpPr>
          <p:cNvPr id="10" name="ZoneTexte 9">
            <a:extLst>
              <a:ext uri="{FF2B5EF4-FFF2-40B4-BE49-F238E27FC236}">
                <a16:creationId xmlns:a16="http://schemas.microsoft.com/office/drawing/2014/main" id="{4930A53B-D10B-4E46-86F5-70F5989C9648}"/>
              </a:ext>
            </a:extLst>
          </p:cNvPr>
          <p:cNvSpPr txBox="1"/>
          <p:nvPr/>
        </p:nvSpPr>
        <p:spPr>
          <a:xfrm>
            <a:off x="4032065" y="5436035"/>
            <a:ext cx="4829998" cy="430887"/>
          </a:xfrm>
          <a:prstGeom prst="rect">
            <a:avLst/>
          </a:prstGeom>
          <a:solidFill>
            <a:schemeClr val="bg1"/>
          </a:solidFill>
          <a:ln>
            <a:solidFill>
              <a:schemeClr val="tx1">
                <a:lumMod val="50000"/>
                <a:lumOff val="50000"/>
              </a:schemeClr>
            </a:solidFill>
          </a:ln>
        </p:spPr>
        <p:txBody>
          <a:bodyPr wrap="square" rtlCol="0">
            <a:spAutoFit/>
          </a:bodyPr>
          <a:lstStyle/>
          <a:p>
            <a:pPr algn="ctr"/>
            <a:r>
              <a:rPr lang="fr-FR" sz="1000" b="1"/>
              <a:t>Incidence (per 100,000 people)</a:t>
            </a:r>
          </a:p>
          <a:p>
            <a:pPr algn="ctr"/>
            <a:r>
              <a:rPr lang="fr-FR" sz="1200" b="1">
                <a:solidFill>
                  <a:srgbClr val="00C8FF"/>
                </a:solidFill>
              </a:rPr>
              <a:t>•</a:t>
            </a:r>
            <a:r>
              <a:rPr lang="fr-FR" sz="1000"/>
              <a:t> Rare cancer &lt;6 cases            </a:t>
            </a:r>
            <a:r>
              <a:rPr lang="fr-FR" sz="1200" b="1">
                <a:solidFill>
                  <a:srgbClr val="033778"/>
                </a:solidFill>
              </a:rPr>
              <a:t>•</a:t>
            </a:r>
            <a:r>
              <a:rPr lang="fr-FR" sz="1000"/>
              <a:t> Non-rare cancer ≥ 6 cases</a:t>
            </a:r>
          </a:p>
        </p:txBody>
      </p:sp>
      <p:graphicFrame>
        <p:nvGraphicFramePr>
          <p:cNvPr id="11" name="Table 4">
            <a:extLst>
              <a:ext uri="{FF2B5EF4-FFF2-40B4-BE49-F238E27FC236}">
                <a16:creationId xmlns:a16="http://schemas.microsoft.com/office/drawing/2014/main" id="{94DC1C31-E6D1-450B-AFD3-B15ED41DCD1B}"/>
              </a:ext>
            </a:extLst>
          </p:cNvPr>
          <p:cNvGraphicFramePr>
            <a:graphicFrameLocks noGrp="1"/>
          </p:cNvGraphicFramePr>
          <p:nvPr>
            <p:extLst>
              <p:ext uri="{D42A27DB-BD31-4B8C-83A1-F6EECF244321}">
                <p14:modId xmlns:p14="http://schemas.microsoft.com/office/powerpoint/2010/main" val="1972241748"/>
              </p:ext>
            </p:extLst>
          </p:nvPr>
        </p:nvGraphicFramePr>
        <p:xfrm>
          <a:off x="1625881" y="1610293"/>
          <a:ext cx="1784411" cy="4071981"/>
        </p:xfrm>
        <a:graphic>
          <a:graphicData uri="http://schemas.openxmlformats.org/drawingml/2006/table">
            <a:tbl>
              <a:tblPr firstRow="1" bandRow="1"/>
              <a:tblGrid>
                <a:gridCol w="1176090">
                  <a:extLst>
                    <a:ext uri="{9D8B030D-6E8A-4147-A177-3AD203B41FA5}">
                      <a16:colId xmlns:a16="http://schemas.microsoft.com/office/drawing/2014/main" val="3119030087"/>
                    </a:ext>
                  </a:extLst>
                </a:gridCol>
                <a:gridCol w="608321">
                  <a:extLst>
                    <a:ext uri="{9D8B030D-6E8A-4147-A177-3AD203B41FA5}">
                      <a16:colId xmlns:a16="http://schemas.microsoft.com/office/drawing/2014/main" val="2602577572"/>
                    </a:ext>
                  </a:extLst>
                </a:gridCol>
              </a:tblGrid>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THAILAND</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85.00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3421336132"/>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SOUTH KOREA</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8.75</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2273340269"/>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CHINA</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7.55</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1623772138"/>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JAPAN</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3.50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2441271971"/>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ITALY</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3.36</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777902121"/>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GERMANY</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3.00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2817926934"/>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UK</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2.70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860146620"/>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AUSTRIA</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2.67</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2596886219"/>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USA</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1.60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1533428777"/>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SINGAPORE</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1.45</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1403041945"/>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FRANCE</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1.30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2407448310"/>
                  </a:ext>
                </a:extLst>
              </a:tr>
              <a:tr h="190697">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DENMARK</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1.27</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2428511036"/>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FINELAND</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1.05</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3459694730"/>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POLAND</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0.70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3119217521"/>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SPAIN</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0.50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3260656971"/>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SWITZERLAND</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0.45</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3009944233"/>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AUSTRALIA</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0.43</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79898843"/>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NEW ZEALAND</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0.40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323480364"/>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CANADA</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0.35</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4059426649"/>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PUERTO RICO</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0.35</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2291496427"/>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COSTA RICA</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0.30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4194774337"/>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ISRAEL</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0.30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C8FF">
                        <a:alpha val="20109"/>
                      </a:srgbClr>
                    </a:solidFill>
                  </a:tcPr>
                </a:tc>
                <a:extLst>
                  <a:ext uri="{0D108BD9-81ED-4DB2-BD59-A6C34878D82A}">
                    <a16:rowId xmlns:a16="http://schemas.microsoft.com/office/drawing/2014/main" val="2558868406"/>
                  </a:ext>
                </a:extLst>
              </a:tr>
              <a:tr h="176422">
                <a:tc>
                  <a:txBody>
                    <a:bodyPr/>
                    <a:lstStyle/>
                    <a:p>
                      <a:pPr algn="l" fontAlgn="b"/>
                      <a:r>
                        <a:rPr lang="fr-FR" sz="800" b="0" i="0" u="none" strike="noStrike">
                          <a:solidFill>
                            <a:srgbClr val="000000"/>
                          </a:solidFill>
                          <a:effectLst/>
                          <a:latin typeface="Arial" panose="020B0604020202020204" pitchFamily="34" charset="0"/>
                          <a:cs typeface="Arial" panose="020B0604020202020204" pitchFamily="34" charset="0"/>
                        </a:rPr>
                        <a:t>VIETNAM</a:t>
                      </a:r>
                    </a:p>
                  </a:txBody>
                  <a:tcPr marL="108000" marR="0" marT="9525"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tc>
                  <a:txBody>
                    <a:bodyPr/>
                    <a:lstStyle/>
                    <a:p>
                      <a:pPr algn="ctr" fontAlgn="b"/>
                      <a:r>
                        <a:rPr lang="fr-FR" sz="800" b="0" i="0" u="none" strike="noStrike">
                          <a:solidFill>
                            <a:srgbClr val="000000"/>
                          </a:solidFill>
                          <a:effectLst/>
                          <a:latin typeface="Arial" panose="020B0604020202020204" pitchFamily="34" charset="0"/>
                          <a:cs typeface="Arial" panose="020B0604020202020204" pitchFamily="34" charset="0"/>
                        </a:rPr>
                        <a:t>0.10</a:t>
                      </a:r>
                    </a:p>
                  </a:txBody>
                  <a:tcPr marL="10800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33778">
                        <a:alpha val="20109"/>
                      </a:srgbClr>
                    </a:solidFill>
                  </a:tcPr>
                </a:tc>
                <a:extLst>
                  <a:ext uri="{0D108BD9-81ED-4DB2-BD59-A6C34878D82A}">
                    <a16:rowId xmlns:a16="http://schemas.microsoft.com/office/drawing/2014/main" val="3006726659"/>
                  </a:ext>
                </a:extLst>
              </a:tr>
            </a:tbl>
          </a:graphicData>
        </a:graphic>
      </p:graphicFrame>
      <p:sp>
        <p:nvSpPr>
          <p:cNvPr id="4" name="Rectangle: Rounded Corners 3">
            <a:extLst>
              <a:ext uri="{FF2B5EF4-FFF2-40B4-BE49-F238E27FC236}">
                <a16:creationId xmlns:a16="http://schemas.microsoft.com/office/drawing/2014/main" id="{9ADD9FEA-73A5-B6DB-6208-DBEA09B2563B}"/>
              </a:ext>
            </a:extLst>
          </p:cNvPr>
          <p:cNvSpPr/>
          <p:nvPr/>
        </p:nvSpPr>
        <p:spPr>
          <a:xfrm>
            <a:off x="1625881" y="4423482"/>
            <a:ext cx="1784411"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Content Placeholder 3">
            <a:extLst>
              <a:ext uri="{FF2B5EF4-FFF2-40B4-BE49-F238E27FC236}">
                <a16:creationId xmlns:a16="http://schemas.microsoft.com/office/drawing/2014/main" id="{3FDFB442-090C-4EF7-8ED5-2CABAD6D66C8}"/>
              </a:ext>
            </a:extLst>
          </p:cNvPr>
          <p:cNvSpPr>
            <a:spLocks noGrp="1"/>
          </p:cNvSpPr>
          <p:nvPr>
            <p:ph idx="1"/>
          </p:nvPr>
        </p:nvSpPr>
        <p:spPr>
          <a:xfrm>
            <a:off x="9213421" y="1363326"/>
            <a:ext cx="2727025" cy="4095749"/>
          </a:xfrm>
        </p:spPr>
        <p:txBody>
          <a:bodyPr>
            <a:normAutofit/>
          </a:bodyPr>
          <a:lstStyle/>
          <a:p>
            <a:pPr>
              <a:lnSpc>
                <a:spcPct val="100000"/>
              </a:lnSpc>
              <a:spcBef>
                <a:spcPts val="600"/>
              </a:spcBef>
            </a:pPr>
            <a:r>
              <a:rPr lang="en-US" sz="1500"/>
              <a:t>CCA incidence varies globally, presumably reflecting differences in </a:t>
            </a:r>
            <a:r>
              <a:rPr lang="en-US" sz="1500" b="1"/>
              <a:t>geographical risk  factors</a:t>
            </a:r>
            <a:r>
              <a:rPr lang="en-US" sz="1500"/>
              <a:t> and </a:t>
            </a:r>
            <a:r>
              <a:rPr lang="en-US" sz="1500" b="1"/>
              <a:t>genetic determinants</a:t>
            </a:r>
            <a:r>
              <a:rPr lang="en-US" sz="1500" baseline="30000"/>
              <a:t>1</a:t>
            </a:r>
          </a:p>
          <a:p>
            <a:pPr>
              <a:lnSpc>
                <a:spcPct val="100000"/>
              </a:lnSpc>
              <a:spcBef>
                <a:spcPts val="600"/>
              </a:spcBef>
            </a:pPr>
            <a:r>
              <a:rPr lang="en-US" sz="1500"/>
              <a:t>A general </a:t>
            </a:r>
            <a:r>
              <a:rPr lang="en-US" sz="1500" b="1"/>
              <a:t>increase in </a:t>
            </a:r>
            <a:r>
              <a:rPr lang="en-US" sz="1500" b="1" err="1"/>
              <a:t>iCCA</a:t>
            </a:r>
            <a:r>
              <a:rPr lang="en-US" sz="1500" b="1"/>
              <a:t> </a:t>
            </a:r>
            <a:r>
              <a:rPr lang="en-US" sz="1500"/>
              <a:t>incidence worldwide has been reported</a:t>
            </a:r>
            <a:r>
              <a:rPr lang="en-US" sz="1500" baseline="30000"/>
              <a:t>3</a:t>
            </a:r>
          </a:p>
          <a:p>
            <a:pPr>
              <a:lnSpc>
                <a:spcPct val="100000"/>
              </a:lnSpc>
              <a:spcBef>
                <a:spcPts val="600"/>
              </a:spcBef>
            </a:pPr>
            <a:r>
              <a:rPr lang="en-US" sz="1500"/>
              <a:t>This is potentially due to an </a:t>
            </a:r>
            <a:r>
              <a:rPr lang="en-US" sz="1500" b="1"/>
              <a:t>improvement in the ability to accurately diagnose </a:t>
            </a:r>
            <a:r>
              <a:rPr lang="en-US" sz="1500"/>
              <a:t>iCCA</a:t>
            </a:r>
            <a:r>
              <a:rPr lang="en-US" sz="1500" baseline="30000"/>
              <a:t>3,4</a:t>
            </a:r>
          </a:p>
          <a:p>
            <a:pPr>
              <a:lnSpc>
                <a:spcPct val="100000"/>
              </a:lnSpc>
              <a:spcBef>
                <a:spcPts val="600"/>
              </a:spcBef>
            </a:pPr>
            <a:r>
              <a:rPr lang="en-US" sz="1500"/>
              <a:t>The incidences of </a:t>
            </a:r>
            <a:r>
              <a:rPr lang="en-US" sz="1500" b="1" err="1"/>
              <a:t>pCCA</a:t>
            </a:r>
            <a:r>
              <a:rPr lang="en-US" sz="1500" b="1"/>
              <a:t> and </a:t>
            </a:r>
            <a:r>
              <a:rPr lang="en-US" sz="1500" b="1" err="1"/>
              <a:t>dCCA</a:t>
            </a:r>
            <a:r>
              <a:rPr lang="en-US" sz="1500" b="1"/>
              <a:t> seem to be decreasing</a:t>
            </a:r>
            <a:r>
              <a:rPr lang="en-US" sz="1500" baseline="30000"/>
              <a:t>2</a:t>
            </a:r>
          </a:p>
        </p:txBody>
      </p:sp>
    </p:spTree>
    <p:extLst>
      <p:ext uri="{BB962C8B-B14F-4D97-AF65-F5344CB8AC3E}">
        <p14:creationId xmlns:p14="http://schemas.microsoft.com/office/powerpoint/2010/main" val="3795205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3D2BB-8B2F-0597-3F34-578CAFB59D97}"/>
              </a:ext>
            </a:extLst>
          </p:cNvPr>
          <p:cNvSpPr>
            <a:spLocks noGrp="1"/>
          </p:cNvSpPr>
          <p:nvPr>
            <p:ph type="title"/>
          </p:nvPr>
        </p:nvSpPr>
        <p:spPr/>
        <p:txBody>
          <a:bodyPr/>
          <a:lstStyle/>
          <a:p>
            <a:r>
              <a:rPr lang="en-AU"/>
              <a:t>Mortality rates for </a:t>
            </a:r>
            <a:r>
              <a:rPr lang="en-AU" err="1"/>
              <a:t>iCCA</a:t>
            </a:r>
            <a:r>
              <a:rPr lang="en-AU"/>
              <a:t> are increasing while survival rates remain low</a:t>
            </a:r>
            <a:r>
              <a:rPr lang="en-AU" baseline="30000"/>
              <a:t>1, 2</a:t>
            </a:r>
          </a:p>
        </p:txBody>
      </p:sp>
      <p:sp>
        <p:nvSpPr>
          <p:cNvPr id="4" name="Text Placeholder 3">
            <a:extLst>
              <a:ext uri="{FF2B5EF4-FFF2-40B4-BE49-F238E27FC236}">
                <a16:creationId xmlns:a16="http://schemas.microsoft.com/office/drawing/2014/main" id="{4C04E1ED-A2F6-80E2-7E9F-0BB3F5AE165D}"/>
              </a:ext>
            </a:extLst>
          </p:cNvPr>
          <p:cNvSpPr>
            <a:spLocks noGrp="1"/>
          </p:cNvSpPr>
          <p:nvPr>
            <p:ph type="body" sz="quarter" idx="13"/>
          </p:nvPr>
        </p:nvSpPr>
        <p:spPr>
          <a:xfrm>
            <a:off x="1627200" y="6141255"/>
            <a:ext cx="9727200" cy="536665"/>
          </a:xfrm>
        </p:spPr>
        <p:txBody>
          <a:bodyPr vert="horz" lIns="0" tIns="0" rIns="91440" bIns="45720" rtlCol="0" anchor="t">
            <a:normAutofit/>
          </a:bodyPr>
          <a:lstStyle/>
          <a:p>
            <a:r>
              <a:rPr lang="en-AU">
                <a:cs typeface="Arial"/>
              </a:rPr>
              <a:t>CCA, cholangiocarcinoma; </a:t>
            </a:r>
            <a:r>
              <a:rPr lang="en-AU" err="1">
                <a:cs typeface="Arial"/>
              </a:rPr>
              <a:t>eCCA</a:t>
            </a:r>
            <a:r>
              <a:rPr lang="en-AU">
                <a:cs typeface="Arial"/>
              </a:rPr>
              <a:t> extrahepatic cholangiocarcinoma; </a:t>
            </a:r>
            <a:r>
              <a:rPr lang="en-AU" err="1">
                <a:cs typeface="Arial"/>
              </a:rPr>
              <a:t>iCCA</a:t>
            </a:r>
            <a:r>
              <a:rPr lang="en-AU">
                <a:cs typeface="Arial"/>
              </a:rPr>
              <a:t>, intrahepatic cholangiocarcinoma</a:t>
            </a:r>
            <a:endParaRPr lang="en-US"/>
          </a:p>
          <a:p>
            <a:endParaRPr lang="en-AU">
              <a:cs typeface="Arial"/>
            </a:endParaRPr>
          </a:p>
          <a:p>
            <a:r>
              <a:rPr lang="en-AU"/>
              <a:t>1. </a:t>
            </a:r>
            <a:r>
              <a:rPr lang="da-DK">
                <a:hlinkClick r:id="rId3"/>
              </a:rPr>
              <a:t>Vithayathil M et al. J Hepatol. 2022; 77(6): 1690-1698</a:t>
            </a:r>
            <a:r>
              <a:rPr lang="da-DK"/>
              <a:t>; 2.</a:t>
            </a:r>
            <a:r>
              <a:rPr lang="en-GB"/>
              <a:t> Bibeau K, et al. Oral presentation at: ASCO Gastrointestinal Cancers Virtual Symposium; January 15–17, 2021</a:t>
            </a:r>
            <a:endParaRPr lang="en-AU">
              <a:cs typeface="Arial"/>
            </a:endParaRPr>
          </a:p>
        </p:txBody>
      </p:sp>
      <p:sp>
        <p:nvSpPr>
          <p:cNvPr id="7" name="Content Placeholder 3">
            <a:extLst>
              <a:ext uri="{FF2B5EF4-FFF2-40B4-BE49-F238E27FC236}">
                <a16:creationId xmlns:a16="http://schemas.microsoft.com/office/drawing/2014/main" id="{A248C54D-7A87-6E8A-4816-B8413C946132}"/>
              </a:ext>
            </a:extLst>
          </p:cNvPr>
          <p:cNvSpPr txBox="1">
            <a:spLocks/>
          </p:cNvSpPr>
          <p:nvPr/>
        </p:nvSpPr>
        <p:spPr>
          <a:xfrm>
            <a:off x="8983255" y="1236182"/>
            <a:ext cx="3091590" cy="4704193"/>
          </a:xfrm>
          <a:prstGeom prst="rect">
            <a:avLst/>
          </a:prstGeom>
        </p:spPr>
        <p:txBody>
          <a:bodyPr>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1800" kern="1200">
                <a:solidFill>
                  <a:srgbClr val="0075BE"/>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defRPr sz="1600" kern="1200">
                <a:solidFill>
                  <a:srgbClr val="0075BE"/>
                </a:solidFill>
                <a:latin typeface="+mn-lt"/>
                <a:ea typeface="+mn-ea"/>
                <a:cs typeface="+mn-cs"/>
              </a:defRPr>
            </a:lvl2pPr>
            <a:lvl3pPr marL="809625"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3pPr>
            <a:lvl4pPr marL="1079500"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4pPr>
            <a:lvl5pPr marL="1341438" indent="-261938"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endParaRPr lang="en-GB" sz="1600"/>
          </a:p>
        </p:txBody>
      </p:sp>
      <p:graphicFrame>
        <p:nvGraphicFramePr>
          <p:cNvPr id="13" name="Chart 12">
            <a:extLst>
              <a:ext uri="{FF2B5EF4-FFF2-40B4-BE49-F238E27FC236}">
                <a16:creationId xmlns:a16="http://schemas.microsoft.com/office/drawing/2014/main" id="{88D19359-E9A9-ADE8-0DB5-DF130EA59353}"/>
              </a:ext>
            </a:extLst>
          </p:cNvPr>
          <p:cNvGraphicFramePr/>
          <p:nvPr>
            <p:extLst>
              <p:ext uri="{D42A27DB-BD31-4B8C-83A1-F6EECF244321}">
                <p14:modId xmlns:p14="http://schemas.microsoft.com/office/powerpoint/2010/main" val="4221243205"/>
              </p:ext>
            </p:extLst>
          </p:nvPr>
        </p:nvGraphicFramePr>
        <p:xfrm>
          <a:off x="1543630" y="1247709"/>
          <a:ext cx="5768182" cy="3319829"/>
        </p:xfrm>
        <a:graphic>
          <a:graphicData uri="http://schemas.openxmlformats.org/drawingml/2006/chart">
            <c:chart xmlns:c="http://schemas.openxmlformats.org/drawingml/2006/chart" xmlns:r="http://schemas.openxmlformats.org/officeDocument/2006/relationships" r:id="rId4"/>
          </a:graphicData>
        </a:graphic>
      </p:graphicFrame>
      <p:sp>
        <p:nvSpPr>
          <p:cNvPr id="14" name="Content Placeholder 3">
            <a:extLst>
              <a:ext uri="{FF2B5EF4-FFF2-40B4-BE49-F238E27FC236}">
                <a16:creationId xmlns:a16="http://schemas.microsoft.com/office/drawing/2014/main" id="{F0EA4BEC-93FB-EBC7-4BF1-56DEED782D85}"/>
              </a:ext>
            </a:extLst>
          </p:cNvPr>
          <p:cNvSpPr txBox="1">
            <a:spLocks/>
          </p:cNvSpPr>
          <p:nvPr/>
        </p:nvSpPr>
        <p:spPr>
          <a:xfrm>
            <a:off x="1526211" y="4888733"/>
            <a:ext cx="5412664" cy="1478951"/>
          </a:xfrm>
          <a:prstGeom prst="rect">
            <a:avLst/>
          </a:prstGeom>
        </p:spPr>
        <p:txBody>
          <a:bodyPr lIns="91440" tIns="45720" rIns="91440" bIns="45720" anchor="t">
            <a:normAutofit/>
          </a:bodyPr>
          <a:lstStyle>
            <a:lvl1pPr marL="269875" indent="-269875" algn="l" defTabSz="914400" rtl="0" eaLnBrk="1" latinLnBrk="0" hangingPunct="1">
              <a:lnSpc>
                <a:spcPct val="90000"/>
              </a:lnSpc>
              <a:spcBef>
                <a:spcPts val="1000"/>
              </a:spcBef>
              <a:buFont typeface="Arial" panose="020B0604020202020204" pitchFamily="34" charset="0"/>
              <a:buChar char="•"/>
              <a:defRPr sz="1800" kern="1200">
                <a:solidFill>
                  <a:srgbClr val="0075BE"/>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defRPr sz="1600" kern="1200">
                <a:solidFill>
                  <a:srgbClr val="0075BE"/>
                </a:solidFill>
                <a:latin typeface="+mn-lt"/>
                <a:ea typeface="+mn-ea"/>
                <a:cs typeface="+mn-cs"/>
              </a:defRPr>
            </a:lvl2pPr>
            <a:lvl3pPr marL="809625"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3pPr>
            <a:lvl4pPr marL="1079500" indent="-269875"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4pPr>
            <a:lvl5pPr marL="1341438" indent="-261938" algn="l" defTabSz="914400" rtl="0" eaLnBrk="1" latinLnBrk="0" hangingPunct="1">
              <a:lnSpc>
                <a:spcPct val="90000"/>
              </a:lnSpc>
              <a:spcBef>
                <a:spcPts val="500"/>
              </a:spcBef>
              <a:buFont typeface="Arial" panose="020B0604020202020204" pitchFamily="34" charset="0"/>
              <a:buChar char="•"/>
              <a:defRPr sz="1400" kern="1200">
                <a:solidFill>
                  <a:srgbClr val="0075B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1400"/>
              <a:t>Average change </a:t>
            </a:r>
            <a:r>
              <a:rPr lang="en-US" sz="1400" err="1"/>
              <a:t>iCCA</a:t>
            </a:r>
            <a:r>
              <a:rPr lang="en-US" sz="1400"/>
              <a:t> </a:t>
            </a:r>
            <a:r>
              <a:rPr lang="en-US" sz="1400">
                <a:solidFill>
                  <a:srgbClr val="00B050"/>
                </a:solidFill>
              </a:rPr>
              <a:t>⬆</a:t>
            </a:r>
            <a:r>
              <a:rPr lang="en-US" sz="1400"/>
              <a:t> 3.75% and </a:t>
            </a:r>
            <a:r>
              <a:rPr lang="en-US" sz="1400" err="1"/>
              <a:t>eCCA</a:t>
            </a:r>
            <a:r>
              <a:rPr lang="en-US" sz="1400"/>
              <a:t> </a:t>
            </a:r>
            <a:r>
              <a:rPr lang="en-US" sz="1400">
                <a:solidFill>
                  <a:srgbClr val="FF0000"/>
                </a:solidFill>
              </a:rPr>
              <a:t>⬇</a:t>
            </a:r>
            <a:r>
              <a:rPr lang="en-US" sz="1400"/>
              <a:t> 6.45%</a:t>
            </a:r>
            <a:endParaRPr lang="en-US" sz="1400">
              <a:cs typeface="Arial"/>
            </a:endParaRPr>
          </a:p>
          <a:p>
            <a:pPr>
              <a:lnSpc>
                <a:spcPct val="100000"/>
              </a:lnSpc>
              <a:spcBef>
                <a:spcPts val="600"/>
              </a:spcBef>
            </a:pPr>
            <a:r>
              <a:rPr lang="en-US" sz="1400"/>
              <a:t>A reduction in </a:t>
            </a:r>
            <a:r>
              <a:rPr lang="en-US" sz="1400" err="1"/>
              <a:t>eCCA</a:t>
            </a:r>
            <a:r>
              <a:rPr lang="en-US" sz="1400"/>
              <a:t> mortality rates follows the increased use of </a:t>
            </a:r>
            <a:r>
              <a:rPr lang="en-US" sz="1400" err="1"/>
              <a:t>laparoscoptic</a:t>
            </a:r>
            <a:r>
              <a:rPr lang="en-US" sz="1400"/>
              <a:t> cholecystectomy.</a:t>
            </a:r>
          </a:p>
        </p:txBody>
      </p:sp>
      <p:sp>
        <p:nvSpPr>
          <p:cNvPr id="17" name="TextBox 20">
            <a:extLst>
              <a:ext uri="{FF2B5EF4-FFF2-40B4-BE49-F238E27FC236}">
                <a16:creationId xmlns:a16="http://schemas.microsoft.com/office/drawing/2014/main" id="{EE5083D3-5D0F-21E4-53DF-8AAC5E7F7746}"/>
              </a:ext>
            </a:extLst>
          </p:cNvPr>
          <p:cNvSpPr txBox="1"/>
          <p:nvPr/>
        </p:nvSpPr>
        <p:spPr>
          <a:xfrm>
            <a:off x="7243068" y="1212777"/>
            <a:ext cx="4493571" cy="523220"/>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defPPr>
              <a:defRPr lang="en-US"/>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pPr algn="ctr"/>
            <a:r>
              <a:rPr lang="en-GB" sz="1400" b="1">
                <a:latin typeface="+mn-lt"/>
              </a:rPr>
              <a:t>5-year survival rates of patients from the </a:t>
            </a:r>
            <a:br>
              <a:rPr lang="en-GB" sz="1400" b="1">
                <a:latin typeface="+mn-lt"/>
              </a:rPr>
            </a:br>
            <a:r>
              <a:rPr lang="en-GB" sz="1400" b="1">
                <a:latin typeface="+mn-lt"/>
              </a:rPr>
              <a:t>USA with CCA</a:t>
            </a:r>
            <a:r>
              <a:rPr lang="en-GB" sz="1400" b="1" baseline="30000">
                <a:latin typeface="+mn-lt"/>
              </a:rPr>
              <a:t>2</a:t>
            </a:r>
          </a:p>
        </p:txBody>
      </p:sp>
      <p:graphicFrame>
        <p:nvGraphicFramePr>
          <p:cNvPr id="18" name="Chart 17">
            <a:extLst>
              <a:ext uri="{FF2B5EF4-FFF2-40B4-BE49-F238E27FC236}">
                <a16:creationId xmlns:a16="http://schemas.microsoft.com/office/drawing/2014/main" id="{BCCA4CAC-881E-7C58-E517-9F239AB08B28}"/>
              </a:ext>
            </a:extLst>
          </p:cNvPr>
          <p:cNvGraphicFramePr/>
          <p:nvPr>
            <p:extLst>
              <p:ext uri="{D42A27DB-BD31-4B8C-83A1-F6EECF244321}">
                <p14:modId xmlns:p14="http://schemas.microsoft.com/office/powerpoint/2010/main" val="1651134926"/>
              </p:ext>
            </p:extLst>
          </p:nvPr>
        </p:nvGraphicFramePr>
        <p:xfrm>
          <a:off x="7267674" y="1550643"/>
          <a:ext cx="4168647" cy="443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6730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4F1D2C-B131-4F75-A058-5FB04D0089A5}"/>
              </a:ext>
            </a:extLst>
          </p:cNvPr>
          <p:cNvSpPr>
            <a:spLocks noGrp="1"/>
          </p:cNvSpPr>
          <p:nvPr>
            <p:ph type="title"/>
          </p:nvPr>
        </p:nvSpPr>
        <p:spPr/>
        <p:txBody>
          <a:bodyPr/>
          <a:lstStyle/>
          <a:p>
            <a:r>
              <a:rPr lang="en-GB">
                <a:latin typeface="Arial"/>
                <a:cs typeface="Arial"/>
              </a:rPr>
              <a:t>2. Molecular profiling</a:t>
            </a:r>
            <a:endParaRPr lang="en-GB"/>
          </a:p>
        </p:txBody>
      </p:sp>
    </p:spTree>
    <p:extLst>
      <p:ext uri="{BB962C8B-B14F-4D97-AF65-F5344CB8AC3E}">
        <p14:creationId xmlns:p14="http://schemas.microsoft.com/office/powerpoint/2010/main" val="2698938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E8BED5-6A41-46DE-B18B-0049191B709C}"/>
              </a:ext>
            </a:extLst>
          </p:cNvPr>
          <p:cNvSpPr>
            <a:spLocks noGrp="1"/>
          </p:cNvSpPr>
          <p:nvPr>
            <p:ph type="title"/>
          </p:nvPr>
        </p:nvSpPr>
        <p:spPr>
          <a:xfrm>
            <a:off x="1515649" y="225468"/>
            <a:ext cx="9838151" cy="814192"/>
          </a:xfrm>
        </p:spPr>
        <p:txBody>
          <a:bodyPr>
            <a:normAutofit/>
          </a:bodyPr>
          <a:lstStyle/>
          <a:p>
            <a:r>
              <a:rPr lang="en-GB" altLang="x-none"/>
              <a:t>Importance of molecular profiling and main actionable targets</a:t>
            </a:r>
            <a:endParaRPr lang="en-GB"/>
          </a:p>
        </p:txBody>
      </p:sp>
      <p:sp>
        <p:nvSpPr>
          <p:cNvPr id="3" name="Content Placeholder 2">
            <a:extLst>
              <a:ext uri="{FF2B5EF4-FFF2-40B4-BE49-F238E27FC236}">
                <a16:creationId xmlns:a16="http://schemas.microsoft.com/office/drawing/2014/main" id="{E7B4533E-59E9-4BE3-B329-97DAA05CD072}"/>
              </a:ext>
            </a:extLst>
          </p:cNvPr>
          <p:cNvSpPr>
            <a:spLocks noGrp="1"/>
          </p:cNvSpPr>
          <p:nvPr>
            <p:ph idx="1"/>
          </p:nvPr>
        </p:nvSpPr>
        <p:spPr>
          <a:xfrm>
            <a:off x="7611731" y="1253570"/>
            <a:ext cx="3893056" cy="4717317"/>
          </a:xfrm>
        </p:spPr>
        <p:txBody>
          <a:bodyPr>
            <a:normAutofit fontScale="92500"/>
          </a:bodyPr>
          <a:lstStyle/>
          <a:p>
            <a:pPr marL="0" indent="0" algn="ctr">
              <a:buNone/>
            </a:pPr>
            <a:r>
              <a:rPr lang="en-GB" sz="1500" b="1"/>
              <a:t>Actionable genomic alterations have                been identified in over 50% of patients   with iCCA</a:t>
            </a:r>
            <a:r>
              <a:rPr lang="en-GB" sz="1500" baseline="30000"/>
              <a:t>1,2</a:t>
            </a:r>
          </a:p>
          <a:p>
            <a:r>
              <a:rPr lang="en-GB" sz="1500" b="1"/>
              <a:t>IDH1</a:t>
            </a:r>
            <a:r>
              <a:rPr lang="en-GB" sz="1500"/>
              <a:t> and </a:t>
            </a:r>
            <a:r>
              <a:rPr lang="en-GB" sz="1500" b="1"/>
              <a:t>FGFR2</a:t>
            </a:r>
            <a:r>
              <a:rPr lang="en-GB" sz="1500"/>
              <a:t> are currently seen as the primary actionable targets within BTC and these occur predominantly in iCCA</a:t>
            </a:r>
            <a:r>
              <a:rPr lang="en-GB" sz="1500" baseline="30000"/>
              <a:t>1,3</a:t>
            </a:r>
            <a:endParaRPr lang="en-GB" sz="1500"/>
          </a:p>
          <a:p>
            <a:r>
              <a:rPr lang="en-GB" sz="1500"/>
              <a:t>Rates of mutation vary highly between sources and can differ geographically</a:t>
            </a:r>
            <a:r>
              <a:rPr lang="en-GB" sz="1500" baseline="30000"/>
              <a:t>4</a:t>
            </a:r>
            <a:endParaRPr lang="en-GB" sz="1500"/>
          </a:p>
          <a:p>
            <a:pPr marL="273050" indent="0">
              <a:buNone/>
            </a:pPr>
            <a:r>
              <a:rPr lang="en-GB" sz="1500"/>
              <a:t>A meta-analysis of studies identifying </a:t>
            </a:r>
            <a:r>
              <a:rPr lang="en-GB" sz="1500" err="1"/>
              <a:t>iCCA</a:t>
            </a:r>
            <a:r>
              <a:rPr lang="en-GB" sz="1500"/>
              <a:t> cancers harbouring IDH1 mutations showed</a:t>
            </a:r>
            <a:r>
              <a:rPr lang="en-GB" sz="1500" baseline="30000"/>
              <a:t>:4</a:t>
            </a:r>
          </a:p>
          <a:p>
            <a:pPr lvl="1"/>
            <a:r>
              <a:rPr lang="en-GB" sz="1300"/>
              <a:t>13.1% (522 / 4214) incidence rate with included papers ranging between 4.5% to 55.6%.</a:t>
            </a:r>
          </a:p>
          <a:p>
            <a:pPr lvl="1"/>
            <a:r>
              <a:rPr lang="en-GB" sz="1300"/>
              <a:t>16.5% (399 / 2416) incidence at treatment sites outside of Asia compared to 8.8% (86 / 981) treated at Asian sites.</a:t>
            </a:r>
          </a:p>
          <a:p>
            <a:pPr lvl="1"/>
            <a:r>
              <a:rPr lang="en-GB" sz="1300"/>
              <a:t>A reduced incidence (1.6-1.9% vs 4.2-10.9%) in liver fluke populations may explain the differing incidence between sites.     </a:t>
            </a:r>
          </a:p>
        </p:txBody>
      </p:sp>
      <p:sp>
        <p:nvSpPr>
          <p:cNvPr id="4" name="Text Placeholder 3">
            <a:extLst>
              <a:ext uri="{FF2B5EF4-FFF2-40B4-BE49-F238E27FC236}">
                <a16:creationId xmlns:a16="http://schemas.microsoft.com/office/drawing/2014/main" id="{E9B6A2D8-8D25-4942-9C86-0FA9D509916D}"/>
              </a:ext>
            </a:extLst>
          </p:cNvPr>
          <p:cNvSpPr>
            <a:spLocks noGrp="1"/>
          </p:cNvSpPr>
          <p:nvPr>
            <p:ph type="body" sz="quarter" idx="13"/>
          </p:nvPr>
        </p:nvSpPr>
        <p:spPr>
          <a:xfrm>
            <a:off x="1626600" y="6097720"/>
            <a:ext cx="9727200" cy="536665"/>
          </a:xfrm>
        </p:spPr>
        <p:txBody>
          <a:bodyPr vert="horz" lIns="0" tIns="0" rIns="91440" bIns="45720" rtlCol="0" anchor="t">
            <a:normAutofit/>
          </a:bodyPr>
          <a:lstStyle/>
          <a:p>
            <a:r>
              <a:rPr lang="en-GB">
                <a:cs typeface="Arial"/>
              </a:rPr>
              <a:t>CCA, cholangiocarcinoma; </a:t>
            </a:r>
            <a:r>
              <a:rPr lang="en-GB" err="1">
                <a:cs typeface="Arial"/>
              </a:rPr>
              <a:t>eCCA</a:t>
            </a:r>
            <a:r>
              <a:rPr lang="en-GB">
                <a:cs typeface="Arial"/>
              </a:rPr>
              <a:t> extrahepatic cholangiocarcinoma; </a:t>
            </a:r>
            <a:r>
              <a:rPr lang="en-GB" err="1">
                <a:cs typeface="Arial"/>
              </a:rPr>
              <a:t>iCCA</a:t>
            </a:r>
            <a:r>
              <a:rPr lang="en-GB">
                <a:cs typeface="Arial"/>
              </a:rPr>
              <a:t>, intrahepatic cholangiocarcinoma; IDH1, isocitrate dehydrogenase 1; FGFR2, fibroblast growth factor receptor 2</a:t>
            </a:r>
            <a:endParaRPr lang="en-US"/>
          </a:p>
          <a:p>
            <a:endParaRPr lang="en-GB">
              <a:cs typeface="Arial"/>
            </a:endParaRPr>
          </a:p>
          <a:p>
            <a:r>
              <a:rPr lang="en-GB"/>
              <a:t>1. </a:t>
            </a:r>
            <a:r>
              <a:rPr lang="da-DK" b="0" i="0" u="none" strike="noStrike">
                <a:solidFill>
                  <a:srgbClr val="0075BE"/>
                </a:solidFill>
                <a:effectLst/>
                <a:latin typeface="Arial"/>
                <a:cs typeface="Arial"/>
              </a:rPr>
              <a:t> </a:t>
            </a:r>
            <a:r>
              <a:rPr lang="da-DK" b="0" i="0" u="none" strike="noStrike">
                <a:solidFill>
                  <a:srgbClr val="0075BE"/>
                </a:solidFill>
                <a:effectLst/>
                <a:latin typeface="Arial"/>
                <a:cs typeface="Arial"/>
                <a:hlinkClick r:id="rId3"/>
              </a:rPr>
              <a:t>Lamarca A, et al. </a:t>
            </a:r>
            <a:r>
              <a:rPr lang="da-DK" b="0" i="1" u="none" strike="noStrike">
                <a:solidFill>
                  <a:srgbClr val="0075BE"/>
                </a:solidFill>
                <a:effectLst/>
                <a:latin typeface="Arial"/>
                <a:cs typeface="Arial"/>
                <a:hlinkClick r:id="rId3"/>
              </a:rPr>
              <a:t>J Hepatol. </a:t>
            </a:r>
            <a:r>
              <a:rPr lang="da-DK" b="0" i="0" u="none" strike="noStrike">
                <a:solidFill>
                  <a:srgbClr val="0075BE"/>
                </a:solidFill>
                <a:effectLst/>
                <a:latin typeface="Arial"/>
                <a:cs typeface="Arial"/>
                <a:hlinkClick r:id="rId3"/>
              </a:rPr>
              <a:t>2020;73(1):170–185</a:t>
            </a:r>
            <a:r>
              <a:rPr lang="da-DK" b="0" i="0" u="none" strike="noStrike">
                <a:solidFill>
                  <a:srgbClr val="0075BE"/>
                </a:solidFill>
                <a:effectLst/>
                <a:latin typeface="Arial"/>
                <a:cs typeface="Arial"/>
              </a:rPr>
              <a:t>; 2</a:t>
            </a:r>
            <a:r>
              <a:rPr lang="it-IT"/>
              <a:t>. </a:t>
            </a:r>
            <a:r>
              <a:rPr lang="it-IT">
                <a:hlinkClick r:id="rId4"/>
              </a:rPr>
              <a:t>Verdaguer H et al. Clin Cancer Res. 2022; 28(8):1662-1671</a:t>
            </a:r>
            <a:r>
              <a:rPr lang="it-IT"/>
              <a:t>; 3. </a:t>
            </a:r>
            <a:r>
              <a:rPr lang="it-IT">
                <a:hlinkClick r:id="rId5"/>
              </a:rPr>
              <a:t>Lowery MA et al. Clin Cancer Res. 2018; 24(17): 4154-4161</a:t>
            </a:r>
            <a:r>
              <a:rPr lang="it-IT"/>
              <a:t>; 4. </a:t>
            </a:r>
            <a:r>
              <a:rPr lang="fr-FR">
                <a:hlinkClick r:id="rId6"/>
              </a:rPr>
              <a:t>Boscoe AN et al. J Gastrointest Oncol. 2019; 10(4):751-765</a:t>
            </a:r>
            <a:endParaRPr lang="it-IT">
              <a:cs typeface="Arial"/>
            </a:endParaRPr>
          </a:p>
          <a:p>
            <a:endParaRPr lang="en-GB"/>
          </a:p>
        </p:txBody>
      </p:sp>
      <p:graphicFrame>
        <p:nvGraphicFramePr>
          <p:cNvPr id="5" name="Graphique 16">
            <a:extLst>
              <a:ext uri="{FF2B5EF4-FFF2-40B4-BE49-F238E27FC236}">
                <a16:creationId xmlns:a16="http://schemas.microsoft.com/office/drawing/2014/main" id="{40D31A8A-1658-43FD-E94C-B54AD6246EBC}"/>
              </a:ext>
            </a:extLst>
          </p:cNvPr>
          <p:cNvGraphicFramePr/>
          <p:nvPr>
            <p:extLst>
              <p:ext uri="{D42A27DB-BD31-4B8C-83A1-F6EECF244321}">
                <p14:modId xmlns:p14="http://schemas.microsoft.com/office/powerpoint/2010/main" val="3606473938"/>
              </p:ext>
            </p:extLst>
          </p:nvPr>
        </p:nvGraphicFramePr>
        <p:xfrm>
          <a:off x="1570921" y="1521634"/>
          <a:ext cx="6023223" cy="404217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10722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87CBE17-52C5-4738-9E95-759636363B78}"/>
              </a:ext>
            </a:extLst>
          </p:cNvPr>
          <p:cNvPicPr>
            <a:picLocks noChangeAspect="1"/>
          </p:cNvPicPr>
          <p:nvPr/>
        </p:nvPicPr>
        <p:blipFill>
          <a:blip r:embed="rId2"/>
          <a:stretch>
            <a:fillRect/>
          </a:stretch>
        </p:blipFill>
        <p:spPr>
          <a:xfrm>
            <a:off x="1442947" y="1146102"/>
            <a:ext cx="6719559" cy="4889790"/>
          </a:xfrm>
          <a:prstGeom prst="rect">
            <a:avLst/>
          </a:prstGeom>
        </p:spPr>
      </p:pic>
      <p:sp>
        <p:nvSpPr>
          <p:cNvPr id="2" name="Title 1">
            <a:extLst>
              <a:ext uri="{FF2B5EF4-FFF2-40B4-BE49-F238E27FC236}">
                <a16:creationId xmlns:a16="http://schemas.microsoft.com/office/drawing/2014/main" id="{6137DC9D-3357-B9CE-6CDC-861A979B3617}"/>
              </a:ext>
            </a:extLst>
          </p:cNvPr>
          <p:cNvSpPr>
            <a:spLocks noGrp="1"/>
          </p:cNvSpPr>
          <p:nvPr>
            <p:ph type="title"/>
          </p:nvPr>
        </p:nvSpPr>
        <p:spPr/>
        <p:txBody>
          <a:bodyPr/>
          <a:lstStyle/>
          <a:p>
            <a:r>
              <a:rPr lang="en-AU"/>
              <a:t>Recommendations for Molecular Profiling</a:t>
            </a:r>
            <a:br>
              <a:rPr lang="en-AU"/>
            </a:br>
            <a:r>
              <a:rPr lang="en-AU"/>
              <a:t>ESMO Guidelines for Biliary Tract Cancer (Nov 2022)</a:t>
            </a:r>
            <a:r>
              <a:rPr lang="en-AU" baseline="30000"/>
              <a:t>1</a:t>
            </a:r>
          </a:p>
        </p:txBody>
      </p:sp>
      <p:sp>
        <p:nvSpPr>
          <p:cNvPr id="5" name="Text Placeholder 4">
            <a:extLst>
              <a:ext uri="{FF2B5EF4-FFF2-40B4-BE49-F238E27FC236}">
                <a16:creationId xmlns:a16="http://schemas.microsoft.com/office/drawing/2014/main" id="{5DD034ED-3796-4D0F-54D1-B0B52595C309}"/>
              </a:ext>
            </a:extLst>
          </p:cNvPr>
          <p:cNvSpPr>
            <a:spLocks noGrp="1"/>
          </p:cNvSpPr>
          <p:nvPr>
            <p:ph type="body" sz="quarter" idx="13"/>
          </p:nvPr>
        </p:nvSpPr>
        <p:spPr/>
        <p:txBody>
          <a:bodyPr/>
          <a:lstStyle/>
          <a:p>
            <a:r>
              <a:rPr lang="en-GB"/>
              <a:t>1. </a:t>
            </a:r>
            <a:r>
              <a:rPr lang="en-GB">
                <a:hlinkClick r:id="rId3"/>
              </a:rPr>
              <a:t>Vogel A et al. Ann Oncol. 2022; S0923-7534(22)04699-3</a:t>
            </a:r>
            <a:endParaRPr lang="en-AU"/>
          </a:p>
        </p:txBody>
      </p:sp>
      <p:sp>
        <p:nvSpPr>
          <p:cNvPr id="8" name="Content Placeholder 2">
            <a:extLst>
              <a:ext uri="{FF2B5EF4-FFF2-40B4-BE49-F238E27FC236}">
                <a16:creationId xmlns:a16="http://schemas.microsoft.com/office/drawing/2014/main" id="{80D403D1-6E38-B285-D2B4-52CA994054C1}"/>
              </a:ext>
            </a:extLst>
          </p:cNvPr>
          <p:cNvSpPr txBox="1">
            <a:spLocks/>
          </p:cNvSpPr>
          <p:nvPr/>
        </p:nvSpPr>
        <p:spPr>
          <a:xfrm>
            <a:off x="8272416" y="1606529"/>
            <a:ext cx="3091529" cy="2396847"/>
          </a:xfrm>
          <a:prstGeom prst="rect">
            <a:avLst/>
          </a:prstGeom>
        </p:spPr>
        <p:txBody>
          <a:bodyPr vert="horz" lIns="91440" tIns="45720" rIns="91440" bIns="45720" rtlCol="0">
            <a:normAutofit/>
          </a:bodyPr>
          <a:lstStyle>
            <a:lvl1pPr marL="266700" indent="-266700" algn="l" defTabSz="914400" rtl="0" eaLnBrk="1" latinLnBrk="0" hangingPunct="1">
              <a:lnSpc>
                <a:spcPct val="100000"/>
              </a:lnSpc>
              <a:spcBef>
                <a:spcPts val="1000"/>
              </a:spcBef>
              <a:buFont typeface="Arial" panose="020B0604020202020204" pitchFamily="34" charset="0"/>
              <a:buChar char="•"/>
              <a:tabLst/>
              <a:defRPr sz="1800" kern="1200">
                <a:solidFill>
                  <a:schemeClr val="bg2"/>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100000"/>
              </a:lnSpc>
              <a:spcBef>
                <a:spcPts val="500"/>
              </a:spcBef>
              <a:buFont typeface="Arial" panose="020B0604020202020204" pitchFamily="34" charset="0"/>
              <a:buChar char="–"/>
              <a:tabLst/>
              <a:defRPr sz="1600" kern="1200">
                <a:solidFill>
                  <a:schemeClr val="bg2"/>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GB" sz="1500" b="1"/>
              <a:t>“Molecular profiling should be performed before/during               first-line therapy.”</a:t>
            </a:r>
          </a:p>
          <a:p>
            <a:pPr marL="0" indent="0" algn="ctr">
              <a:lnSpc>
                <a:spcPct val="110000"/>
              </a:lnSpc>
              <a:buNone/>
            </a:pPr>
            <a:r>
              <a:rPr lang="en-GB" sz="1500"/>
              <a:t>“Gene panel should include FGFR2, IDH1, HER2/neu and BRAF to test for hotspot mutations, but may also include genes such as NTRK and c-MET”</a:t>
            </a:r>
          </a:p>
        </p:txBody>
      </p:sp>
      <p:sp>
        <p:nvSpPr>
          <p:cNvPr id="12" name="Content Placeholder 2">
            <a:extLst>
              <a:ext uri="{FF2B5EF4-FFF2-40B4-BE49-F238E27FC236}">
                <a16:creationId xmlns:a16="http://schemas.microsoft.com/office/drawing/2014/main" id="{F0CF222A-2EDE-EFB1-E5E3-7CD425B6A50D}"/>
              </a:ext>
            </a:extLst>
          </p:cNvPr>
          <p:cNvSpPr txBox="1">
            <a:spLocks/>
          </p:cNvSpPr>
          <p:nvPr/>
        </p:nvSpPr>
        <p:spPr>
          <a:xfrm>
            <a:off x="11072561" y="3429000"/>
            <a:ext cx="393072" cy="399149"/>
          </a:xfrm>
          <a:prstGeom prst="rect">
            <a:avLst/>
          </a:prstGeom>
        </p:spPr>
        <p:txBody>
          <a:bodyPr vert="horz" lIns="91440" tIns="45720" rIns="91440" bIns="45720" rtlCol="0">
            <a:normAutofit fontScale="92500" lnSpcReduction="20000"/>
          </a:bodyPr>
          <a:lstStyle>
            <a:lvl1pPr marL="266700" indent="-266700" algn="l" defTabSz="914400" rtl="0" eaLnBrk="1" latinLnBrk="0" hangingPunct="1">
              <a:lnSpc>
                <a:spcPct val="100000"/>
              </a:lnSpc>
              <a:spcBef>
                <a:spcPts val="1000"/>
              </a:spcBef>
              <a:buFont typeface="Arial" panose="020B0604020202020204" pitchFamily="34" charset="0"/>
              <a:buChar char="•"/>
              <a:tabLst/>
              <a:defRPr sz="1800" kern="1200">
                <a:solidFill>
                  <a:schemeClr val="bg2"/>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100000"/>
              </a:lnSpc>
              <a:spcBef>
                <a:spcPts val="500"/>
              </a:spcBef>
              <a:buFont typeface="Arial" panose="020B0604020202020204" pitchFamily="34" charset="0"/>
              <a:buChar char="–"/>
              <a:tabLst/>
              <a:defRPr sz="1600" kern="1200">
                <a:solidFill>
                  <a:schemeClr val="bg2"/>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a:t> </a:t>
            </a:r>
          </a:p>
        </p:txBody>
      </p:sp>
      <p:cxnSp>
        <p:nvCxnSpPr>
          <p:cNvPr id="10" name="Straight Connector 9">
            <a:extLst>
              <a:ext uri="{FF2B5EF4-FFF2-40B4-BE49-F238E27FC236}">
                <a16:creationId xmlns:a16="http://schemas.microsoft.com/office/drawing/2014/main" id="{A20824EF-BB69-E701-D2B1-52BD3A2F0316}"/>
              </a:ext>
            </a:extLst>
          </p:cNvPr>
          <p:cNvCxnSpPr>
            <a:cxnSpLocks/>
          </p:cNvCxnSpPr>
          <p:nvPr/>
        </p:nvCxnSpPr>
        <p:spPr>
          <a:xfrm flipV="1">
            <a:off x="4350985" y="2048349"/>
            <a:ext cx="4034644" cy="25512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6F072A84-7EF9-B5E7-F690-F670B1EB567A}"/>
              </a:ext>
            </a:extLst>
          </p:cNvPr>
          <p:cNvSpPr/>
          <p:nvPr/>
        </p:nvSpPr>
        <p:spPr>
          <a:xfrm>
            <a:off x="3783093" y="4599609"/>
            <a:ext cx="1076291" cy="60582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5418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4419-F8D5-C113-FDDB-4466E28A518A}"/>
              </a:ext>
            </a:extLst>
          </p:cNvPr>
          <p:cNvSpPr>
            <a:spLocks noGrp="1"/>
          </p:cNvSpPr>
          <p:nvPr>
            <p:ph type="title"/>
          </p:nvPr>
        </p:nvSpPr>
        <p:spPr/>
        <p:txBody>
          <a:bodyPr/>
          <a:lstStyle/>
          <a:p>
            <a:r>
              <a:rPr lang="en-GB" altLang="x-none"/>
              <a:t>Importance of molecular profiling and main actionable targets</a:t>
            </a:r>
            <a:endParaRPr lang="en-AU"/>
          </a:p>
        </p:txBody>
      </p:sp>
      <p:sp>
        <p:nvSpPr>
          <p:cNvPr id="3" name="Content Placeholder 2">
            <a:extLst>
              <a:ext uri="{FF2B5EF4-FFF2-40B4-BE49-F238E27FC236}">
                <a16:creationId xmlns:a16="http://schemas.microsoft.com/office/drawing/2014/main" id="{C2669855-750C-E96B-CF0B-6F526C3F1F4A}"/>
              </a:ext>
            </a:extLst>
          </p:cNvPr>
          <p:cNvSpPr>
            <a:spLocks noGrp="1"/>
          </p:cNvSpPr>
          <p:nvPr>
            <p:ph idx="1"/>
          </p:nvPr>
        </p:nvSpPr>
        <p:spPr>
          <a:xfrm>
            <a:off x="1527443" y="1204165"/>
            <a:ext cx="3746873" cy="4895539"/>
          </a:xfrm>
        </p:spPr>
        <p:txBody>
          <a:bodyPr/>
          <a:lstStyle/>
          <a:p>
            <a:pPr marL="0" indent="0">
              <a:buNone/>
            </a:pPr>
            <a:r>
              <a:rPr lang="en-US" sz="1500" b="1"/>
              <a:t>Molecular profiling classifies </a:t>
            </a:r>
            <a:r>
              <a:rPr lang="en-US" sz="1500" b="1" err="1"/>
              <a:t>tumours</a:t>
            </a:r>
            <a:r>
              <a:rPr lang="en-US" sz="1500" b="1"/>
              <a:t> based on their genetic make-up by identifying unique DNA changes, including</a:t>
            </a:r>
            <a:r>
              <a:rPr lang="en-US" sz="1500" b="1" baseline="30000"/>
              <a:t>1</a:t>
            </a:r>
          </a:p>
          <a:p>
            <a:pPr lvl="1"/>
            <a:r>
              <a:rPr lang="en-US" sz="1500" b="1"/>
              <a:t>Mutation(s) </a:t>
            </a:r>
            <a:r>
              <a:rPr lang="en-US" sz="1500"/>
              <a:t>in specific portions of normal gene DNA sequences</a:t>
            </a:r>
          </a:p>
          <a:p>
            <a:pPr lvl="1"/>
            <a:r>
              <a:rPr lang="en-US" sz="1500"/>
              <a:t>Gene </a:t>
            </a:r>
            <a:r>
              <a:rPr lang="en-US" sz="1500" b="1"/>
              <a:t>amplification(s) </a:t>
            </a:r>
            <a:r>
              <a:rPr lang="en-US" sz="1500"/>
              <a:t>in which the number of gene copies is increased</a:t>
            </a:r>
          </a:p>
          <a:p>
            <a:pPr lvl="1"/>
            <a:r>
              <a:rPr lang="en-US" sz="1500"/>
              <a:t>Gene </a:t>
            </a:r>
            <a:r>
              <a:rPr lang="en-US" sz="1500" b="1"/>
              <a:t>fusion(s) </a:t>
            </a:r>
            <a:r>
              <a:rPr lang="en-US" sz="1500"/>
              <a:t>in which two genes become joined together</a:t>
            </a:r>
          </a:p>
          <a:p>
            <a:pPr marL="0" indent="0">
              <a:lnSpc>
                <a:spcPct val="110000"/>
              </a:lnSpc>
              <a:buFont typeface="Arial" panose="020B0604020202020204" pitchFamily="34" charset="0"/>
              <a:buNone/>
            </a:pPr>
            <a:endParaRPr lang="en-GB" sz="1500" b="1"/>
          </a:p>
          <a:p>
            <a:pPr marL="0" indent="0">
              <a:lnSpc>
                <a:spcPct val="110000"/>
              </a:lnSpc>
              <a:buFont typeface="Arial" panose="020B0604020202020204" pitchFamily="34" charset="0"/>
              <a:buNone/>
            </a:pPr>
            <a:r>
              <a:rPr lang="en-GB" sz="1500" b="1"/>
              <a:t>Next Generation Sequencing</a:t>
            </a:r>
            <a:r>
              <a:rPr lang="en-GB" sz="1500"/>
              <a:t> (NGS)                 is commonly used to guide                        treatment decisions</a:t>
            </a:r>
          </a:p>
          <a:p>
            <a:pPr marL="0" indent="0">
              <a:lnSpc>
                <a:spcPct val="110000"/>
              </a:lnSpc>
              <a:buFont typeface="Arial" panose="020B0604020202020204" pitchFamily="34" charset="0"/>
              <a:buNone/>
            </a:pPr>
            <a:r>
              <a:rPr lang="en-GB" sz="1500"/>
              <a:t>DNA and RNA sequencing will pick up different changes as per the table</a:t>
            </a:r>
            <a:r>
              <a:rPr lang="en-GB" sz="1500" baseline="30000"/>
              <a:t>2,3</a:t>
            </a:r>
          </a:p>
          <a:p>
            <a:endParaRPr lang="en-AU"/>
          </a:p>
        </p:txBody>
      </p:sp>
      <p:sp>
        <p:nvSpPr>
          <p:cNvPr id="5" name="Text Placeholder 4">
            <a:extLst>
              <a:ext uri="{FF2B5EF4-FFF2-40B4-BE49-F238E27FC236}">
                <a16:creationId xmlns:a16="http://schemas.microsoft.com/office/drawing/2014/main" id="{32E71A20-42A4-1CDD-5CE6-0E5DBB65FF16}"/>
              </a:ext>
            </a:extLst>
          </p:cNvPr>
          <p:cNvSpPr>
            <a:spLocks noGrp="1"/>
          </p:cNvSpPr>
          <p:nvPr>
            <p:ph type="body" sz="quarter" idx="13"/>
          </p:nvPr>
        </p:nvSpPr>
        <p:spPr>
          <a:xfrm>
            <a:off x="1626599" y="6097720"/>
            <a:ext cx="10251891" cy="536665"/>
          </a:xfrm>
        </p:spPr>
        <p:txBody>
          <a:bodyPr/>
          <a:lstStyle/>
          <a:p>
            <a:r>
              <a:rPr lang="en-GB"/>
              <a:t>CCA, cholangiocarcinoma; ESCAT, ESMO Scale for Clinical Actionability of molecular Targets; IHC, immunohistochemistry; FISH, fluorescence in situ hybridisation; BRAF, v-</a:t>
            </a:r>
            <a:r>
              <a:rPr lang="en-GB" err="1"/>
              <a:t>raf</a:t>
            </a:r>
            <a:r>
              <a:rPr lang="en-GB"/>
              <a:t> murine sarcoma viral oncogene homolog B1; BRCA, Breast Cancer gene; FGFR2, Fibroblast Growth Factor Receptor 2; HER2, Human Epidermal growth factor Receptor 2; ERBB, Erythroblastic </a:t>
            </a:r>
            <a:r>
              <a:rPr lang="en-GB" err="1"/>
              <a:t>Eukemia</a:t>
            </a:r>
            <a:r>
              <a:rPr lang="en-GB"/>
              <a:t> Viral Oncogene Homolog 2; IDH1, Isocitrate Dehydrogenase 1; IDH2, Isocitrate Dehydrogenase 2; KRAS, Kirsten Rat Sarcoma Viral Oncogene Homolog; MSI-H, Microsatellite Instability-High; NTRK, Neurotrophic Tyrosine Receptor Kinase; PALB2, Partner and Localiser of BRCA2</a:t>
            </a:r>
          </a:p>
          <a:p>
            <a:endParaRPr lang="en-GB"/>
          </a:p>
          <a:p>
            <a:r>
              <a:rPr lang="en-GB"/>
              <a:t>1. Incyte Corp. What is molecular profiling? </a:t>
            </a:r>
            <a:r>
              <a:rPr lang="en-GB">
                <a:hlinkClick r:id="rId3"/>
              </a:rPr>
              <a:t>https://www.testmycholangio.com/molecular-profiling-in-cca</a:t>
            </a:r>
            <a:r>
              <a:rPr lang="en-GB"/>
              <a:t>. Accessed November 12, 2021; 2. </a:t>
            </a:r>
            <a:r>
              <a:rPr lang="en-GB">
                <a:hlinkClick r:id="rId4"/>
              </a:rPr>
              <a:t>Freedman AN et al. JCO Precis Oncol. 2018; 21800169</a:t>
            </a:r>
            <a:r>
              <a:rPr lang="en-GB"/>
              <a:t>; 3. </a:t>
            </a:r>
            <a:r>
              <a:rPr lang="en-GB">
                <a:hlinkClick r:id="rId5"/>
              </a:rPr>
              <a:t>Vogel A et al. Ann Oncol. 2022; S0923-7534(22)04699-3</a:t>
            </a:r>
            <a:endParaRPr lang="en-GB"/>
          </a:p>
          <a:p>
            <a:endParaRPr lang="en-AU"/>
          </a:p>
        </p:txBody>
      </p:sp>
      <p:graphicFrame>
        <p:nvGraphicFramePr>
          <p:cNvPr id="6" name="Table 7">
            <a:extLst>
              <a:ext uri="{FF2B5EF4-FFF2-40B4-BE49-F238E27FC236}">
                <a16:creationId xmlns:a16="http://schemas.microsoft.com/office/drawing/2014/main" id="{6F0313D2-C141-9A94-005E-6B7D2C33DA9F}"/>
              </a:ext>
            </a:extLst>
          </p:cNvPr>
          <p:cNvGraphicFramePr>
            <a:graphicFrameLocks noGrp="1"/>
          </p:cNvGraphicFramePr>
          <p:nvPr>
            <p:extLst>
              <p:ext uri="{D42A27DB-BD31-4B8C-83A1-F6EECF244321}">
                <p14:modId xmlns:p14="http://schemas.microsoft.com/office/powerpoint/2010/main" val="2542860062"/>
              </p:ext>
            </p:extLst>
          </p:nvPr>
        </p:nvGraphicFramePr>
        <p:xfrm>
          <a:off x="5413580" y="1554831"/>
          <a:ext cx="6247589" cy="3497572"/>
        </p:xfrm>
        <a:graphic>
          <a:graphicData uri="http://schemas.openxmlformats.org/drawingml/2006/table">
            <a:tbl>
              <a:tblPr firstRow="1" bandRow="1">
                <a:tableStyleId>{5C22544A-7EE6-4342-B048-85BDC9FD1C3A}</a:tableStyleId>
              </a:tblPr>
              <a:tblGrid>
                <a:gridCol w="1506589">
                  <a:extLst>
                    <a:ext uri="{9D8B030D-6E8A-4147-A177-3AD203B41FA5}">
                      <a16:colId xmlns:a16="http://schemas.microsoft.com/office/drawing/2014/main" val="3897584436"/>
                    </a:ext>
                  </a:extLst>
                </a:gridCol>
                <a:gridCol w="2585382">
                  <a:extLst>
                    <a:ext uri="{9D8B030D-6E8A-4147-A177-3AD203B41FA5}">
                      <a16:colId xmlns:a16="http://schemas.microsoft.com/office/drawing/2014/main" val="3705814922"/>
                    </a:ext>
                  </a:extLst>
                </a:gridCol>
                <a:gridCol w="2155618">
                  <a:extLst>
                    <a:ext uri="{9D8B030D-6E8A-4147-A177-3AD203B41FA5}">
                      <a16:colId xmlns:a16="http://schemas.microsoft.com/office/drawing/2014/main" val="2879100616"/>
                    </a:ext>
                  </a:extLst>
                </a:gridCol>
              </a:tblGrid>
              <a:tr h="324112">
                <a:tc>
                  <a:txBody>
                    <a:bodyPr/>
                    <a:lstStyle/>
                    <a:p>
                      <a:r>
                        <a:rPr lang="en-AU" sz="1400"/>
                        <a:t>Detection Method</a:t>
                      </a:r>
                    </a:p>
                  </a:txBody>
                  <a:tcPr>
                    <a:solidFill>
                      <a:srgbClr val="033778"/>
                    </a:solidFill>
                  </a:tcPr>
                </a:tc>
                <a:tc>
                  <a:txBody>
                    <a:bodyPr/>
                    <a:lstStyle/>
                    <a:p>
                      <a:r>
                        <a:rPr lang="en-AU" sz="1400"/>
                        <a:t>ESCAT I Targets</a:t>
                      </a:r>
                    </a:p>
                  </a:txBody>
                  <a:tcPr>
                    <a:solidFill>
                      <a:srgbClr val="033778"/>
                    </a:solidFill>
                  </a:tcPr>
                </a:tc>
                <a:tc>
                  <a:txBody>
                    <a:bodyPr/>
                    <a:lstStyle/>
                    <a:p>
                      <a:r>
                        <a:rPr lang="en-AU" sz="1400"/>
                        <a:t>ESCAT II &amp; III Targets</a:t>
                      </a:r>
                    </a:p>
                  </a:txBody>
                  <a:tcPr>
                    <a:solidFill>
                      <a:srgbClr val="033778"/>
                    </a:solidFill>
                  </a:tcPr>
                </a:tc>
                <a:extLst>
                  <a:ext uri="{0D108BD9-81ED-4DB2-BD59-A6C34878D82A}">
                    <a16:rowId xmlns:a16="http://schemas.microsoft.com/office/drawing/2014/main" val="1805741900"/>
                  </a:ext>
                </a:extLst>
              </a:tr>
              <a:tr h="1196426">
                <a:tc>
                  <a:txBody>
                    <a:bodyPr/>
                    <a:lstStyle/>
                    <a:p>
                      <a:r>
                        <a:rPr lang="en-AU" sz="1400"/>
                        <a:t>DNA Sequencing</a:t>
                      </a:r>
                    </a:p>
                  </a:txBody>
                  <a:tcPr>
                    <a:solidFill>
                      <a:schemeClr val="accent3">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a:t>IDH1 (Mutation)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BRAF V600E (Mutation)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HER2 / ERBB2 (Amplification)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KRAS (Mutation)</a:t>
                      </a:r>
                    </a:p>
                  </a:txBody>
                  <a:tcPr>
                    <a:solidFill>
                      <a:schemeClr val="accent3">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IDH2 (Mutation)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FGFR2 (Mutation)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HER2 / ERBB (Mutation)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BRCA 1/2 (Mutation)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PALB2 (Mutation)</a:t>
                      </a:r>
                    </a:p>
                  </a:txBody>
                  <a:tcPr>
                    <a:solidFill>
                      <a:schemeClr val="accent3">
                        <a:lumMod val="40000"/>
                        <a:lumOff val="60000"/>
                      </a:schemeClr>
                    </a:solidFill>
                  </a:tcPr>
                </a:tc>
                <a:extLst>
                  <a:ext uri="{0D108BD9-81ED-4DB2-BD59-A6C34878D82A}">
                    <a16:rowId xmlns:a16="http://schemas.microsoft.com/office/drawing/2014/main" val="4038110587"/>
                  </a:ext>
                </a:extLst>
              </a:tr>
              <a:tr h="685706">
                <a:tc>
                  <a:txBody>
                    <a:bodyPr/>
                    <a:lstStyle/>
                    <a:p>
                      <a:r>
                        <a:rPr lang="en-AU" sz="1400"/>
                        <a:t>RNA Sequencing</a:t>
                      </a:r>
                    </a:p>
                  </a:txBody>
                  <a:tcPr>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a:t>FGFR2 (Fusion)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NTRK (Fusion)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txBody>
                  <a:tcPr>
                    <a:solidFill>
                      <a:schemeClr val="bg1">
                        <a:lumMod val="85000"/>
                      </a:schemeClr>
                    </a:solidFill>
                  </a:tcPr>
                </a:tc>
                <a:tc>
                  <a:txBody>
                    <a:bodyPr/>
                    <a:lstStyle/>
                    <a:p>
                      <a:pPr marL="171450" indent="-171450">
                        <a:buFont typeface="Arial" panose="020B0604020202020204" pitchFamily="34" charset="0"/>
                        <a:buChar char="•"/>
                      </a:pPr>
                      <a:endParaRPr lang="en-AU" sz="1200"/>
                    </a:p>
                  </a:txBody>
                  <a:tcPr>
                    <a:solidFill>
                      <a:schemeClr val="bg1">
                        <a:lumMod val="85000"/>
                      </a:schemeClr>
                    </a:solidFill>
                  </a:tcPr>
                </a:tc>
                <a:extLst>
                  <a:ext uri="{0D108BD9-81ED-4DB2-BD59-A6C34878D82A}">
                    <a16:rowId xmlns:a16="http://schemas.microsoft.com/office/drawing/2014/main" val="2476673441"/>
                  </a:ext>
                </a:extLst>
              </a:tr>
              <a:tr h="324112">
                <a:tc>
                  <a:txBody>
                    <a:bodyPr/>
                    <a:lstStyle/>
                    <a:p>
                      <a:r>
                        <a:rPr lang="en-AU" sz="1400"/>
                        <a:t>IHC</a:t>
                      </a:r>
                    </a:p>
                  </a:txBody>
                  <a:tcPr>
                    <a:solidFill>
                      <a:schemeClr val="accent3">
                        <a:lumMod val="40000"/>
                        <a:lumOff val="6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MSI-H (High)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HER2 / ERBB2 (Amplification)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txBody>
                  <a:tcPr>
                    <a:solidFill>
                      <a:schemeClr val="accent3">
                        <a:lumMod val="40000"/>
                        <a:lumOff val="60000"/>
                      </a:schemeClr>
                    </a:solidFill>
                  </a:tcPr>
                </a:tc>
                <a:tc>
                  <a:txBody>
                    <a:bodyPr/>
                    <a:lstStyle/>
                    <a:p>
                      <a:endParaRPr lang="en-AU" sz="1200"/>
                    </a:p>
                  </a:txBody>
                  <a:tcPr>
                    <a:solidFill>
                      <a:schemeClr val="accent3">
                        <a:lumMod val="40000"/>
                        <a:lumOff val="60000"/>
                      </a:schemeClr>
                    </a:solidFill>
                  </a:tcPr>
                </a:tc>
                <a:extLst>
                  <a:ext uri="{0D108BD9-81ED-4DB2-BD59-A6C34878D82A}">
                    <a16:rowId xmlns:a16="http://schemas.microsoft.com/office/drawing/2014/main" val="2653052222"/>
                  </a:ext>
                </a:extLst>
              </a:tr>
              <a:tr h="324112">
                <a:tc>
                  <a:txBody>
                    <a:bodyPr/>
                    <a:lstStyle/>
                    <a:p>
                      <a:r>
                        <a:rPr lang="en-AU" sz="1400"/>
                        <a:t>FISH</a:t>
                      </a:r>
                    </a:p>
                  </a:txBody>
                  <a:tcPr>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HER2 / ERBB2 (Amplification)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txBody>
                  <a:tcPr>
                    <a:solidFill>
                      <a:schemeClr val="bg1">
                        <a:lumMod val="85000"/>
                      </a:schemeClr>
                    </a:solidFill>
                  </a:tcPr>
                </a:tc>
                <a:tc>
                  <a:txBody>
                    <a:bodyPr/>
                    <a:lstStyle/>
                    <a:p>
                      <a:endParaRPr lang="en-AU" sz="1200"/>
                    </a:p>
                  </a:txBody>
                  <a:tcPr>
                    <a:solidFill>
                      <a:schemeClr val="bg1">
                        <a:lumMod val="85000"/>
                      </a:schemeClr>
                    </a:solidFill>
                  </a:tcPr>
                </a:tc>
                <a:extLst>
                  <a:ext uri="{0D108BD9-81ED-4DB2-BD59-A6C34878D82A}">
                    <a16:rowId xmlns:a16="http://schemas.microsoft.com/office/drawing/2014/main" val="2533939758"/>
                  </a:ext>
                </a:extLst>
              </a:tr>
            </a:tbl>
          </a:graphicData>
        </a:graphic>
      </p:graphicFrame>
      <p:sp>
        <p:nvSpPr>
          <p:cNvPr id="7" name="Rectangle 6">
            <a:extLst>
              <a:ext uri="{FF2B5EF4-FFF2-40B4-BE49-F238E27FC236}">
                <a16:creationId xmlns:a16="http://schemas.microsoft.com/office/drawing/2014/main" id="{0CE2F615-A782-7A80-2DD8-4E7309274267}"/>
              </a:ext>
            </a:extLst>
          </p:cNvPr>
          <p:cNvSpPr/>
          <p:nvPr/>
        </p:nvSpPr>
        <p:spPr>
          <a:xfrm>
            <a:off x="5413579" y="1208526"/>
            <a:ext cx="6247589" cy="315749"/>
          </a:xfrm>
          <a:prstGeom prst="rect">
            <a:avLst/>
          </a:prstGeom>
          <a:solidFill>
            <a:srgbClr val="0337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a:t>ESCAT Recommended CCA Targets (Sorted by Method of Detection)</a:t>
            </a:r>
            <a:r>
              <a:rPr lang="en-AU" sz="1400" b="1" baseline="30000"/>
              <a:t>3</a:t>
            </a:r>
          </a:p>
        </p:txBody>
      </p:sp>
      <p:sp>
        <p:nvSpPr>
          <p:cNvPr id="10" name="Content Placeholder 2">
            <a:extLst>
              <a:ext uri="{FF2B5EF4-FFF2-40B4-BE49-F238E27FC236}">
                <a16:creationId xmlns:a16="http://schemas.microsoft.com/office/drawing/2014/main" id="{7884151E-9261-316A-69CF-1033902022E8}"/>
              </a:ext>
            </a:extLst>
          </p:cNvPr>
          <p:cNvSpPr txBox="1">
            <a:spLocks/>
          </p:cNvSpPr>
          <p:nvPr/>
        </p:nvSpPr>
        <p:spPr>
          <a:xfrm>
            <a:off x="5413579" y="5243968"/>
            <a:ext cx="6247589" cy="614110"/>
          </a:xfrm>
          <a:prstGeom prst="rect">
            <a:avLst/>
          </a:prstGeom>
        </p:spPr>
        <p:txBody>
          <a:bodyPr vert="horz" lIns="91440" tIns="45720" rIns="91440" bIns="45720" rtlCol="0">
            <a:noAutofit/>
          </a:bodyPr>
          <a:lstStyle>
            <a:lvl1pPr marL="266700" indent="-266700" algn="l" defTabSz="914400" rtl="0" eaLnBrk="1" latinLnBrk="0" hangingPunct="1">
              <a:lnSpc>
                <a:spcPct val="100000"/>
              </a:lnSpc>
              <a:spcBef>
                <a:spcPts val="1000"/>
              </a:spcBef>
              <a:buFont typeface="Arial" panose="020B0604020202020204" pitchFamily="34" charset="0"/>
              <a:buChar char="•"/>
              <a:tabLst/>
              <a:defRPr sz="1800" kern="1200">
                <a:solidFill>
                  <a:schemeClr val="bg2"/>
                </a:solidFill>
                <a:latin typeface="Arial" panose="020B0604020202020204" pitchFamily="34" charset="0"/>
                <a:ea typeface="+mn-ea"/>
                <a:cs typeface="Arial" panose="020B0604020202020204" pitchFamily="34" charset="0"/>
              </a:defRPr>
            </a:lvl1pPr>
            <a:lvl2pPr marL="542925" indent="-276225" algn="l" defTabSz="914400" rtl="0" eaLnBrk="1" latinLnBrk="0" hangingPunct="1">
              <a:lnSpc>
                <a:spcPct val="100000"/>
              </a:lnSpc>
              <a:spcBef>
                <a:spcPts val="500"/>
              </a:spcBef>
              <a:buFont typeface="Arial" panose="020B0604020202020204" pitchFamily="34" charset="0"/>
              <a:buChar char="–"/>
              <a:tabLst/>
              <a:defRPr sz="1600" kern="1200">
                <a:solidFill>
                  <a:schemeClr val="bg2"/>
                </a:solidFill>
                <a:latin typeface="Arial" panose="020B0604020202020204" pitchFamily="34" charset="0"/>
                <a:ea typeface="+mn-ea"/>
                <a:cs typeface="Arial" panose="020B0604020202020204" pitchFamily="34" charset="0"/>
              </a:defRPr>
            </a:lvl2pPr>
            <a:lvl3pPr marL="8096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3pPr>
            <a:lvl4pPr marL="10763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4pPr>
            <a:lvl5pPr marL="1343025" indent="-266700" algn="l" defTabSz="914400" rtl="0" eaLnBrk="1" latinLnBrk="0" hangingPunct="1">
              <a:lnSpc>
                <a:spcPct val="100000"/>
              </a:lnSpc>
              <a:spcBef>
                <a:spcPts val="500"/>
              </a:spcBef>
              <a:buFont typeface="Arial" panose="020B0604020202020204" pitchFamily="34" charset="0"/>
              <a:buChar char="•"/>
              <a:tabLst/>
              <a:defRPr sz="14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500"/>
              <a:t>IDH1 and FGFR2 are two major actionable targets and require different detection methods (DNA Sequencing and RNA Sequencing)</a:t>
            </a:r>
          </a:p>
        </p:txBody>
      </p:sp>
    </p:spTree>
    <p:extLst>
      <p:ext uri="{BB962C8B-B14F-4D97-AF65-F5344CB8AC3E}">
        <p14:creationId xmlns:p14="http://schemas.microsoft.com/office/powerpoint/2010/main" val="2564932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NJHwnynLPzgCHISh93jitQ"/>
</p:tagLst>
</file>

<file path=ppt/theme/theme1.xml><?xml version="1.0" encoding="utf-8"?>
<a:theme xmlns:a="http://schemas.openxmlformats.org/drawingml/2006/main" name="Office Theme">
  <a:themeElements>
    <a:clrScheme name="Custom 4">
      <a:dk1>
        <a:srgbClr val="033778"/>
      </a:dk1>
      <a:lt1>
        <a:srgbClr val="FFFFFF"/>
      </a:lt1>
      <a:dk2>
        <a:srgbClr val="777777"/>
      </a:dk2>
      <a:lt2>
        <a:srgbClr val="0075BE"/>
      </a:lt2>
      <a:accent1>
        <a:srgbClr val="8BAD36"/>
      </a:accent1>
      <a:accent2>
        <a:srgbClr val="AE3DB3"/>
      </a:accent2>
      <a:accent3>
        <a:srgbClr val="A4D3EC"/>
      </a:accent3>
      <a:accent4>
        <a:srgbClr val="FFC000"/>
      </a:accent4>
      <a:accent5>
        <a:srgbClr val="1C9CAB"/>
      </a:accent5>
      <a:accent6>
        <a:srgbClr val="E9781F"/>
      </a:accent6>
      <a:hlink>
        <a:srgbClr val="D60A52"/>
      </a:hlink>
      <a:folHlink>
        <a:srgbClr val="6C83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447C"/>
    </a:dk1>
    <a:lt1>
      <a:srgbClr val="FFFFFF"/>
    </a:lt1>
    <a:dk2>
      <a:srgbClr val="0076A9"/>
    </a:dk2>
    <a:lt2>
      <a:srgbClr val="E7E6E6"/>
    </a:lt2>
    <a:accent1>
      <a:srgbClr val="39CADA"/>
    </a:accent1>
    <a:accent2>
      <a:srgbClr val="228822"/>
    </a:accent2>
    <a:accent3>
      <a:srgbClr val="00457C"/>
    </a:accent3>
    <a:accent4>
      <a:srgbClr val="39B0FF"/>
    </a:accent4>
    <a:accent5>
      <a:srgbClr val="228822"/>
    </a:accent5>
    <a:accent6>
      <a:srgbClr val="228822"/>
    </a:accent6>
    <a:hlink>
      <a:srgbClr val="F2CE47"/>
    </a:hlink>
    <a:folHlink>
      <a:srgbClr val="39B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rgbClr val="00447C"/>
    </a:dk1>
    <a:lt1>
      <a:srgbClr val="FFFFFF"/>
    </a:lt1>
    <a:dk2>
      <a:srgbClr val="0076A9"/>
    </a:dk2>
    <a:lt2>
      <a:srgbClr val="E7E6E6"/>
    </a:lt2>
    <a:accent1>
      <a:srgbClr val="39CADA"/>
    </a:accent1>
    <a:accent2>
      <a:srgbClr val="228822"/>
    </a:accent2>
    <a:accent3>
      <a:srgbClr val="00457C"/>
    </a:accent3>
    <a:accent4>
      <a:srgbClr val="39B0FF"/>
    </a:accent4>
    <a:accent5>
      <a:srgbClr val="228822"/>
    </a:accent5>
    <a:accent6>
      <a:srgbClr val="228822"/>
    </a:accent6>
    <a:hlink>
      <a:srgbClr val="F2CE47"/>
    </a:hlink>
    <a:folHlink>
      <a:srgbClr val="39B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a:dk1>
      <a:srgbClr val="00447C"/>
    </a:dk1>
    <a:lt1>
      <a:srgbClr val="FFFFFF"/>
    </a:lt1>
    <a:dk2>
      <a:srgbClr val="0076A9"/>
    </a:dk2>
    <a:lt2>
      <a:srgbClr val="E7E6E6"/>
    </a:lt2>
    <a:accent1>
      <a:srgbClr val="39CADA"/>
    </a:accent1>
    <a:accent2>
      <a:srgbClr val="228822"/>
    </a:accent2>
    <a:accent3>
      <a:srgbClr val="00457C"/>
    </a:accent3>
    <a:accent4>
      <a:srgbClr val="39B0FF"/>
    </a:accent4>
    <a:accent5>
      <a:srgbClr val="228822"/>
    </a:accent5>
    <a:accent6>
      <a:srgbClr val="228822"/>
    </a:accent6>
    <a:hlink>
      <a:srgbClr val="F2CE47"/>
    </a:hlink>
    <a:folHlink>
      <a:srgbClr val="39B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ervier">
    <a:dk1>
      <a:srgbClr val="043470"/>
    </a:dk1>
    <a:lt1>
      <a:sysClr val="window" lastClr="FFFFFF"/>
    </a:lt1>
    <a:dk2>
      <a:srgbClr val="44546A"/>
    </a:dk2>
    <a:lt2>
      <a:srgbClr val="E7E6E6"/>
    </a:lt2>
    <a:accent1>
      <a:srgbClr val="0075BE"/>
    </a:accent1>
    <a:accent2>
      <a:srgbClr val="EF5924"/>
    </a:accent2>
    <a:accent3>
      <a:srgbClr val="A5A5A5"/>
    </a:accent3>
    <a:accent4>
      <a:srgbClr val="FFC000"/>
    </a:accent4>
    <a:accent5>
      <a:srgbClr val="96368B"/>
    </a:accent5>
    <a:accent6>
      <a:srgbClr val="70AD47"/>
    </a:accent6>
    <a:hlink>
      <a:srgbClr val="0563C1"/>
    </a:hlink>
    <a:folHlink>
      <a:srgbClr val="CE77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Servier">
    <a:dk1>
      <a:srgbClr val="043470"/>
    </a:dk1>
    <a:lt1>
      <a:sysClr val="window" lastClr="FFFFFF"/>
    </a:lt1>
    <a:dk2>
      <a:srgbClr val="44546A"/>
    </a:dk2>
    <a:lt2>
      <a:srgbClr val="E7E6E6"/>
    </a:lt2>
    <a:accent1>
      <a:srgbClr val="0075BE"/>
    </a:accent1>
    <a:accent2>
      <a:srgbClr val="EF5924"/>
    </a:accent2>
    <a:accent3>
      <a:srgbClr val="A5A5A5"/>
    </a:accent3>
    <a:accent4>
      <a:srgbClr val="FFC000"/>
    </a:accent4>
    <a:accent5>
      <a:srgbClr val="96368B"/>
    </a:accent5>
    <a:accent6>
      <a:srgbClr val="70AD47"/>
    </a:accent6>
    <a:hlink>
      <a:srgbClr val="0563C1"/>
    </a:hlink>
    <a:folHlink>
      <a:srgbClr val="CE77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74AA138515254FABA5B0B798B61DD6" ma:contentTypeVersion="18" ma:contentTypeDescription="Create a new document." ma:contentTypeScope="" ma:versionID="8b8d3e2b05c00549cee6119ea84642de">
  <xsd:schema xmlns:xsd="http://www.w3.org/2001/XMLSchema" xmlns:xs="http://www.w3.org/2001/XMLSchema" xmlns:p="http://schemas.microsoft.com/office/2006/metadata/properties" xmlns:ns2="651c0203-96ac-46ae-b4f8-cd90bf300c04" xmlns:ns3="1495ce1b-589d-4caa-971c-f7c329f69eb2" targetNamespace="http://schemas.microsoft.com/office/2006/metadata/properties" ma:root="true" ma:fieldsID="333a6e7703bf19cbbd440b9a87433f7e" ns2:_="" ns3:_="">
    <xsd:import namespace="651c0203-96ac-46ae-b4f8-cd90bf300c04"/>
    <xsd:import namespace="1495ce1b-589d-4caa-971c-f7c329f69e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1c0203-96ac-46ae-b4f8-cd90bf300c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06dc81-7351-40b9-acc0-3b5a169b4e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95ce1b-589d-4caa-971c-f7c329f69e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f774f0-be4a-4000-b512-9537f87e49a5}" ma:internalName="TaxCatchAll" ma:showField="CatchAllData" ma:web="1495ce1b-589d-4caa-971c-f7c329f69e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495ce1b-589d-4caa-971c-f7c329f69eb2" xsi:nil="true"/>
    <lcf76f155ced4ddcb4097134ff3c332f xmlns="651c0203-96ac-46ae-b4f8-cd90bf300c0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68D657-5E28-4234-9725-C4CBD84DDC8D}">
  <ds:schemaRefs>
    <ds:schemaRef ds:uri="http://schemas.microsoft.com/sharepoint/v3/contenttype/forms"/>
  </ds:schemaRefs>
</ds:datastoreItem>
</file>

<file path=customXml/itemProps2.xml><?xml version="1.0" encoding="utf-8"?>
<ds:datastoreItem xmlns:ds="http://schemas.openxmlformats.org/officeDocument/2006/customXml" ds:itemID="{15567C84-096F-40D8-A726-D4506C81BF40}">
  <ds:schemaRefs>
    <ds:schemaRef ds:uri="1495ce1b-589d-4caa-971c-f7c329f69eb2"/>
    <ds:schemaRef ds:uri="651c0203-96ac-46ae-b4f8-cd90bf300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97D4F85-31B7-4C02-9147-396F5ABA2BFC}">
  <ds:schemaRefs>
    <ds:schemaRef ds:uri="1495ce1b-589d-4caa-971c-f7c329f69eb2"/>
    <ds:schemaRef ds:uri="651c0203-96ac-46ae-b4f8-cd90bf300c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20</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Ivosidenib, a mIDH1 inhibitor in cholangiocarcinoma</vt:lpstr>
      <vt:lpstr>Index</vt:lpstr>
      <vt:lpstr>1. Epidemiology</vt:lpstr>
      <vt:lpstr>Global incidence varies with differences seen between CCA subtypes1,2</vt:lpstr>
      <vt:lpstr>Mortality rates for iCCA are increasing while survival rates remain low1, 2</vt:lpstr>
      <vt:lpstr>2. Molecular profiling</vt:lpstr>
      <vt:lpstr>Importance of molecular profiling and main actionable targets</vt:lpstr>
      <vt:lpstr>Recommendations for Molecular Profiling ESMO Guidelines for Biliary Tract Cancer (Nov 2022)1</vt:lpstr>
      <vt:lpstr>Importance of molecular profiling and main actionable targets</vt:lpstr>
      <vt:lpstr>Summary Table of Molecular Targets (ESCAT I) Ordered by ESCAT Score</vt:lpstr>
      <vt:lpstr>Summary Table of Molecular Targets (ESCAT II &amp; III) Ordered by ESCAT Score</vt:lpstr>
      <vt:lpstr>3. Rationale for mIDH inhibitors </vt:lpstr>
      <vt:lpstr>IDH mutations are gain-of-function leading to an increase in 2HG1,2 </vt:lpstr>
      <vt:lpstr>IDH inhibitors restore normal cell differentiation by targeting mIDH and blocking production of 2HG1–3</vt:lpstr>
      <vt:lpstr>4. ClarIDHy study </vt:lpstr>
      <vt:lpstr>Phase III ClarIDHy study: Design and endpoints1</vt:lpstr>
      <vt:lpstr>Baseline characteristics and patient disposition1</vt:lpstr>
      <vt:lpstr>Treatment duration1</vt:lpstr>
      <vt:lpstr>Primary endpoint of PFS by IRC1</vt:lpstr>
      <vt:lpstr>PFS by IRC: ivosidenib efficacy across subgroups*1</vt:lpstr>
      <vt:lpstr>Pre-specified adjustment for crossover (or treatment switch)</vt:lpstr>
      <vt:lpstr>Overall Survival (OS): final analysis1</vt:lpstr>
      <vt:lpstr>HRQoL results: change from baseline at cycle 2, day 11</vt:lpstr>
      <vt:lpstr>Treatment Emergent Adverse Events (TEAEs)1 Grade ≥3</vt:lpstr>
      <vt:lpstr>Treatment Emergent Adverse Events (TEAEs)1 Any Grade</vt:lpstr>
      <vt:lpstr>Recommendations for managing Adverse Events</vt:lpstr>
      <vt:lpstr>Recommendations for managing Adverse Events</vt:lpstr>
      <vt:lpstr>Conclusions</vt:lpstr>
      <vt:lpstr>6. Regulatory history, inclusion in guidelines, and future timelines  </vt:lpstr>
      <vt:lpstr>International guideline inclusion2,3 and approval status</vt:lpstr>
      <vt:lpstr>Ivosidenib within ESMO Guidelines (Nov 2022)</vt:lpstr>
      <vt:lpstr>Ivosidenib within NCCN Guidelines (May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Park</dc:creator>
  <cp:revision>1</cp:revision>
  <dcterms:created xsi:type="dcterms:W3CDTF">2021-10-05T14:30:18Z</dcterms:created>
  <dcterms:modified xsi:type="dcterms:W3CDTF">2023-07-25T03:05:42Z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0x0101001174AA138515254FABA5B0B798B61DD6</vt:lpwstr>
  </property>
  <property fmtid="{D5CDD505-2E9C-101B-9397-08002B2CF9AE}" pid="3" name="MediaServiceImageTags">
    <vt:lpwstr/>
  </property>
</Properties>
</file>